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2.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tags/tag3.xml" ContentType="application/vnd.openxmlformats-officedocument.presentationml.tags+xml"/>
  <Override PartName="/ppt/notesSlides/notesSlide1.xml" ContentType="application/vnd.openxmlformats-officedocument.presentationml.notesSlide+xml"/>
  <Override PartName="/ppt/tags/tag4.xml" ContentType="application/vnd.openxmlformats-officedocument.presentationml.tags+xml"/>
  <Override PartName="/ppt/notesSlides/notesSlide2.xml" ContentType="application/vnd.openxmlformats-officedocument.presentationml.notesSlide+xml"/>
  <Override PartName="/ppt/tags/tag5.xml" ContentType="application/vnd.openxmlformats-officedocument.presentationml.tags+xml"/>
  <Override PartName="/ppt/notesSlides/notesSlide3.xml" ContentType="application/vnd.openxmlformats-officedocument.presentationml.notesSlide+xml"/>
  <Override PartName="/ppt/tags/tag6.xml" ContentType="application/vnd.openxmlformats-officedocument.presentationml.tags+xml"/>
  <Override PartName="/ppt/tags/tag7.xml" ContentType="application/vnd.openxmlformats-officedocument.presentationml.tags+xml"/>
  <Override PartName="/ppt/notesSlides/notesSlide4.xml" ContentType="application/vnd.openxmlformats-officedocument.presentationml.notesSlide+xml"/>
  <Override PartName="/ppt/tags/tag8.xml" ContentType="application/vnd.openxmlformats-officedocument.presentationml.tags+xml"/>
  <Override PartName="/ppt/tags/tag9.xml" ContentType="application/vnd.openxmlformats-officedocument.presentationml.tags+xml"/>
  <Override PartName="/ppt/notesSlides/notesSlide5.xml" ContentType="application/vnd.openxmlformats-officedocument.presentationml.notesSlide+xml"/>
  <Override PartName="/ppt/tags/tag10.xml" ContentType="application/vnd.openxmlformats-officedocument.presentationml.tags+xml"/>
  <Override PartName="/ppt/tags/tag11.xml" ContentType="application/vnd.openxmlformats-officedocument.presentationml.tags+xml"/>
  <Override PartName="/ppt/notesSlides/notesSlide6.xml" ContentType="application/vnd.openxmlformats-officedocument.presentationml.notesSlide+xml"/>
  <Override PartName="/ppt/tags/tag12.xml" ContentType="application/vnd.openxmlformats-officedocument.presentationml.tags+xml"/>
  <Override PartName="/ppt/tags/tag13.xml" ContentType="application/vnd.openxmlformats-officedocument.presentationml.tags+xml"/>
  <Override PartName="/ppt/notesSlides/notesSlide7.xml" ContentType="application/vnd.openxmlformats-officedocument.presentationml.notesSlide+xml"/>
  <Override PartName="/ppt/tags/tag14.xml" ContentType="application/vnd.openxmlformats-officedocument.presentationml.tags+xml"/>
  <Override PartName="/ppt/tags/tag15.xml" ContentType="application/vnd.openxmlformats-officedocument.presentationml.tags+xml"/>
  <Override PartName="/ppt/notesSlides/notesSlide8.xml" ContentType="application/vnd.openxmlformats-officedocument.presentationml.notesSlide+xml"/>
  <Override PartName="/ppt/tags/tag16.xml" ContentType="application/vnd.openxmlformats-officedocument.presentationml.tags+xml"/>
  <Override PartName="/ppt/tags/tag17.xml" ContentType="application/vnd.openxmlformats-officedocument.presentationml.tags+xml"/>
  <Override PartName="/ppt/notesSlides/notesSlide9.xml" ContentType="application/vnd.openxmlformats-officedocument.presentationml.notesSlide+xml"/>
  <Override PartName="/ppt/tags/tag18.xml" ContentType="application/vnd.openxmlformats-officedocument.presentationml.tags+xml"/>
  <Override PartName="/ppt/tags/tag19.xml" ContentType="application/vnd.openxmlformats-officedocument.presentationml.tags+xml"/>
  <Override PartName="/ppt/notesSlides/notesSlide10.xml" ContentType="application/vnd.openxmlformats-officedocument.presentationml.notesSlide+xml"/>
  <Override PartName="/ppt/tags/tag20.xml" ContentType="application/vnd.openxmlformats-officedocument.presentationml.tags+xml"/>
  <Override PartName="/ppt/tags/tag21.xml" ContentType="application/vnd.openxmlformats-officedocument.presentationml.tags+xml"/>
  <Override PartName="/ppt/notesSlides/notesSlide11.xml" ContentType="application/vnd.openxmlformats-officedocument.presentationml.notesSlide+xml"/>
  <Override PartName="/ppt/tags/tag22.xml" ContentType="application/vnd.openxmlformats-officedocument.presentationml.tags+xml"/>
  <Override PartName="/ppt/tags/tag23.xml" ContentType="application/vnd.openxmlformats-officedocument.presentationml.tags+xml"/>
  <Override PartName="/ppt/notesSlides/notesSlide12.xml" ContentType="application/vnd.openxmlformats-officedocument.presentationml.notesSlide+xml"/>
  <Override PartName="/ppt/tags/tag24.xml" ContentType="application/vnd.openxmlformats-officedocument.presentationml.tags+xml"/>
  <Override PartName="/ppt/tags/tag25.xml" ContentType="application/vnd.openxmlformats-officedocument.presentationml.tags+xml"/>
  <Override PartName="/ppt/notesSlides/notesSlide13.xml" ContentType="application/vnd.openxmlformats-officedocument.presentationml.notesSlide+xml"/>
  <Override PartName="/ppt/tags/tag26.xml" ContentType="application/vnd.openxmlformats-officedocument.presentationml.tags+xml"/>
  <Override PartName="/ppt/tags/tag27.xml" ContentType="application/vnd.openxmlformats-officedocument.presentationml.tags+xml"/>
  <Override PartName="/ppt/notesSlides/notesSlide14.xml" ContentType="application/vnd.openxmlformats-officedocument.presentationml.notesSlide+xml"/>
  <Override PartName="/ppt/tags/tag28.xml" ContentType="application/vnd.openxmlformats-officedocument.presentationml.tags+xml"/>
  <Override PartName="/ppt/notesSlides/notesSlide15.xml" ContentType="application/vnd.openxmlformats-officedocument.presentationml.notesSlide+xml"/>
  <Override PartName="/ppt/tags/tag29.xml" ContentType="application/vnd.openxmlformats-officedocument.presentationml.tags+xml"/>
  <Override PartName="/ppt/tags/tag30.xml" ContentType="application/vnd.openxmlformats-officedocument.presentationml.tags+xml"/>
  <Override PartName="/ppt/notesSlides/notesSlide16.xml" ContentType="application/vnd.openxmlformats-officedocument.presentationml.notesSlide+xml"/>
  <Override PartName="/ppt/tags/tag31.xml" ContentType="application/vnd.openxmlformats-officedocument.presentationml.tags+xml"/>
  <Override PartName="/ppt/notesSlides/notesSlide17.xml" ContentType="application/vnd.openxmlformats-officedocument.presentationml.notesSlide+xml"/>
  <Override PartName="/ppt/tags/tag32.xml" ContentType="application/vnd.openxmlformats-officedocument.presentationml.tags+xml"/>
  <Override PartName="/ppt/tags/tag33.xml" ContentType="application/vnd.openxmlformats-officedocument.presentationml.tags+xml"/>
  <Override PartName="/ppt/notesSlides/notesSlide18.xml" ContentType="application/vnd.openxmlformats-officedocument.presentationml.notesSlide+xml"/>
  <Override PartName="/ppt/tags/tag34.xml" ContentType="application/vnd.openxmlformats-officedocument.presentationml.tags+xml"/>
  <Override PartName="/ppt/notesSlides/notesSlide19.xml" ContentType="application/vnd.openxmlformats-officedocument.presentationml.notesSlide+xml"/>
  <Override PartName="/ppt/tags/tag35.xml" ContentType="application/vnd.openxmlformats-officedocument.presentationml.tags+xml"/>
  <Override PartName="/ppt/notesSlides/notesSlide20.xml" ContentType="application/vnd.openxmlformats-officedocument.presentationml.notesSlide+xml"/>
  <Override PartName="/ppt/tags/tag36.xml" ContentType="application/vnd.openxmlformats-officedocument.presentationml.tags+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3"/>
  </p:notesMasterIdLst>
  <p:handoutMasterIdLst>
    <p:handoutMasterId r:id="rId24"/>
  </p:handoutMasterIdLst>
  <p:sldIdLst>
    <p:sldId id="256"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8" r:id="rId20"/>
    <p:sldId id="279" r:id="rId21"/>
    <p:sldId id="276" r:id="rId22"/>
  </p:sldIdLst>
  <p:sldSz cx="9144000" cy="6858000" type="screen4x3"/>
  <p:notesSz cx="6858000" cy="9144000"/>
  <p:custDataLst>
    <p:tags r:id="rId25"/>
  </p:custDataLst>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guide id="3" orient="horz" pos="3888">
          <p15:clr>
            <a:srgbClr val="A4A3A4"/>
          </p15:clr>
        </p15:guide>
        <p15:guide id="4" orient="horz" pos="1008">
          <p15:clr>
            <a:srgbClr val="A4A3A4"/>
          </p15:clr>
        </p15:guide>
        <p15:guide id="5" pos="2875">
          <p15:clr>
            <a:srgbClr val="A4A3A4"/>
          </p15:clr>
        </p15:guide>
      </p15:sldGuideLst>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CC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37CE84F3-28C3-443E-9E96-99CF82512B78}" styleName="Dark Style 1 - Accent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20" autoAdjust="0"/>
    <p:restoredTop sz="65292" autoAdjust="0"/>
  </p:normalViewPr>
  <p:slideViewPr>
    <p:cSldViewPr snapToGrid="0">
      <p:cViewPr varScale="1">
        <p:scale>
          <a:sx n="47" d="100"/>
          <a:sy n="47" d="100"/>
        </p:scale>
        <p:origin x="-1877" y="-86"/>
      </p:cViewPr>
      <p:guideLst>
        <p:guide orient="horz" pos="2160"/>
        <p:guide orient="horz" pos="3888"/>
        <p:guide orient="horz" pos="1008"/>
        <p:guide pos="2880"/>
        <p:guide pos="2875"/>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65" d="100"/>
          <a:sy n="65" d="100"/>
        </p:scale>
        <p:origin x="3082" y="53"/>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gs" Target="tags/tag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000">
                <a:latin typeface="Arial" pitchFamily="34" charset="0"/>
                <a:cs typeface="Arial" pitchFamily="34" charset="0"/>
              </a:defRPr>
            </a:lvl1pPr>
          </a:lstStyle>
          <a:p>
            <a:pPr>
              <a:defRPr/>
            </a:pPr>
            <a:endParaRPr lang="en-US"/>
          </a:p>
        </p:txBody>
      </p:sp>
      <p:sp>
        <p:nvSpPr>
          <p:cNvPr id="3" name="Date Placeholder 2"/>
          <p:cNvSpPr>
            <a:spLocks noGrp="1"/>
          </p:cNvSpPr>
          <p:nvPr>
            <p:ph type="dt" sz="quarter" idx="1"/>
          </p:nvPr>
        </p:nvSpPr>
        <p:spPr>
          <a:xfrm>
            <a:off x="3885010" y="0"/>
            <a:ext cx="2971800" cy="457200"/>
          </a:xfrm>
          <a:prstGeom prst="rect">
            <a:avLst/>
          </a:prstGeom>
        </p:spPr>
        <p:txBody>
          <a:bodyPr vert="horz" lIns="91440" tIns="45720" rIns="91440" bIns="45720" rtlCol="0"/>
          <a:lstStyle>
            <a:lvl1pPr algn="r" fontAlgn="auto">
              <a:spcBef>
                <a:spcPts val="0"/>
              </a:spcBef>
              <a:spcAft>
                <a:spcPts val="0"/>
              </a:spcAft>
              <a:defRPr sz="1000">
                <a:latin typeface="Arial" pitchFamily="34" charset="0"/>
                <a:cs typeface="Arial" pitchFamily="34" charset="0"/>
              </a:defRPr>
            </a:lvl1pPr>
          </a:lstStyle>
          <a:p>
            <a:pPr>
              <a:defRPr/>
            </a:pPr>
            <a:fld id="{ABCA4999-9D00-47A8-9172-7A0E836D01C0}" type="datetimeFigureOut">
              <a:rPr lang="en-US"/>
              <a:pPr>
                <a:defRPr/>
              </a:pPr>
              <a:t>5/15/2017</a:t>
            </a:fld>
            <a:endParaRPr lang="en-US" dirty="0"/>
          </a:p>
        </p:txBody>
      </p:sp>
      <p:sp>
        <p:nvSpPr>
          <p:cNvPr id="4" name="Footer Placeholder 3"/>
          <p:cNvSpPr>
            <a:spLocks noGrp="1"/>
          </p:cNvSpPr>
          <p:nvPr>
            <p:ph type="ftr" sz="quarter" idx="2"/>
          </p:nvPr>
        </p:nvSpPr>
        <p:spPr>
          <a:xfrm>
            <a:off x="0" y="8684684"/>
            <a:ext cx="2971800" cy="457200"/>
          </a:xfrm>
          <a:prstGeom prst="rect">
            <a:avLst/>
          </a:prstGeom>
        </p:spPr>
        <p:txBody>
          <a:bodyPr vert="horz" lIns="91440" tIns="45720" rIns="91440" bIns="45720" rtlCol="0" anchor="b"/>
          <a:lstStyle>
            <a:lvl1pPr algn="l" fontAlgn="auto">
              <a:spcBef>
                <a:spcPts val="0"/>
              </a:spcBef>
              <a:spcAft>
                <a:spcPts val="0"/>
              </a:spcAft>
              <a:defRPr sz="1000">
                <a:latin typeface="Arial" pitchFamily="34" charset="0"/>
                <a:cs typeface="Arial" pitchFamily="34" charset="0"/>
              </a:defRPr>
            </a:lvl1pPr>
          </a:lstStyle>
          <a:p>
            <a:pPr>
              <a:defRPr/>
            </a:pPr>
            <a:r>
              <a:rPr lang="en-US" dirty="0" smtClean="0"/>
              <a:t>Health IT Workforce Curriculum Version 4.0</a:t>
            </a:r>
            <a:endParaRPr lang="en-US" dirty="0"/>
          </a:p>
        </p:txBody>
      </p:sp>
      <p:sp>
        <p:nvSpPr>
          <p:cNvPr id="5" name="Slide Number Placeholder 4"/>
          <p:cNvSpPr>
            <a:spLocks noGrp="1"/>
          </p:cNvSpPr>
          <p:nvPr>
            <p:ph type="sldNum" sz="quarter" idx="3"/>
          </p:nvPr>
        </p:nvSpPr>
        <p:spPr>
          <a:xfrm>
            <a:off x="3885010" y="8684684"/>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000">
                <a:cs typeface="Arial" panose="020B0604020202020204" pitchFamily="34" charset="0"/>
              </a:defRPr>
            </a:lvl1pPr>
          </a:lstStyle>
          <a:p>
            <a:fld id="{E856E8BC-1459-4626-A984-3A50D548E39A}" type="slidenum">
              <a:rPr lang="en-US" altLang="en-US"/>
              <a:pPr/>
              <a:t>‹#›</a:t>
            </a:fld>
            <a:endParaRPr lang="en-US" altLang="en-US"/>
          </a:p>
        </p:txBody>
      </p:sp>
    </p:spTree>
    <p:extLst>
      <p:ext uri="{BB962C8B-B14F-4D97-AF65-F5344CB8AC3E}">
        <p14:creationId xmlns:p14="http://schemas.microsoft.com/office/powerpoint/2010/main" val="1730786983"/>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000">
                <a:latin typeface="Arial" pitchFamily="34" charset="0"/>
                <a:cs typeface="Arial" pitchFamily="34" charset="0"/>
              </a:defRPr>
            </a:lvl1pPr>
          </a:lstStyle>
          <a:p>
            <a:pPr>
              <a:defRPr/>
            </a:pPr>
            <a:endParaRPr lang="en-US"/>
          </a:p>
        </p:txBody>
      </p:sp>
      <p:sp>
        <p:nvSpPr>
          <p:cNvPr id="3" name="Date Placeholder 2"/>
          <p:cNvSpPr>
            <a:spLocks noGrp="1"/>
          </p:cNvSpPr>
          <p:nvPr>
            <p:ph type="dt" idx="1"/>
          </p:nvPr>
        </p:nvSpPr>
        <p:spPr>
          <a:xfrm>
            <a:off x="3885010" y="0"/>
            <a:ext cx="2971800" cy="457200"/>
          </a:xfrm>
          <a:prstGeom prst="rect">
            <a:avLst/>
          </a:prstGeom>
        </p:spPr>
        <p:txBody>
          <a:bodyPr vert="horz" lIns="91440" tIns="45720" rIns="91440" bIns="45720" rtlCol="0"/>
          <a:lstStyle>
            <a:lvl1pPr algn="r" fontAlgn="auto">
              <a:spcBef>
                <a:spcPts val="0"/>
              </a:spcBef>
              <a:spcAft>
                <a:spcPts val="0"/>
              </a:spcAft>
              <a:defRPr sz="1000">
                <a:latin typeface="Arial" pitchFamily="34" charset="0"/>
                <a:cs typeface="Arial" pitchFamily="34" charset="0"/>
              </a:defRPr>
            </a:lvl1pPr>
          </a:lstStyle>
          <a:p>
            <a:pPr>
              <a:defRPr/>
            </a:pPr>
            <a:fld id="{FBFBF557-BCE6-4061-898E-5E42FC7DBA3C}" type="datetimeFigureOut">
              <a:rPr lang="en-US"/>
              <a:pPr>
                <a:defRPr/>
              </a:pPr>
              <a:t>5/15/2017</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endParaRPr lang="en-US" noProof="0" dirty="0"/>
          </a:p>
        </p:txBody>
      </p:sp>
      <p:sp>
        <p:nvSpPr>
          <p:cNvPr id="6" name="Footer Placeholder 5"/>
          <p:cNvSpPr>
            <a:spLocks noGrp="1"/>
          </p:cNvSpPr>
          <p:nvPr>
            <p:ph type="ftr" sz="quarter" idx="4"/>
          </p:nvPr>
        </p:nvSpPr>
        <p:spPr>
          <a:xfrm>
            <a:off x="0" y="8684684"/>
            <a:ext cx="2971800" cy="457200"/>
          </a:xfrm>
          <a:prstGeom prst="rect">
            <a:avLst/>
          </a:prstGeom>
        </p:spPr>
        <p:txBody>
          <a:bodyPr vert="horz" lIns="91440" tIns="45720" rIns="91440" bIns="45720" rtlCol="0" anchor="b"/>
          <a:lstStyle>
            <a:lvl1pPr algn="l" fontAlgn="auto">
              <a:spcBef>
                <a:spcPts val="0"/>
              </a:spcBef>
              <a:spcAft>
                <a:spcPts val="0"/>
              </a:spcAft>
              <a:defRPr sz="1000">
                <a:latin typeface="Arial" pitchFamily="34" charset="0"/>
                <a:cs typeface="Arial" pitchFamily="34" charset="0"/>
              </a:defRPr>
            </a:lvl1pPr>
          </a:lstStyle>
          <a:p>
            <a:pPr>
              <a:defRPr/>
            </a:pPr>
            <a:r>
              <a:rPr lang="en-US" dirty="0" smtClean="0"/>
              <a:t>Health IT Workforce Curriculum Version 4.0</a:t>
            </a:r>
            <a:endParaRPr lang="en-US" dirty="0"/>
          </a:p>
        </p:txBody>
      </p:sp>
      <p:sp>
        <p:nvSpPr>
          <p:cNvPr id="7" name="Slide Number Placeholder 6"/>
          <p:cNvSpPr>
            <a:spLocks noGrp="1"/>
          </p:cNvSpPr>
          <p:nvPr>
            <p:ph type="sldNum" sz="quarter" idx="5"/>
          </p:nvPr>
        </p:nvSpPr>
        <p:spPr>
          <a:xfrm>
            <a:off x="3885010" y="8684684"/>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000">
                <a:cs typeface="Arial" panose="020B0604020202020204" pitchFamily="34" charset="0"/>
              </a:defRPr>
            </a:lvl1pPr>
          </a:lstStyle>
          <a:p>
            <a:fld id="{BC67021A-487C-4D8E-B66A-9A323BD1E9A7}" type="slidenum">
              <a:rPr lang="en-US" altLang="en-US"/>
              <a:pPr/>
              <a:t>‹#›</a:t>
            </a:fld>
            <a:endParaRPr lang="en-US" altLang="en-US"/>
          </a:p>
        </p:txBody>
      </p:sp>
    </p:spTree>
    <p:extLst>
      <p:ext uri="{BB962C8B-B14F-4D97-AF65-F5344CB8AC3E}">
        <p14:creationId xmlns:p14="http://schemas.microsoft.com/office/powerpoint/2010/main" val="195410590"/>
      </p:ext>
    </p:extLst>
  </p:cSld>
  <p:clrMap bg1="lt1" tx1="dk1" bg2="lt2" tx2="dk2" accent1="accent1" accent2="accent2" accent3="accent3" accent4="accent4" accent5="accent5" accent6="accent6" hlink="hlink" folHlink="folHlink"/>
  <p:hf hdr="0" dt="0"/>
  <p:notesStyle>
    <a:lvl1pPr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1pPr>
    <a:lvl2pPr marL="457200"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2pPr>
    <a:lvl3pPr marL="914400"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3pPr>
    <a:lvl4pPr marL="1371600"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4pPr>
    <a:lvl5pPr marL="1828800"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3" Type="http://schemas.openxmlformats.org/officeDocument/2006/relationships/slide" Target="../slides/slide10.xml"/><Relationship Id="rId2" Type="http://schemas.openxmlformats.org/officeDocument/2006/relationships/notesMaster" Target="../notesMasters/notesMaster1.xml"/><Relationship Id="rId1" Type="http://schemas.openxmlformats.org/officeDocument/2006/relationships/tags" Target="../tags/tag20.xml"/></Relationships>
</file>

<file path=ppt/notesSlides/_rels/notesSlide11.xml.rels><?xml version="1.0" encoding="UTF-8" standalone="yes"?>
<Relationships xmlns="http://schemas.openxmlformats.org/package/2006/relationships"><Relationship Id="rId3" Type="http://schemas.openxmlformats.org/officeDocument/2006/relationships/slide" Target="../slides/slide11.xml"/><Relationship Id="rId2" Type="http://schemas.openxmlformats.org/officeDocument/2006/relationships/notesMaster" Target="../notesMasters/notesMaster1.xml"/><Relationship Id="rId1" Type="http://schemas.openxmlformats.org/officeDocument/2006/relationships/tags" Target="../tags/tag22.xml"/></Relationships>
</file>

<file path=ppt/notesSlides/_rels/notesSlide12.xml.rels><?xml version="1.0" encoding="UTF-8" standalone="yes"?>
<Relationships xmlns="http://schemas.openxmlformats.org/package/2006/relationships"><Relationship Id="rId3" Type="http://schemas.openxmlformats.org/officeDocument/2006/relationships/slide" Target="../slides/slide12.xml"/><Relationship Id="rId2" Type="http://schemas.openxmlformats.org/officeDocument/2006/relationships/notesMaster" Target="../notesMasters/notesMaster1.xml"/><Relationship Id="rId1" Type="http://schemas.openxmlformats.org/officeDocument/2006/relationships/tags" Target="../tags/tag24.xml"/></Relationships>
</file>

<file path=ppt/notesSlides/_rels/notesSlide13.xml.rels><?xml version="1.0" encoding="UTF-8" standalone="yes"?>
<Relationships xmlns="http://schemas.openxmlformats.org/package/2006/relationships"><Relationship Id="rId3" Type="http://schemas.openxmlformats.org/officeDocument/2006/relationships/slide" Target="../slides/slide13.xml"/><Relationship Id="rId2" Type="http://schemas.openxmlformats.org/officeDocument/2006/relationships/notesMaster" Target="../notesMasters/notesMaster1.xml"/><Relationship Id="rId1" Type="http://schemas.openxmlformats.org/officeDocument/2006/relationships/tags" Target="../tags/tag26.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3" Type="http://schemas.openxmlformats.org/officeDocument/2006/relationships/slide" Target="../slides/slide15.xml"/><Relationship Id="rId2" Type="http://schemas.openxmlformats.org/officeDocument/2006/relationships/notesMaster" Target="../notesMasters/notesMaster1.xml"/><Relationship Id="rId1" Type="http://schemas.openxmlformats.org/officeDocument/2006/relationships/tags" Target="../tags/tag29.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3" Type="http://schemas.openxmlformats.org/officeDocument/2006/relationships/slide" Target="../slides/slide17.xml"/><Relationship Id="rId2" Type="http://schemas.openxmlformats.org/officeDocument/2006/relationships/notesMaster" Target="../notesMasters/notesMaster1.xml"/><Relationship Id="rId1" Type="http://schemas.openxmlformats.org/officeDocument/2006/relationships/tags" Target="../tags/tag32.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slide" Target="../slides/slide3.xml"/><Relationship Id="rId2" Type="http://schemas.openxmlformats.org/officeDocument/2006/relationships/notesMaster" Target="../notesMasters/notesMaster1.xml"/><Relationship Id="rId1" Type="http://schemas.openxmlformats.org/officeDocument/2006/relationships/tags" Target="../tags/tag6.xml"/></Relationships>
</file>

<file path=ppt/notesSlides/_rels/notesSlide4.xml.rels><?xml version="1.0" encoding="UTF-8" standalone="yes"?>
<Relationships xmlns="http://schemas.openxmlformats.org/package/2006/relationships"><Relationship Id="rId3" Type="http://schemas.openxmlformats.org/officeDocument/2006/relationships/slide" Target="../slides/slide4.xml"/><Relationship Id="rId2" Type="http://schemas.openxmlformats.org/officeDocument/2006/relationships/notesMaster" Target="../notesMasters/notesMaster1.xml"/><Relationship Id="rId1" Type="http://schemas.openxmlformats.org/officeDocument/2006/relationships/tags" Target="../tags/tag8.xml"/></Relationships>
</file>

<file path=ppt/notesSlides/_rels/notesSlide5.xml.rels><?xml version="1.0" encoding="UTF-8" standalone="yes"?>
<Relationships xmlns="http://schemas.openxmlformats.org/package/2006/relationships"><Relationship Id="rId3" Type="http://schemas.openxmlformats.org/officeDocument/2006/relationships/slide" Target="../slides/slide5.xml"/><Relationship Id="rId2" Type="http://schemas.openxmlformats.org/officeDocument/2006/relationships/notesMaster" Target="../notesMasters/notesMaster1.xml"/><Relationship Id="rId1" Type="http://schemas.openxmlformats.org/officeDocument/2006/relationships/tags" Target="../tags/tag10.xml"/></Relationships>
</file>

<file path=ppt/notesSlides/_rels/notesSlide6.xml.rels><?xml version="1.0" encoding="UTF-8" standalone="yes"?>
<Relationships xmlns="http://schemas.openxmlformats.org/package/2006/relationships"><Relationship Id="rId3" Type="http://schemas.openxmlformats.org/officeDocument/2006/relationships/slide" Target="../slides/slide6.xml"/><Relationship Id="rId2" Type="http://schemas.openxmlformats.org/officeDocument/2006/relationships/notesMaster" Target="../notesMasters/notesMaster1.xml"/><Relationship Id="rId1" Type="http://schemas.openxmlformats.org/officeDocument/2006/relationships/tags" Target="../tags/tag12.xml"/></Relationships>
</file>

<file path=ppt/notesSlides/_rels/notesSlide7.xml.rels><?xml version="1.0" encoding="UTF-8" standalone="yes"?>
<Relationships xmlns="http://schemas.openxmlformats.org/package/2006/relationships"><Relationship Id="rId3" Type="http://schemas.openxmlformats.org/officeDocument/2006/relationships/slide" Target="../slides/slide7.xml"/><Relationship Id="rId2" Type="http://schemas.openxmlformats.org/officeDocument/2006/relationships/notesMaster" Target="../notesMasters/notesMaster1.xml"/><Relationship Id="rId1" Type="http://schemas.openxmlformats.org/officeDocument/2006/relationships/tags" Target="../tags/tag14.xml"/></Relationships>
</file>

<file path=ppt/notesSlides/_rels/notesSlide8.xml.rels><?xml version="1.0" encoding="UTF-8" standalone="yes"?>
<Relationships xmlns="http://schemas.openxmlformats.org/package/2006/relationships"><Relationship Id="rId3" Type="http://schemas.openxmlformats.org/officeDocument/2006/relationships/slide" Target="../slides/slide8.xml"/><Relationship Id="rId2" Type="http://schemas.openxmlformats.org/officeDocument/2006/relationships/notesMaster" Target="../notesMasters/notesMaster1.xml"/><Relationship Id="rId1" Type="http://schemas.openxmlformats.org/officeDocument/2006/relationships/tags" Target="../tags/tag16.xml"/></Relationships>
</file>

<file path=ppt/notesSlides/_rels/notesSlide9.xml.rels><?xml version="1.0" encoding="UTF-8" standalone="yes"?>
<Relationships xmlns="http://schemas.openxmlformats.org/package/2006/relationships"><Relationship Id="rId3" Type="http://schemas.openxmlformats.org/officeDocument/2006/relationships/slide" Target="../slides/slide9.xml"/><Relationship Id="rId2" Type="http://schemas.openxmlformats.org/officeDocument/2006/relationships/notesMaster" Target="../notesMasters/notesMaster1.xml"/><Relationship Id="rId1" Type="http://schemas.openxmlformats.org/officeDocument/2006/relationships/tags" Target="../tags/tag18.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000" kern="1200" dirty="0" smtClean="0">
                <a:solidFill>
                  <a:schemeClr val="tx1"/>
                </a:solidFill>
                <a:effectLst/>
                <a:latin typeface="Arial" pitchFamily="34" charset="0"/>
                <a:ea typeface="+mn-ea"/>
                <a:cs typeface="Arial" pitchFamily="34" charset="0"/>
              </a:rPr>
              <a:t>Welcome to Introduction to Health Care and Public Health in the U.S.: Delivering Health</a:t>
            </a:r>
            <a:r>
              <a:rPr lang="en-US" sz="1000" kern="1200" baseline="0" dirty="0" smtClean="0">
                <a:solidFill>
                  <a:schemeClr val="tx1"/>
                </a:solidFill>
                <a:effectLst/>
                <a:latin typeface="Arial" pitchFamily="34" charset="0"/>
                <a:ea typeface="+mn-ea"/>
                <a:cs typeface="Arial" pitchFamily="34" charset="0"/>
              </a:rPr>
              <a:t> Care, Part 2.</a:t>
            </a:r>
            <a:r>
              <a:rPr lang="en-US" sz="1000" kern="1200" dirty="0" smtClean="0">
                <a:solidFill>
                  <a:schemeClr val="tx1"/>
                </a:solidFill>
                <a:effectLst/>
                <a:latin typeface="Arial" pitchFamily="34" charset="0"/>
                <a:ea typeface="+mn-ea"/>
                <a:cs typeface="Arial" pitchFamily="34" charset="0"/>
              </a:rPr>
              <a:t> This is lecture a.</a:t>
            </a:r>
          </a:p>
          <a:p>
            <a:r>
              <a:rPr lang="en-US" sz="1000" kern="1200" dirty="0" smtClean="0">
                <a:solidFill>
                  <a:schemeClr val="tx1"/>
                </a:solidFill>
                <a:effectLst/>
                <a:latin typeface="Arial" pitchFamily="34" charset="0"/>
                <a:ea typeface="+mn-ea"/>
                <a:cs typeface="Arial" pitchFamily="34" charset="0"/>
              </a:rPr>
              <a:t>The component, Introduction to Health Care and Public Health in the U.S., is a survey of how health care and public health are organized and how services are delivered in the U.S. It covers public policy, relevant organizations and their interrelationships, professional roles, legal and regulatory issues, and payment systems. It also addresses health reform initiatives in the U.S.</a:t>
            </a:r>
          </a:p>
          <a:p>
            <a:endParaRPr lang="en-US" dirty="0" smtClean="0"/>
          </a:p>
          <a:p>
            <a:endParaRPr lang="en-US" dirty="0"/>
          </a:p>
        </p:txBody>
      </p:sp>
      <p:sp>
        <p:nvSpPr>
          <p:cNvPr id="4" name="Footer Placeholder 3"/>
          <p:cNvSpPr>
            <a:spLocks noGrp="1"/>
          </p:cNvSpPr>
          <p:nvPr>
            <p:ph type="ftr" sz="quarter" idx="10"/>
          </p:nvPr>
        </p:nvSpPr>
        <p:spPr/>
        <p:txBody>
          <a:bodyPr/>
          <a:lstStyle/>
          <a:p>
            <a:pPr>
              <a:defRPr/>
            </a:pPr>
            <a:r>
              <a:rPr lang="en-US" smtClean="0"/>
              <a:t>Health IT Workforce Curriculum Version 4.0</a:t>
            </a:r>
            <a:endParaRPr lang="en-US" dirty="0"/>
          </a:p>
        </p:txBody>
      </p:sp>
      <p:sp>
        <p:nvSpPr>
          <p:cNvPr id="5" name="Slide Number Placeholder 4"/>
          <p:cNvSpPr>
            <a:spLocks noGrp="1"/>
          </p:cNvSpPr>
          <p:nvPr>
            <p:ph type="sldNum" sz="quarter" idx="11"/>
          </p:nvPr>
        </p:nvSpPr>
        <p:spPr/>
        <p:txBody>
          <a:bodyPr/>
          <a:lstStyle/>
          <a:p>
            <a:fld id="{BC67021A-487C-4D8E-B66A-9A323BD1E9A7}" type="slidenum">
              <a:rPr lang="en-US" altLang="en-US" smtClean="0"/>
              <a:pPr/>
              <a:t>1</a:t>
            </a:fld>
            <a:endParaRPr lang="en-US" altLang="en-US"/>
          </a:p>
        </p:txBody>
      </p:sp>
    </p:spTree>
    <p:extLst>
      <p:ext uri="{BB962C8B-B14F-4D97-AF65-F5344CB8AC3E}">
        <p14:creationId xmlns:p14="http://schemas.microsoft.com/office/powerpoint/2010/main" val="428636324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Notes Placeholder 2"/>
          <p:cNvSpPr>
            <a:spLocks noGrp="1"/>
          </p:cNvSpPr>
          <p:nvPr>
            <p:ph type="body" idx="1"/>
            <p:custDataLst>
              <p:tags r:id="rId1"/>
            </p:custDataLst>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Primary care can also be defined as a set of attributes. In 1978, the Institute of Medicine defined primary care as care that is accessible, comprehensive, coordinated, and continuous. This definition looks at the concept of primary care from the perspective of the patient and the family. A more comprehensive definition of primary care would broaden these perspectives to include the community and integrated delivery systems, as well as the ecosystem. </a:t>
            </a:r>
          </a:p>
          <a:p>
            <a:endParaRPr lang="en-US" altLang="en-US" dirty="0" smtClean="0"/>
          </a:p>
        </p:txBody>
      </p:sp>
      <p:sp>
        <p:nvSpPr>
          <p:cNvPr id="2560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000">
                <a:solidFill>
                  <a:schemeClr val="tx1"/>
                </a:solidFill>
                <a:latin typeface="Arial" panose="020B0604020202020204" pitchFamily="34" charset="0"/>
                <a:cs typeface="Arial" panose="020B0604020202020204" pitchFamily="34" charset="0"/>
              </a:defRPr>
            </a:lvl1pPr>
            <a:lvl2pPr marL="742950" indent="-285750">
              <a:spcBef>
                <a:spcPct val="30000"/>
              </a:spcBef>
              <a:defRPr sz="1000">
                <a:solidFill>
                  <a:schemeClr val="tx1"/>
                </a:solidFill>
                <a:latin typeface="Arial" panose="020B0604020202020204" pitchFamily="34" charset="0"/>
                <a:cs typeface="Arial" panose="020B0604020202020204" pitchFamily="34" charset="0"/>
              </a:defRPr>
            </a:lvl2pPr>
            <a:lvl3pPr marL="1143000" indent="-228600">
              <a:spcBef>
                <a:spcPct val="30000"/>
              </a:spcBef>
              <a:defRPr sz="1000">
                <a:solidFill>
                  <a:schemeClr val="tx1"/>
                </a:solidFill>
                <a:latin typeface="Arial" panose="020B0604020202020204" pitchFamily="34" charset="0"/>
                <a:cs typeface="Arial" panose="020B0604020202020204" pitchFamily="34" charset="0"/>
              </a:defRPr>
            </a:lvl3pPr>
            <a:lvl4pPr marL="1600200" indent="-228600">
              <a:spcBef>
                <a:spcPct val="30000"/>
              </a:spcBef>
              <a:defRPr sz="1000">
                <a:solidFill>
                  <a:schemeClr val="tx1"/>
                </a:solidFill>
                <a:latin typeface="Arial" panose="020B0604020202020204" pitchFamily="34" charset="0"/>
                <a:cs typeface="Arial" panose="020B0604020202020204" pitchFamily="34" charset="0"/>
              </a:defRPr>
            </a:lvl4pPr>
            <a:lvl5pPr marL="2057400" indent="-228600">
              <a:spcBef>
                <a:spcPct val="30000"/>
              </a:spcBef>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9pPr>
          </a:lstStyle>
          <a:p>
            <a:pPr>
              <a:spcBef>
                <a:spcPct val="0"/>
              </a:spcBef>
            </a:pPr>
            <a:fld id="{86EB0E20-C3D1-4680-9530-0AAEFFAF5DB2}" type="slidenum">
              <a:rPr lang="en-US" altLang="en-US" smtClean="0"/>
              <a:pPr>
                <a:spcBef>
                  <a:spcPct val="0"/>
                </a:spcBef>
              </a:pPr>
              <a:t>10</a:t>
            </a:fld>
            <a:endParaRPr lang="en-US" altLang="en-US" smtClean="0"/>
          </a:p>
        </p:txBody>
      </p:sp>
    </p:spTree>
    <p:extLst>
      <p:ext uri="{BB962C8B-B14F-4D97-AF65-F5344CB8AC3E}">
        <p14:creationId xmlns:p14="http://schemas.microsoft.com/office/powerpoint/2010/main" val="189608444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p:cNvSpPr>
            <a:spLocks noGrp="1"/>
          </p:cNvSpPr>
          <p:nvPr>
            <p:ph type="body" idx="1"/>
            <p:custDataLst>
              <p:tags r:id="rId1"/>
            </p:custDataLst>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In 1994, the Institute of Medicine Committee on the Future of Primary Care updated the definition of primary care as “the provision of integrated, accessible health care services by clinicians who are accountable for addressing a large majority of personal health care needs, developing a sustained partnership with patients, and practicing in the context of family and community.” This definition is explored further in the next few slides. </a:t>
            </a:r>
          </a:p>
          <a:p>
            <a:endParaRPr lang="en-US" altLang="en-US" dirty="0" smtClean="0"/>
          </a:p>
        </p:txBody>
      </p:sp>
      <p:sp>
        <p:nvSpPr>
          <p:cNvPr id="2765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000">
                <a:solidFill>
                  <a:schemeClr val="tx1"/>
                </a:solidFill>
                <a:latin typeface="Arial" panose="020B0604020202020204" pitchFamily="34" charset="0"/>
                <a:cs typeface="Arial" panose="020B0604020202020204" pitchFamily="34" charset="0"/>
              </a:defRPr>
            </a:lvl1pPr>
            <a:lvl2pPr marL="742950" indent="-285750">
              <a:spcBef>
                <a:spcPct val="30000"/>
              </a:spcBef>
              <a:defRPr sz="1000">
                <a:solidFill>
                  <a:schemeClr val="tx1"/>
                </a:solidFill>
                <a:latin typeface="Arial" panose="020B0604020202020204" pitchFamily="34" charset="0"/>
                <a:cs typeface="Arial" panose="020B0604020202020204" pitchFamily="34" charset="0"/>
              </a:defRPr>
            </a:lvl2pPr>
            <a:lvl3pPr marL="1143000" indent="-228600">
              <a:spcBef>
                <a:spcPct val="30000"/>
              </a:spcBef>
              <a:defRPr sz="1000">
                <a:solidFill>
                  <a:schemeClr val="tx1"/>
                </a:solidFill>
                <a:latin typeface="Arial" panose="020B0604020202020204" pitchFamily="34" charset="0"/>
                <a:cs typeface="Arial" panose="020B0604020202020204" pitchFamily="34" charset="0"/>
              </a:defRPr>
            </a:lvl3pPr>
            <a:lvl4pPr marL="1600200" indent="-228600">
              <a:spcBef>
                <a:spcPct val="30000"/>
              </a:spcBef>
              <a:defRPr sz="1000">
                <a:solidFill>
                  <a:schemeClr val="tx1"/>
                </a:solidFill>
                <a:latin typeface="Arial" panose="020B0604020202020204" pitchFamily="34" charset="0"/>
                <a:cs typeface="Arial" panose="020B0604020202020204" pitchFamily="34" charset="0"/>
              </a:defRPr>
            </a:lvl4pPr>
            <a:lvl5pPr marL="2057400" indent="-228600">
              <a:spcBef>
                <a:spcPct val="30000"/>
              </a:spcBef>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9pPr>
          </a:lstStyle>
          <a:p>
            <a:pPr>
              <a:spcBef>
                <a:spcPct val="0"/>
              </a:spcBef>
            </a:pPr>
            <a:fld id="{9396CA31-316A-440B-922F-429C1EDFBBFB}" type="slidenum">
              <a:rPr lang="en-US" altLang="en-US" smtClean="0"/>
              <a:pPr>
                <a:spcBef>
                  <a:spcPct val="0"/>
                </a:spcBef>
              </a:pPr>
              <a:t>11</a:t>
            </a:fld>
            <a:endParaRPr lang="en-US" altLang="en-US" smtClean="0"/>
          </a:p>
        </p:txBody>
      </p:sp>
    </p:spTree>
    <p:extLst>
      <p:ext uri="{BB962C8B-B14F-4D97-AF65-F5344CB8AC3E}">
        <p14:creationId xmlns:p14="http://schemas.microsoft.com/office/powerpoint/2010/main" val="68366053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Notes Placeholder 2"/>
          <p:cNvSpPr>
            <a:spLocks noGrp="1"/>
          </p:cNvSpPr>
          <p:nvPr>
            <p:ph type="body" idx="1"/>
            <p:custDataLst>
              <p:tags r:id="rId1"/>
            </p:custDataLst>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Primary care is the provision of integrated care. Integrated care refers to services that are comprehensive, coordinated, and continuous. Comprehensive care means that health care services address any health issues that the patient may experience throughout his or her life, from birth to death.</a:t>
            </a:r>
          </a:p>
          <a:p>
            <a:r>
              <a:rPr lang="en-US" altLang="en-US" dirty="0" smtClean="0"/>
              <a:t>Coordinated care ensures that combinations of health care services and information are processed in a fashion that meets the needs of the patient. It also suggests that there is a connection or ordering among these services, including the resources that are available within the community. </a:t>
            </a:r>
          </a:p>
          <a:p>
            <a:r>
              <a:rPr lang="en-US" altLang="en-US" dirty="0" smtClean="0"/>
              <a:t>Continuity or continuous care means that a single member of the health care team must have a long-term, continuous relationship with the patient. Clinical continuity allows effective and timely communication of health information, including events, advice, and patient preferences. This information is recorded over time for future reference, with the goal of improving care for the patient. Integrated care is a seamless process that combines information and events that occurred in different settings, at different levels of care, and at different times, into a single entity -- the primary care environment. </a:t>
            </a:r>
          </a:p>
          <a:p>
            <a:endParaRPr lang="en-US" altLang="en-US" dirty="0" smtClean="0"/>
          </a:p>
          <a:p>
            <a:endParaRPr lang="en-US" altLang="en-US" dirty="0" smtClean="0"/>
          </a:p>
        </p:txBody>
      </p:sp>
      <p:sp>
        <p:nvSpPr>
          <p:cNvPr id="2970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000">
                <a:solidFill>
                  <a:schemeClr val="tx1"/>
                </a:solidFill>
                <a:latin typeface="Arial" panose="020B0604020202020204" pitchFamily="34" charset="0"/>
                <a:cs typeface="Arial" panose="020B0604020202020204" pitchFamily="34" charset="0"/>
              </a:defRPr>
            </a:lvl1pPr>
            <a:lvl2pPr marL="742950" indent="-285750">
              <a:spcBef>
                <a:spcPct val="30000"/>
              </a:spcBef>
              <a:defRPr sz="1000">
                <a:solidFill>
                  <a:schemeClr val="tx1"/>
                </a:solidFill>
                <a:latin typeface="Arial" panose="020B0604020202020204" pitchFamily="34" charset="0"/>
                <a:cs typeface="Arial" panose="020B0604020202020204" pitchFamily="34" charset="0"/>
              </a:defRPr>
            </a:lvl2pPr>
            <a:lvl3pPr marL="1143000" indent="-228600">
              <a:spcBef>
                <a:spcPct val="30000"/>
              </a:spcBef>
              <a:defRPr sz="1000">
                <a:solidFill>
                  <a:schemeClr val="tx1"/>
                </a:solidFill>
                <a:latin typeface="Arial" panose="020B0604020202020204" pitchFamily="34" charset="0"/>
                <a:cs typeface="Arial" panose="020B0604020202020204" pitchFamily="34" charset="0"/>
              </a:defRPr>
            </a:lvl3pPr>
            <a:lvl4pPr marL="1600200" indent="-228600">
              <a:spcBef>
                <a:spcPct val="30000"/>
              </a:spcBef>
              <a:defRPr sz="1000">
                <a:solidFill>
                  <a:schemeClr val="tx1"/>
                </a:solidFill>
                <a:latin typeface="Arial" panose="020B0604020202020204" pitchFamily="34" charset="0"/>
                <a:cs typeface="Arial" panose="020B0604020202020204" pitchFamily="34" charset="0"/>
              </a:defRPr>
            </a:lvl4pPr>
            <a:lvl5pPr marL="2057400" indent="-228600">
              <a:spcBef>
                <a:spcPct val="30000"/>
              </a:spcBef>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9pPr>
          </a:lstStyle>
          <a:p>
            <a:pPr>
              <a:spcBef>
                <a:spcPct val="0"/>
              </a:spcBef>
            </a:pPr>
            <a:fld id="{AE856DBB-20BA-4AA3-9A76-1936E0E36EB3}" type="slidenum">
              <a:rPr lang="en-US" altLang="en-US" smtClean="0"/>
              <a:pPr>
                <a:spcBef>
                  <a:spcPct val="0"/>
                </a:spcBef>
              </a:pPr>
              <a:t>12</a:t>
            </a:fld>
            <a:endParaRPr lang="en-US" altLang="en-US" smtClean="0"/>
          </a:p>
        </p:txBody>
      </p:sp>
    </p:spTree>
    <p:extLst>
      <p:ext uri="{BB962C8B-B14F-4D97-AF65-F5344CB8AC3E}">
        <p14:creationId xmlns:p14="http://schemas.microsoft.com/office/powerpoint/2010/main" val="363064461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p:cNvSpPr>
            <a:spLocks noGrp="1"/>
          </p:cNvSpPr>
          <p:nvPr>
            <p:ph type="body" idx="1"/>
            <p:custDataLst>
              <p:tags r:id="rId1"/>
            </p:custDataLst>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The question of accessible primary care means how easy it is for patients to initiate an interaction with a clinician for any health issues that they may have. What do they do to initiate this interaction? By telephone or telehealth services? Or do they need to go to a specific geographic location such as a primary care clinic? </a:t>
            </a:r>
          </a:p>
          <a:p>
            <a:r>
              <a:rPr lang="en-US" altLang="en-US" dirty="0" smtClean="0"/>
              <a:t>Many groups in the U.S. experience barriers to health care. These barriers may include geography, culture, language, financial issues, and even administrative hurdles. Accessibility is a measure used to delineate the efforts that have been made to eliminate these barriers. </a:t>
            </a:r>
          </a:p>
          <a:p>
            <a:r>
              <a:rPr lang="en-US" altLang="en-US" dirty="0" smtClean="0"/>
              <a:t>In short, primary care is a broad array of health care services performed by health care professionals for the purpose of promoting, maintaining, or restoring health. </a:t>
            </a:r>
          </a:p>
          <a:p>
            <a:endParaRPr lang="en-US" altLang="en-US" dirty="0" smtClean="0"/>
          </a:p>
        </p:txBody>
      </p:sp>
      <p:sp>
        <p:nvSpPr>
          <p:cNvPr id="317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000">
                <a:solidFill>
                  <a:schemeClr val="tx1"/>
                </a:solidFill>
                <a:latin typeface="Arial" panose="020B0604020202020204" pitchFamily="34" charset="0"/>
                <a:cs typeface="Arial" panose="020B0604020202020204" pitchFamily="34" charset="0"/>
              </a:defRPr>
            </a:lvl1pPr>
            <a:lvl2pPr marL="742950" indent="-285750">
              <a:spcBef>
                <a:spcPct val="30000"/>
              </a:spcBef>
              <a:defRPr sz="1000">
                <a:solidFill>
                  <a:schemeClr val="tx1"/>
                </a:solidFill>
                <a:latin typeface="Arial" panose="020B0604020202020204" pitchFamily="34" charset="0"/>
                <a:cs typeface="Arial" panose="020B0604020202020204" pitchFamily="34" charset="0"/>
              </a:defRPr>
            </a:lvl2pPr>
            <a:lvl3pPr marL="1143000" indent="-228600">
              <a:spcBef>
                <a:spcPct val="30000"/>
              </a:spcBef>
              <a:defRPr sz="1000">
                <a:solidFill>
                  <a:schemeClr val="tx1"/>
                </a:solidFill>
                <a:latin typeface="Arial" panose="020B0604020202020204" pitchFamily="34" charset="0"/>
                <a:cs typeface="Arial" panose="020B0604020202020204" pitchFamily="34" charset="0"/>
              </a:defRPr>
            </a:lvl3pPr>
            <a:lvl4pPr marL="1600200" indent="-228600">
              <a:spcBef>
                <a:spcPct val="30000"/>
              </a:spcBef>
              <a:defRPr sz="1000">
                <a:solidFill>
                  <a:schemeClr val="tx1"/>
                </a:solidFill>
                <a:latin typeface="Arial" panose="020B0604020202020204" pitchFamily="34" charset="0"/>
                <a:cs typeface="Arial" panose="020B0604020202020204" pitchFamily="34" charset="0"/>
              </a:defRPr>
            </a:lvl4pPr>
            <a:lvl5pPr marL="2057400" indent="-228600">
              <a:spcBef>
                <a:spcPct val="30000"/>
              </a:spcBef>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9pPr>
          </a:lstStyle>
          <a:p>
            <a:pPr>
              <a:spcBef>
                <a:spcPct val="0"/>
              </a:spcBef>
            </a:pPr>
            <a:fld id="{D4A1D62F-0675-4C2E-A23A-214AE3E67BF9}" type="slidenum">
              <a:rPr lang="en-US" altLang="en-US" smtClean="0"/>
              <a:pPr>
                <a:spcBef>
                  <a:spcPct val="0"/>
                </a:spcBef>
              </a:pPr>
              <a:t>13</a:t>
            </a:fld>
            <a:endParaRPr lang="en-US" altLang="en-US" smtClean="0"/>
          </a:p>
        </p:txBody>
      </p:sp>
    </p:spTree>
    <p:extLst>
      <p:ext uri="{BB962C8B-B14F-4D97-AF65-F5344CB8AC3E}">
        <p14:creationId xmlns:p14="http://schemas.microsoft.com/office/powerpoint/2010/main" val="10713045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As illustrated in a previous slide, the clinician-patient relationship is at the center of the primary care universe. But what is a clinician and what is a patient? </a:t>
            </a:r>
          </a:p>
          <a:p>
            <a:r>
              <a:rPr lang="en-US" altLang="en-US" dirty="0" smtClean="0"/>
              <a:t>A clinician is an individual who has a recognized scientific knowledge base and has the authority to direct the delivery of health services for patients. A patient is an individual who interacts with the clinician because he or she is ill or is simply interested in health promotion and disease prevention. </a:t>
            </a:r>
          </a:p>
          <a:p>
            <a:endParaRPr lang="en-US" altLang="en-US" dirty="0" smtClean="0"/>
          </a:p>
        </p:txBody>
      </p:sp>
      <p:sp>
        <p:nvSpPr>
          <p:cNvPr id="337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000">
                <a:solidFill>
                  <a:schemeClr val="tx1"/>
                </a:solidFill>
                <a:latin typeface="Arial" panose="020B0604020202020204" pitchFamily="34" charset="0"/>
                <a:cs typeface="Arial" panose="020B0604020202020204" pitchFamily="34" charset="0"/>
              </a:defRPr>
            </a:lvl1pPr>
            <a:lvl2pPr marL="742950" indent="-285750">
              <a:spcBef>
                <a:spcPct val="30000"/>
              </a:spcBef>
              <a:defRPr sz="1000">
                <a:solidFill>
                  <a:schemeClr val="tx1"/>
                </a:solidFill>
                <a:latin typeface="Arial" panose="020B0604020202020204" pitchFamily="34" charset="0"/>
                <a:cs typeface="Arial" panose="020B0604020202020204" pitchFamily="34" charset="0"/>
              </a:defRPr>
            </a:lvl2pPr>
            <a:lvl3pPr marL="1143000" indent="-228600">
              <a:spcBef>
                <a:spcPct val="30000"/>
              </a:spcBef>
              <a:defRPr sz="1000">
                <a:solidFill>
                  <a:schemeClr val="tx1"/>
                </a:solidFill>
                <a:latin typeface="Arial" panose="020B0604020202020204" pitchFamily="34" charset="0"/>
                <a:cs typeface="Arial" panose="020B0604020202020204" pitchFamily="34" charset="0"/>
              </a:defRPr>
            </a:lvl3pPr>
            <a:lvl4pPr marL="1600200" indent="-228600">
              <a:spcBef>
                <a:spcPct val="30000"/>
              </a:spcBef>
              <a:defRPr sz="1000">
                <a:solidFill>
                  <a:schemeClr val="tx1"/>
                </a:solidFill>
                <a:latin typeface="Arial" panose="020B0604020202020204" pitchFamily="34" charset="0"/>
                <a:cs typeface="Arial" panose="020B0604020202020204" pitchFamily="34" charset="0"/>
              </a:defRPr>
            </a:lvl4pPr>
            <a:lvl5pPr marL="2057400" indent="-228600">
              <a:spcBef>
                <a:spcPct val="30000"/>
              </a:spcBef>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9pPr>
          </a:lstStyle>
          <a:p>
            <a:pPr>
              <a:spcBef>
                <a:spcPct val="0"/>
              </a:spcBef>
            </a:pPr>
            <a:fld id="{25529F63-A37D-44C9-B89C-234F4051B58B}" type="slidenum">
              <a:rPr lang="en-US" altLang="en-US" smtClean="0"/>
              <a:pPr>
                <a:spcBef>
                  <a:spcPct val="0"/>
                </a:spcBef>
              </a:pPr>
              <a:t>14</a:t>
            </a:fld>
            <a:endParaRPr lang="en-US" altLang="en-US" smtClean="0"/>
          </a:p>
        </p:txBody>
      </p:sp>
    </p:spTree>
    <p:extLst>
      <p:ext uri="{BB962C8B-B14F-4D97-AF65-F5344CB8AC3E}">
        <p14:creationId xmlns:p14="http://schemas.microsoft.com/office/powerpoint/2010/main" val="268767735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Notes Placeholder 2"/>
          <p:cNvSpPr>
            <a:spLocks noGrp="1"/>
          </p:cNvSpPr>
          <p:nvPr>
            <p:ph type="body" idx="1"/>
            <p:custDataLst>
              <p:tags r:id="rId1"/>
            </p:custDataLst>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The primary care model entails a sustained partnership between the patient and the clinician. When the patient comes in to see the clinician, a relationship is established. There is a mutual expectation that the relationship will not only continue over time, but will also develop aspects of trust, responsibility, and respect. </a:t>
            </a:r>
          </a:p>
          <a:p>
            <a:endParaRPr lang="en-US" altLang="en-US" dirty="0" smtClean="0"/>
          </a:p>
        </p:txBody>
      </p:sp>
      <p:sp>
        <p:nvSpPr>
          <p:cNvPr id="3584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000">
                <a:solidFill>
                  <a:schemeClr val="tx1"/>
                </a:solidFill>
                <a:latin typeface="Arial" panose="020B0604020202020204" pitchFamily="34" charset="0"/>
                <a:cs typeface="Arial" panose="020B0604020202020204" pitchFamily="34" charset="0"/>
              </a:defRPr>
            </a:lvl1pPr>
            <a:lvl2pPr marL="742950" indent="-285750">
              <a:spcBef>
                <a:spcPct val="30000"/>
              </a:spcBef>
              <a:defRPr sz="1000">
                <a:solidFill>
                  <a:schemeClr val="tx1"/>
                </a:solidFill>
                <a:latin typeface="Arial" panose="020B0604020202020204" pitchFamily="34" charset="0"/>
                <a:cs typeface="Arial" panose="020B0604020202020204" pitchFamily="34" charset="0"/>
              </a:defRPr>
            </a:lvl2pPr>
            <a:lvl3pPr marL="1143000" indent="-228600">
              <a:spcBef>
                <a:spcPct val="30000"/>
              </a:spcBef>
              <a:defRPr sz="1000">
                <a:solidFill>
                  <a:schemeClr val="tx1"/>
                </a:solidFill>
                <a:latin typeface="Arial" panose="020B0604020202020204" pitchFamily="34" charset="0"/>
                <a:cs typeface="Arial" panose="020B0604020202020204" pitchFamily="34" charset="0"/>
              </a:defRPr>
            </a:lvl3pPr>
            <a:lvl4pPr marL="1600200" indent="-228600">
              <a:spcBef>
                <a:spcPct val="30000"/>
              </a:spcBef>
              <a:defRPr sz="1000">
                <a:solidFill>
                  <a:schemeClr val="tx1"/>
                </a:solidFill>
                <a:latin typeface="Arial" panose="020B0604020202020204" pitchFamily="34" charset="0"/>
                <a:cs typeface="Arial" panose="020B0604020202020204" pitchFamily="34" charset="0"/>
              </a:defRPr>
            </a:lvl4pPr>
            <a:lvl5pPr marL="2057400" indent="-228600">
              <a:spcBef>
                <a:spcPct val="30000"/>
              </a:spcBef>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9pPr>
          </a:lstStyle>
          <a:p>
            <a:pPr>
              <a:spcBef>
                <a:spcPct val="0"/>
              </a:spcBef>
            </a:pPr>
            <a:fld id="{6984A6A1-5E75-4AA6-B7A7-9EB0DE80939A}" type="slidenum">
              <a:rPr lang="en-US" altLang="en-US" smtClean="0"/>
              <a:pPr>
                <a:spcBef>
                  <a:spcPct val="0"/>
                </a:spcBef>
              </a:pPr>
              <a:t>15</a:t>
            </a:fld>
            <a:endParaRPr lang="en-US" altLang="en-US" smtClean="0"/>
          </a:p>
        </p:txBody>
      </p:sp>
    </p:spTree>
    <p:extLst>
      <p:ext uri="{BB962C8B-B14F-4D97-AF65-F5344CB8AC3E}">
        <p14:creationId xmlns:p14="http://schemas.microsoft.com/office/powerpoint/2010/main" val="359919909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As the relationship between the patient and the clinician develops over time, the primary care model mandates accountable care. Clinicians and the systems in which they operate are responsible to their patients and communities for the quality of care they provide and for ensuring patient satisfaction. They need to use resources efficiently, and they need to practice the art of clinical medicine in an ethical fashion. </a:t>
            </a:r>
          </a:p>
          <a:p>
            <a:endParaRPr lang="en-US" altLang="en-US" dirty="0" smtClean="0"/>
          </a:p>
        </p:txBody>
      </p:sp>
      <p:sp>
        <p:nvSpPr>
          <p:cNvPr id="3789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000">
                <a:solidFill>
                  <a:schemeClr val="tx1"/>
                </a:solidFill>
                <a:latin typeface="Arial" panose="020B0604020202020204" pitchFamily="34" charset="0"/>
                <a:cs typeface="Arial" panose="020B0604020202020204" pitchFamily="34" charset="0"/>
              </a:defRPr>
            </a:lvl1pPr>
            <a:lvl2pPr marL="742950" indent="-285750">
              <a:spcBef>
                <a:spcPct val="30000"/>
              </a:spcBef>
              <a:defRPr sz="1000">
                <a:solidFill>
                  <a:schemeClr val="tx1"/>
                </a:solidFill>
                <a:latin typeface="Arial" panose="020B0604020202020204" pitchFamily="34" charset="0"/>
                <a:cs typeface="Arial" panose="020B0604020202020204" pitchFamily="34" charset="0"/>
              </a:defRPr>
            </a:lvl2pPr>
            <a:lvl3pPr marL="1143000" indent="-228600">
              <a:spcBef>
                <a:spcPct val="30000"/>
              </a:spcBef>
              <a:defRPr sz="1000">
                <a:solidFill>
                  <a:schemeClr val="tx1"/>
                </a:solidFill>
                <a:latin typeface="Arial" panose="020B0604020202020204" pitchFamily="34" charset="0"/>
                <a:cs typeface="Arial" panose="020B0604020202020204" pitchFamily="34" charset="0"/>
              </a:defRPr>
            </a:lvl3pPr>
            <a:lvl4pPr marL="1600200" indent="-228600">
              <a:spcBef>
                <a:spcPct val="30000"/>
              </a:spcBef>
              <a:defRPr sz="1000">
                <a:solidFill>
                  <a:schemeClr val="tx1"/>
                </a:solidFill>
                <a:latin typeface="Arial" panose="020B0604020202020204" pitchFamily="34" charset="0"/>
                <a:cs typeface="Arial" panose="020B0604020202020204" pitchFamily="34" charset="0"/>
              </a:defRPr>
            </a:lvl4pPr>
            <a:lvl5pPr marL="2057400" indent="-228600">
              <a:spcBef>
                <a:spcPct val="30000"/>
              </a:spcBef>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9pPr>
          </a:lstStyle>
          <a:p>
            <a:pPr>
              <a:spcBef>
                <a:spcPct val="0"/>
              </a:spcBef>
            </a:pPr>
            <a:fld id="{F2C16B0C-1077-4321-A624-9D7B48D7116A}" type="slidenum">
              <a:rPr lang="en-US" altLang="en-US" smtClean="0"/>
              <a:pPr>
                <a:spcBef>
                  <a:spcPct val="0"/>
                </a:spcBef>
              </a:pPr>
              <a:t>16</a:t>
            </a:fld>
            <a:endParaRPr lang="en-US" altLang="en-US" smtClean="0"/>
          </a:p>
        </p:txBody>
      </p:sp>
    </p:spTree>
    <p:extLst>
      <p:ext uri="{BB962C8B-B14F-4D97-AF65-F5344CB8AC3E}">
        <p14:creationId xmlns:p14="http://schemas.microsoft.com/office/powerpoint/2010/main" val="159632241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9" name="Notes Placeholder 2"/>
          <p:cNvSpPr>
            <a:spLocks noGrp="1"/>
          </p:cNvSpPr>
          <p:nvPr>
            <p:ph type="body" idx="1"/>
            <p:custDataLst>
              <p:tags r:id="rId1"/>
            </p:custDataLst>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Primary care clinicians are trained to diagnose and manage most of the health care needs of their patients. However, primary care does have limitations on the scope of its practice. When appropriate, primary care clinicians call upon other health care practitioners or specialists for further evaluation or treatment of patients. </a:t>
            </a:r>
          </a:p>
          <a:p>
            <a:endParaRPr lang="en-US" altLang="en-US" dirty="0" smtClean="0"/>
          </a:p>
        </p:txBody>
      </p:sp>
      <p:sp>
        <p:nvSpPr>
          <p:cNvPr id="3994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000">
                <a:solidFill>
                  <a:schemeClr val="tx1"/>
                </a:solidFill>
                <a:latin typeface="Arial" panose="020B0604020202020204" pitchFamily="34" charset="0"/>
                <a:cs typeface="Arial" panose="020B0604020202020204" pitchFamily="34" charset="0"/>
              </a:defRPr>
            </a:lvl1pPr>
            <a:lvl2pPr marL="742950" indent="-285750">
              <a:spcBef>
                <a:spcPct val="30000"/>
              </a:spcBef>
              <a:defRPr sz="1000">
                <a:solidFill>
                  <a:schemeClr val="tx1"/>
                </a:solidFill>
                <a:latin typeface="Arial" panose="020B0604020202020204" pitchFamily="34" charset="0"/>
                <a:cs typeface="Arial" panose="020B0604020202020204" pitchFamily="34" charset="0"/>
              </a:defRPr>
            </a:lvl2pPr>
            <a:lvl3pPr marL="1143000" indent="-228600">
              <a:spcBef>
                <a:spcPct val="30000"/>
              </a:spcBef>
              <a:defRPr sz="1000">
                <a:solidFill>
                  <a:schemeClr val="tx1"/>
                </a:solidFill>
                <a:latin typeface="Arial" panose="020B0604020202020204" pitchFamily="34" charset="0"/>
                <a:cs typeface="Arial" panose="020B0604020202020204" pitchFamily="34" charset="0"/>
              </a:defRPr>
            </a:lvl3pPr>
            <a:lvl4pPr marL="1600200" indent="-228600">
              <a:spcBef>
                <a:spcPct val="30000"/>
              </a:spcBef>
              <a:defRPr sz="1000">
                <a:solidFill>
                  <a:schemeClr val="tx1"/>
                </a:solidFill>
                <a:latin typeface="Arial" panose="020B0604020202020204" pitchFamily="34" charset="0"/>
                <a:cs typeface="Arial" panose="020B0604020202020204" pitchFamily="34" charset="0"/>
              </a:defRPr>
            </a:lvl4pPr>
            <a:lvl5pPr marL="2057400" indent="-228600">
              <a:spcBef>
                <a:spcPct val="30000"/>
              </a:spcBef>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9pPr>
          </a:lstStyle>
          <a:p>
            <a:pPr>
              <a:spcBef>
                <a:spcPct val="0"/>
              </a:spcBef>
            </a:pPr>
            <a:fld id="{253914FB-BAC8-4251-A1B0-5B68D850CDC4}" type="slidenum">
              <a:rPr lang="en-US" altLang="en-US" smtClean="0"/>
              <a:pPr>
                <a:spcBef>
                  <a:spcPct val="0"/>
                </a:spcBef>
              </a:pPr>
              <a:t>17</a:t>
            </a:fld>
            <a:endParaRPr lang="en-US" altLang="en-US" smtClean="0"/>
          </a:p>
        </p:txBody>
      </p:sp>
    </p:spTree>
    <p:extLst>
      <p:ext uri="{BB962C8B-B14F-4D97-AF65-F5344CB8AC3E}">
        <p14:creationId xmlns:p14="http://schemas.microsoft.com/office/powerpoint/2010/main" val="46737605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This completes lecture a of Delivering Health Care, Part 2. In summary, this lecture described the types of outpatient facilities and the role of primary care, including its definitions, goals, and the parties involved.</a:t>
            </a:r>
          </a:p>
          <a:p>
            <a:endParaRPr lang="en-US" altLang="en-US" dirty="0" smtClean="0"/>
          </a:p>
        </p:txBody>
      </p:sp>
      <p:sp>
        <p:nvSpPr>
          <p:cNvPr id="4198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000">
                <a:solidFill>
                  <a:schemeClr val="tx1"/>
                </a:solidFill>
                <a:latin typeface="Arial" panose="020B0604020202020204" pitchFamily="34" charset="0"/>
                <a:cs typeface="Arial" panose="020B0604020202020204" pitchFamily="34" charset="0"/>
              </a:defRPr>
            </a:lvl1pPr>
            <a:lvl2pPr marL="742950" indent="-285750">
              <a:spcBef>
                <a:spcPct val="30000"/>
              </a:spcBef>
              <a:defRPr sz="1000">
                <a:solidFill>
                  <a:schemeClr val="tx1"/>
                </a:solidFill>
                <a:latin typeface="Arial" panose="020B0604020202020204" pitchFamily="34" charset="0"/>
                <a:cs typeface="Arial" panose="020B0604020202020204" pitchFamily="34" charset="0"/>
              </a:defRPr>
            </a:lvl2pPr>
            <a:lvl3pPr marL="1143000" indent="-228600">
              <a:spcBef>
                <a:spcPct val="30000"/>
              </a:spcBef>
              <a:defRPr sz="1000">
                <a:solidFill>
                  <a:schemeClr val="tx1"/>
                </a:solidFill>
                <a:latin typeface="Arial" panose="020B0604020202020204" pitchFamily="34" charset="0"/>
                <a:cs typeface="Arial" panose="020B0604020202020204" pitchFamily="34" charset="0"/>
              </a:defRPr>
            </a:lvl3pPr>
            <a:lvl4pPr marL="1600200" indent="-228600">
              <a:spcBef>
                <a:spcPct val="30000"/>
              </a:spcBef>
              <a:defRPr sz="1000">
                <a:solidFill>
                  <a:schemeClr val="tx1"/>
                </a:solidFill>
                <a:latin typeface="Arial" panose="020B0604020202020204" pitchFamily="34" charset="0"/>
                <a:cs typeface="Arial" panose="020B0604020202020204" pitchFamily="34" charset="0"/>
              </a:defRPr>
            </a:lvl4pPr>
            <a:lvl5pPr marL="2057400" indent="-228600">
              <a:spcBef>
                <a:spcPct val="30000"/>
              </a:spcBef>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9pPr>
          </a:lstStyle>
          <a:p>
            <a:pPr>
              <a:spcBef>
                <a:spcPct val="0"/>
              </a:spcBef>
            </a:pPr>
            <a:fld id="{E2AC5855-4DC4-42AF-B203-5A0935D3916A}" type="slidenum">
              <a:rPr lang="en-US" altLang="en-US" smtClean="0"/>
              <a:pPr>
                <a:spcBef>
                  <a:spcPct val="0"/>
                </a:spcBef>
              </a:pPr>
              <a:t>18</a:t>
            </a:fld>
            <a:endParaRPr lang="en-US" altLang="en-US" smtClean="0"/>
          </a:p>
        </p:txBody>
      </p:sp>
    </p:spTree>
    <p:extLst>
      <p:ext uri="{BB962C8B-B14F-4D97-AF65-F5344CB8AC3E}">
        <p14:creationId xmlns:p14="http://schemas.microsoft.com/office/powerpoint/2010/main" val="290997261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 audio</a:t>
            </a:r>
            <a:endParaRPr lang="en-US" dirty="0"/>
          </a:p>
        </p:txBody>
      </p:sp>
      <p:sp>
        <p:nvSpPr>
          <p:cNvPr id="4" name="Footer Placeholder 3"/>
          <p:cNvSpPr>
            <a:spLocks noGrp="1"/>
          </p:cNvSpPr>
          <p:nvPr>
            <p:ph type="ftr" sz="quarter" idx="10"/>
          </p:nvPr>
        </p:nvSpPr>
        <p:spPr/>
        <p:txBody>
          <a:bodyPr/>
          <a:lstStyle/>
          <a:p>
            <a:pPr>
              <a:defRPr/>
            </a:pPr>
            <a:r>
              <a:rPr lang="en-US" smtClean="0"/>
              <a:t>Health IT Workforce Curriculum Version 4.0</a:t>
            </a:r>
            <a:endParaRPr lang="en-US" dirty="0"/>
          </a:p>
        </p:txBody>
      </p:sp>
      <p:sp>
        <p:nvSpPr>
          <p:cNvPr id="5" name="Slide Number Placeholder 4"/>
          <p:cNvSpPr>
            <a:spLocks noGrp="1"/>
          </p:cNvSpPr>
          <p:nvPr>
            <p:ph type="sldNum" sz="quarter" idx="11"/>
          </p:nvPr>
        </p:nvSpPr>
        <p:spPr/>
        <p:txBody>
          <a:bodyPr/>
          <a:lstStyle/>
          <a:p>
            <a:fld id="{BC67021A-487C-4D8E-B66A-9A323BD1E9A7}" type="slidenum">
              <a:rPr lang="en-US" altLang="en-US" smtClean="0"/>
              <a:pPr/>
              <a:t>19</a:t>
            </a:fld>
            <a:endParaRPr lang="en-US" altLang="en-US"/>
          </a:p>
        </p:txBody>
      </p:sp>
    </p:spTree>
    <p:extLst>
      <p:ext uri="{BB962C8B-B14F-4D97-AF65-F5344CB8AC3E}">
        <p14:creationId xmlns:p14="http://schemas.microsoft.com/office/powerpoint/2010/main" val="12091770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The learning</a:t>
            </a:r>
            <a:r>
              <a:rPr lang="en-US" altLang="en-US" baseline="0" dirty="0" smtClean="0"/>
              <a:t> o</a:t>
            </a:r>
            <a:r>
              <a:rPr lang="en-US" altLang="en-US" dirty="0" smtClean="0"/>
              <a:t>bjectives for Delivering Health care, Part 2 are to:</a:t>
            </a:r>
          </a:p>
          <a:p>
            <a:pPr marL="171450" indent="-171450">
              <a:buFont typeface="Arial" panose="020B0604020202020204" pitchFamily="34" charset="0"/>
              <a:buChar char="•"/>
            </a:pPr>
            <a:r>
              <a:rPr lang="en-US" altLang="en-US" dirty="0" smtClean="0"/>
              <a:t>Describe the organization of clinical health care delivery in the outpatient setting and the organization of outpatient health care</a:t>
            </a:r>
          </a:p>
          <a:p>
            <a:pPr marL="171450" indent="-171450">
              <a:buFont typeface="Arial" panose="020B0604020202020204" pitchFamily="34" charset="0"/>
              <a:buChar char="•"/>
            </a:pPr>
            <a:r>
              <a:rPr lang="en-US" altLang="en-US" dirty="0" smtClean="0"/>
              <a:t>Describe the organization of ancillary health care delivery in the outpatient setting</a:t>
            </a:r>
          </a:p>
          <a:p>
            <a:pPr marL="171450" indent="-171450">
              <a:buFont typeface="Arial" panose="020B0604020202020204" pitchFamily="34" charset="0"/>
              <a:buChar char="•"/>
            </a:pPr>
            <a:r>
              <a:rPr lang="en-US" altLang="en-US" dirty="0" smtClean="0"/>
              <a:t>And, discuss the role of different health care providers, with an emphasis on the delivery of care in an interdisciplinary setting</a:t>
            </a:r>
          </a:p>
          <a:p>
            <a:pPr marL="171450" indent="-171450">
              <a:buFont typeface="Arial" panose="020B0604020202020204" pitchFamily="34" charset="0"/>
              <a:buChar char="•"/>
            </a:pPr>
            <a:endParaRPr lang="en-US" altLang="en-US" dirty="0" smtClean="0"/>
          </a:p>
        </p:txBody>
      </p:sp>
      <p:sp>
        <p:nvSpPr>
          <p:cNvPr id="92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000">
                <a:solidFill>
                  <a:schemeClr val="tx1"/>
                </a:solidFill>
                <a:latin typeface="Arial" panose="020B0604020202020204" pitchFamily="34" charset="0"/>
                <a:cs typeface="Arial" panose="020B0604020202020204" pitchFamily="34" charset="0"/>
              </a:defRPr>
            </a:lvl1pPr>
            <a:lvl2pPr marL="742950" indent="-285750">
              <a:spcBef>
                <a:spcPct val="30000"/>
              </a:spcBef>
              <a:defRPr sz="1000">
                <a:solidFill>
                  <a:schemeClr val="tx1"/>
                </a:solidFill>
                <a:latin typeface="Arial" panose="020B0604020202020204" pitchFamily="34" charset="0"/>
                <a:cs typeface="Arial" panose="020B0604020202020204" pitchFamily="34" charset="0"/>
              </a:defRPr>
            </a:lvl2pPr>
            <a:lvl3pPr marL="1143000" indent="-228600">
              <a:spcBef>
                <a:spcPct val="30000"/>
              </a:spcBef>
              <a:defRPr sz="1000">
                <a:solidFill>
                  <a:schemeClr val="tx1"/>
                </a:solidFill>
                <a:latin typeface="Arial" panose="020B0604020202020204" pitchFamily="34" charset="0"/>
                <a:cs typeface="Arial" panose="020B0604020202020204" pitchFamily="34" charset="0"/>
              </a:defRPr>
            </a:lvl3pPr>
            <a:lvl4pPr marL="1600200" indent="-228600">
              <a:spcBef>
                <a:spcPct val="30000"/>
              </a:spcBef>
              <a:defRPr sz="1000">
                <a:solidFill>
                  <a:schemeClr val="tx1"/>
                </a:solidFill>
                <a:latin typeface="Arial" panose="020B0604020202020204" pitchFamily="34" charset="0"/>
                <a:cs typeface="Arial" panose="020B0604020202020204" pitchFamily="34" charset="0"/>
              </a:defRPr>
            </a:lvl4pPr>
            <a:lvl5pPr marL="2057400" indent="-228600">
              <a:spcBef>
                <a:spcPct val="30000"/>
              </a:spcBef>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9pPr>
          </a:lstStyle>
          <a:p>
            <a:pPr>
              <a:spcBef>
                <a:spcPct val="0"/>
              </a:spcBef>
            </a:pPr>
            <a:fld id="{A7EFFC92-292A-4009-9833-76283DE23999}" type="slidenum">
              <a:rPr lang="en-US" altLang="en-US" smtClean="0"/>
              <a:pPr>
                <a:spcBef>
                  <a:spcPct val="0"/>
                </a:spcBef>
              </a:pPr>
              <a:t>2</a:t>
            </a:fld>
            <a:endParaRPr lang="en-US" altLang="en-US" smtClean="0"/>
          </a:p>
        </p:txBody>
      </p:sp>
    </p:spTree>
    <p:extLst>
      <p:ext uri="{BB962C8B-B14F-4D97-AF65-F5344CB8AC3E}">
        <p14:creationId xmlns:p14="http://schemas.microsoft.com/office/powerpoint/2010/main" val="127212954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 audio</a:t>
            </a:r>
            <a:endParaRPr lang="en-US" dirty="0"/>
          </a:p>
        </p:txBody>
      </p:sp>
      <p:sp>
        <p:nvSpPr>
          <p:cNvPr id="4" name="Footer Placeholder 3"/>
          <p:cNvSpPr>
            <a:spLocks noGrp="1"/>
          </p:cNvSpPr>
          <p:nvPr>
            <p:ph type="ftr" sz="quarter" idx="10"/>
          </p:nvPr>
        </p:nvSpPr>
        <p:spPr/>
        <p:txBody>
          <a:bodyPr/>
          <a:lstStyle/>
          <a:p>
            <a:pPr>
              <a:defRPr/>
            </a:pPr>
            <a:r>
              <a:rPr lang="en-US" smtClean="0"/>
              <a:t>Health IT Workforce Curriculum Version 4.0</a:t>
            </a:r>
            <a:endParaRPr lang="en-US" dirty="0"/>
          </a:p>
        </p:txBody>
      </p:sp>
      <p:sp>
        <p:nvSpPr>
          <p:cNvPr id="5" name="Slide Number Placeholder 4"/>
          <p:cNvSpPr>
            <a:spLocks noGrp="1"/>
          </p:cNvSpPr>
          <p:nvPr>
            <p:ph type="sldNum" sz="quarter" idx="11"/>
          </p:nvPr>
        </p:nvSpPr>
        <p:spPr/>
        <p:txBody>
          <a:bodyPr/>
          <a:lstStyle/>
          <a:p>
            <a:fld id="{BC67021A-487C-4D8E-B66A-9A323BD1E9A7}" type="slidenum">
              <a:rPr lang="en-US" altLang="en-US" smtClean="0"/>
              <a:pPr/>
              <a:t>20</a:t>
            </a:fld>
            <a:endParaRPr lang="en-US" altLang="en-US"/>
          </a:p>
        </p:txBody>
      </p:sp>
    </p:spTree>
    <p:extLst>
      <p:ext uri="{BB962C8B-B14F-4D97-AF65-F5344CB8AC3E}">
        <p14:creationId xmlns:p14="http://schemas.microsoft.com/office/powerpoint/2010/main" val="209808722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 audio</a:t>
            </a:r>
            <a:endParaRPr lang="en-US" dirty="0"/>
          </a:p>
        </p:txBody>
      </p:sp>
      <p:sp>
        <p:nvSpPr>
          <p:cNvPr id="4" name="Footer Placeholder 3"/>
          <p:cNvSpPr>
            <a:spLocks noGrp="1"/>
          </p:cNvSpPr>
          <p:nvPr>
            <p:ph type="ftr" sz="quarter" idx="10"/>
          </p:nvPr>
        </p:nvSpPr>
        <p:spPr/>
        <p:txBody>
          <a:bodyPr/>
          <a:lstStyle/>
          <a:p>
            <a:pPr>
              <a:defRPr/>
            </a:pPr>
            <a:r>
              <a:rPr lang="en-US" smtClean="0"/>
              <a:t>Health IT Workforce Curriculum Version 4.0</a:t>
            </a:r>
            <a:endParaRPr lang="en-US" dirty="0"/>
          </a:p>
        </p:txBody>
      </p:sp>
      <p:sp>
        <p:nvSpPr>
          <p:cNvPr id="5" name="Slide Number Placeholder 4"/>
          <p:cNvSpPr>
            <a:spLocks noGrp="1"/>
          </p:cNvSpPr>
          <p:nvPr>
            <p:ph type="sldNum" sz="quarter" idx="11"/>
          </p:nvPr>
        </p:nvSpPr>
        <p:spPr/>
        <p:txBody>
          <a:bodyPr/>
          <a:lstStyle/>
          <a:p>
            <a:fld id="{BC67021A-487C-4D8E-B66A-9A323BD1E9A7}" type="slidenum">
              <a:rPr lang="en-US" altLang="en-US" smtClean="0"/>
              <a:pPr/>
              <a:t>21</a:t>
            </a:fld>
            <a:endParaRPr lang="en-US" altLang="en-US"/>
          </a:p>
        </p:txBody>
      </p:sp>
    </p:spTree>
    <p:extLst>
      <p:ext uri="{BB962C8B-B14F-4D97-AF65-F5344CB8AC3E}">
        <p14:creationId xmlns:p14="http://schemas.microsoft.com/office/powerpoint/2010/main" val="14212318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267" name="Notes Placeholder 2"/>
          <p:cNvSpPr>
            <a:spLocks noGrp="1"/>
          </p:cNvSpPr>
          <p:nvPr>
            <p:ph type="body" idx="1"/>
            <p:custDataLst>
              <p:tags r:id="rId1"/>
            </p:custDataLst>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This lecture will discuss the types of outpatient health care facilities and the role of primary care, including its definitions, goals, and the parties involved. </a:t>
            </a:r>
          </a:p>
          <a:p>
            <a:r>
              <a:rPr lang="en-US" altLang="en-US" dirty="0" smtClean="0"/>
              <a:t>The term “outpatient” refers to the delivery of health care services in a setting where the patient is not hospitalized. The patient typically visits an outpatient facility for medical care. Outpatient facilities include physicians’ offices. These offices may provide primary care or specialty care, and they may also be single-specialty offices or multi-specialty offices. </a:t>
            </a:r>
          </a:p>
          <a:p>
            <a:r>
              <a:rPr lang="en-US" altLang="en-US" dirty="0" smtClean="0"/>
              <a:t>A specialty is a branch of medicine that focuses on a particular area of expertise. In a single-specialty group practice, all the providers are in the same specialty, for example internal medicine. In a multi-specialty practice, the providers have different specialties. For example, a multi-specialty practice may house specialists in internal medicine, gastroenterology, general surgery, and orthopedic surgery within the same group. They all share office space and they may also share office personnel. </a:t>
            </a:r>
          </a:p>
          <a:p>
            <a:endParaRPr lang="en-US" altLang="en-US" dirty="0" smtClean="0"/>
          </a:p>
        </p:txBody>
      </p:sp>
      <p:sp>
        <p:nvSpPr>
          <p:cNvPr id="1126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000">
                <a:solidFill>
                  <a:schemeClr val="tx1"/>
                </a:solidFill>
                <a:latin typeface="Arial" panose="020B0604020202020204" pitchFamily="34" charset="0"/>
                <a:cs typeface="Arial" panose="020B0604020202020204" pitchFamily="34" charset="0"/>
              </a:defRPr>
            </a:lvl1pPr>
            <a:lvl2pPr marL="742950" indent="-285750">
              <a:spcBef>
                <a:spcPct val="30000"/>
              </a:spcBef>
              <a:defRPr sz="1000">
                <a:solidFill>
                  <a:schemeClr val="tx1"/>
                </a:solidFill>
                <a:latin typeface="Arial" panose="020B0604020202020204" pitchFamily="34" charset="0"/>
                <a:cs typeface="Arial" panose="020B0604020202020204" pitchFamily="34" charset="0"/>
              </a:defRPr>
            </a:lvl2pPr>
            <a:lvl3pPr marL="1143000" indent="-228600">
              <a:spcBef>
                <a:spcPct val="30000"/>
              </a:spcBef>
              <a:defRPr sz="1000">
                <a:solidFill>
                  <a:schemeClr val="tx1"/>
                </a:solidFill>
                <a:latin typeface="Arial" panose="020B0604020202020204" pitchFamily="34" charset="0"/>
                <a:cs typeface="Arial" panose="020B0604020202020204" pitchFamily="34" charset="0"/>
              </a:defRPr>
            </a:lvl3pPr>
            <a:lvl4pPr marL="1600200" indent="-228600">
              <a:spcBef>
                <a:spcPct val="30000"/>
              </a:spcBef>
              <a:defRPr sz="1000">
                <a:solidFill>
                  <a:schemeClr val="tx1"/>
                </a:solidFill>
                <a:latin typeface="Arial" panose="020B0604020202020204" pitchFamily="34" charset="0"/>
                <a:cs typeface="Arial" panose="020B0604020202020204" pitchFamily="34" charset="0"/>
              </a:defRPr>
            </a:lvl4pPr>
            <a:lvl5pPr marL="2057400" indent="-228600">
              <a:spcBef>
                <a:spcPct val="30000"/>
              </a:spcBef>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9pPr>
          </a:lstStyle>
          <a:p>
            <a:pPr>
              <a:spcBef>
                <a:spcPct val="0"/>
              </a:spcBef>
            </a:pPr>
            <a:fld id="{71319E3C-6D7A-4F61-B064-4CDB8D14B6BB}" type="slidenum">
              <a:rPr lang="en-US" altLang="en-US" smtClean="0"/>
              <a:pPr>
                <a:spcBef>
                  <a:spcPct val="0"/>
                </a:spcBef>
              </a:pPr>
              <a:t>3</a:t>
            </a:fld>
            <a:endParaRPr lang="en-US" altLang="en-US" smtClean="0"/>
          </a:p>
        </p:txBody>
      </p:sp>
    </p:spTree>
    <p:extLst>
      <p:ext uri="{BB962C8B-B14F-4D97-AF65-F5344CB8AC3E}">
        <p14:creationId xmlns:p14="http://schemas.microsoft.com/office/powerpoint/2010/main" val="417706282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5" name="Notes Placeholder 2"/>
          <p:cNvSpPr>
            <a:spLocks noGrp="1"/>
          </p:cNvSpPr>
          <p:nvPr>
            <p:ph type="body" idx="1"/>
            <p:custDataLst>
              <p:tags r:id="rId1"/>
            </p:custDataLst>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Outpatient facilities also include dental practices, and these may be the offices of general dentists or dentists who are specialists. </a:t>
            </a:r>
          </a:p>
          <a:p>
            <a:r>
              <a:rPr lang="en-US" altLang="en-US" dirty="0" smtClean="0"/>
              <a:t>Other outpatient facilities are medical or diagnostic laboratories, urgent care centers, mental health clinics, alcohol and substance abuse treatment centers, outpatient surgical centers, physical or occupational therapy centers, home health services, and hospice care services. </a:t>
            </a:r>
          </a:p>
          <a:p>
            <a:endParaRPr lang="en-US" altLang="en-US" dirty="0" smtClean="0"/>
          </a:p>
        </p:txBody>
      </p:sp>
      <p:sp>
        <p:nvSpPr>
          <p:cNvPr id="1331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000">
                <a:solidFill>
                  <a:schemeClr val="tx1"/>
                </a:solidFill>
                <a:latin typeface="Arial" panose="020B0604020202020204" pitchFamily="34" charset="0"/>
                <a:cs typeface="Arial" panose="020B0604020202020204" pitchFamily="34" charset="0"/>
              </a:defRPr>
            </a:lvl1pPr>
            <a:lvl2pPr marL="742950" indent="-285750">
              <a:spcBef>
                <a:spcPct val="30000"/>
              </a:spcBef>
              <a:defRPr sz="1000">
                <a:solidFill>
                  <a:schemeClr val="tx1"/>
                </a:solidFill>
                <a:latin typeface="Arial" panose="020B0604020202020204" pitchFamily="34" charset="0"/>
                <a:cs typeface="Arial" panose="020B0604020202020204" pitchFamily="34" charset="0"/>
              </a:defRPr>
            </a:lvl2pPr>
            <a:lvl3pPr marL="1143000" indent="-228600">
              <a:spcBef>
                <a:spcPct val="30000"/>
              </a:spcBef>
              <a:defRPr sz="1000">
                <a:solidFill>
                  <a:schemeClr val="tx1"/>
                </a:solidFill>
                <a:latin typeface="Arial" panose="020B0604020202020204" pitchFamily="34" charset="0"/>
                <a:cs typeface="Arial" panose="020B0604020202020204" pitchFamily="34" charset="0"/>
              </a:defRPr>
            </a:lvl3pPr>
            <a:lvl4pPr marL="1600200" indent="-228600">
              <a:spcBef>
                <a:spcPct val="30000"/>
              </a:spcBef>
              <a:defRPr sz="1000">
                <a:solidFill>
                  <a:schemeClr val="tx1"/>
                </a:solidFill>
                <a:latin typeface="Arial" panose="020B0604020202020204" pitchFamily="34" charset="0"/>
                <a:cs typeface="Arial" panose="020B0604020202020204" pitchFamily="34" charset="0"/>
              </a:defRPr>
            </a:lvl4pPr>
            <a:lvl5pPr marL="2057400" indent="-228600">
              <a:spcBef>
                <a:spcPct val="30000"/>
              </a:spcBef>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9pPr>
          </a:lstStyle>
          <a:p>
            <a:pPr>
              <a:spcBef>
                <a:spcPct val="0"/>
              </a:spcBef>
            </a:pPr>
            <a:fld id="{3C52C418-952A-4D47-8A6E-DBDB88F4A27F}" type="slidenum">
              <a:rPr lang="en-US" altLang="en-US" smtClean="0"/>
              <a:pPr>
                <a:spcBef>
                  <a:spcPct val="0"/>
                </a:spcBef>
              </a:pPr>
              <a:t>4</a:t>
            </a:fld>
            <a:endParaRPr lang="en-US" altLang="en-US" smtClean="0"/>
          </a:p>
        </p:txBody>
      </p:sp>
    </p:spTree>
    <p:extLst>
      <p:ext uri="{BB962C8B-B14F-4D97-AF65-F5344CB8AC3E}">
        <p14:creationId xmlns:p14="http://schemas.microsoft.com/office/powerpoint/2010/main" val="33476440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3" name="Notes Placeholder 2"/>
          <p:cNvSpPr>
            <a:spLocks noGrp="1"/>
          </p:cNvSpPr>
          <p:nvPr>
            <p:ph type="body" idx="1"/>
            <p:custDataLst>
              <p:tags r:id="rId1"/>
            </p:custDataLst>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The basis of outpatient care is primary care. Some medical specialties are designated as primary care specialties, including family medicine, general internal medicine, general pediatrics, and obstetrics and gynecology. However, physicians are not the only providers of primary care. Primary care is also provided by nurse practitioners, physician assistants, and other mid-level providers. </a:t>
            </a:r>
          </a:p>
          <a:p>
            <a:endParaRPr lang="en-US" altLang="en-US" dirty="0" smtClean="0"/>
          </a:p>
        </p:txBody>
      </p:sp>
      <p:sp>
        <p:nvSpPr>
          <p:cNvPr id="1536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000">
                <a:solidFill>
                  <a:schemeClr val="tx1"/>
                </a:solidFill>
                <a:latin typeface="Arial" panose="020B0604020202020204" pitchFamily="34" charset="0"/>
                <a:cs typeface="Arial" panose="020B0604020202020204" pitchFamily="34" charset="0"/>
              </a:defRPr>
            </a:lvl1pPr>
            <a:lvl2pPr marL="742950" indent="-285750">
              <a:spcBef>
                <a:spcPct val="30000"/>
              </a:spcBef>
              <a:defRPr sz="1000">
                <a:solidFill>
                  <a:schemeClr val="tx1"/>
                </a:solidFill>
                <a:latin typeface="Arial" panose="020B0604020202020204" pitchFamily="34" charset="0"/>
                <a:cs typeface="Arial" panose="020B0604020202020204" pitchFamily="34" charset="0"/>
              </a:defRPr>
            </a:lvl2pPr>
            <a:lvl3pPr marL="1143000" indent="-228600">
              <a:spcBef>
                <a:spcPct val="30000"/>
              </a:spcBef>
              <a:defRPr sz="1000">
                <a:solidFill>
                  <a:schemeClr val="tx1"/>
                </a:solidFill>
                <a:latin typeface="Arial" panose="020B0604020202020204" pitchFamily="34" charset="0"/>
                <a:cs typeface="Arial" panose="020B0604020202020204" pitchFamily="34" charset="0"/>
              </a:defRPr>
            </a:lvl3pPr>
            <a:lvl4pPr marL="1600200" indent="-228600">
              <a:spcBef>
                <a:spcPct val="30000"/>
              </a:spcBef>
              <a:defRPr sz="1000">
                <a:solidFill>
                  <a:schemeClr val="tx1"/>
                </a:solidFill>
                <a:latin typeface="Arial" panose="020B0604020202020204" pitchFamily="34" charset="0"/>
                <a:cs typeface="Arial" panose="020B0604020202020204" pitchFamily="34" charset="0"/>
              </a:defRPr>
            </a:lvl4pPr>
            <a:lvl5pPr marL="2057400" indent="-228600">
              <a:spcBef>
                <a:spcPct val="30000"/>
              </a:spcBef>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9pPr>
          </a:lstStyle>
          <a:p>
            <a:pPr>
              <a:spcBef>
                <a:spcPct val="0"/>
              </a:spcBef>
            </a:pPr>
            <a:fld id="{A3E30234-2FB6-43EA-9D9F-0C0D8684328B}" type="slidenum">
              <a:rPr lang="en-US" altLang="en-US" smtClean="0"/>
              <a:pPr>
                <a:spcBef>
                  <a:spcPct val="0"/>
                </a:spcBef>
              </a:pPr>
              <a:t>5</a:t>
            </a:fld>
            <a:endParaRPr lang="en-US" altLang="en-US" smtClean="0"/>
          </a:p>
        </p:txBody>
      </p:sp>
    </p:spTree>
    <p:extLst>
      <p:ext uri="{BB962C8B-B14F-4D97-AF65-F5344CB8AC3E}">
        <p14:creationId xmlns:p14="http://schemas.microsoft.com/office/powerpoint/2010/main" val="51411398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p:cNvSpPr>
            <a:spLocks noGrp="1"/>
          </p:cNvSpPr>
          <p:nvPr>
            <p:ph type="body" idx="1"/>
            <p:custDataLst>
              <p:tags r:id="rId1"/>
            </p:custDataLst>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Primary care may also be distinguished by the fact that it is an ambulatory model of care, as opposed to an inpatient model of care. </a:t>
            </a:r>
          </a:p>
          <a:p>
            <a:r>
              <a:rPr lang="en-US" altLang="en-US" dirty="0" smtClean="0"/>
              <a:t>Primary care may also be described in terms of level of care. </a:t>
            </a:r>
          </a:p>
          <a:p>
            <a:r>
              <a:rPr lang="en-US" altLang="en-US" dirty="0" smtClean="0"/>
              <a:t>Primary care is considered the entry point to the health care system. </a:t>
            </a:r>
          </a:p>
          <a:p>
            <a:r>
              <a:rPr lang="en-US" altLang="en-US" dirty="0" smtClean="0"/>
              <a:t>Primary care is provided outside the hospital and is typically referred to as outpatient car or ambulatory care. </a:t>
            </a:r>
          </a:p>
          <a:p>
            <a:r>
              <a:rPr lang="en-US" altLang="en-US" dirty="0" smtClean="0"/>
              <a:t>Other care levels include secondary care and tertiary care. </a:t>
            </a:r>
          </a:p>
          <a:p>
            <a:r>
              <a:rPr lang="en-US" altLang="en-US" dirty="0" smtClean="0"/>
              <a:t>Secondary care is inpatient care provided by community hospitals. </a:t>
            </a:r>
          </a:p>
          <a:p>
            <a:r>
              <a:rPr lang="en-US" altLang="en-US" dirty="0" smtClean="0"/>
              <a:t>Tertiary care is inpatient care provided by medical centers and teaching hospitals. </a:t>
            </a:r>
          </a:p>
        </p:txBody>
      </p:sp>
      <p:sp>
        <p:nvSpPr>
          <p:cNvPr id="174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000">
                <a:solidFill>
                  <a:schemeClr val="tx1"/>
                </a:solidFill>
                <a:latin typeface="Arial" panose="020B0604020202020204" pitchFamily="34" charset="0"/>
                <a:cs typeface="Arial" panose="020B0604020202020204" pitchFamily="34" charset="0"/>
              </a:defRPr>
            </a:lvl1pPr>
            <a:lvl2pPr marL="742950" indent="-285750">
              <a:spcBef>
                <a:spcPct val="30000"/>
              </a:spcBef>
              <a:defRPr sz="1000">
                <a:solidFill>
                  <a:schemeClr val="tx1"/>
                </a:solidFill>
                <a:latin typeface="Arial" panose="020B0604020202020204" pitchFamily="34" charset="0"/>
                <a:cs typeface="Arial" panose="020B0604020202020204" pitchFamily="34" charset="0"/>
              </a:defRPr>
            </a:lvl2pPr>
            <a:lvl3pPr marL="1143000" indent="-228600">
              <a:spcBef>
                <a:spcPct val="30000"/>
              </a:spcBef>
              <a:defRPr sz="1000">
                <a:solidFill>
                  <a:schemeClr val="tx1"/>
                </a:solidFill>
                <a:latin typeface="Arial" panose="020B0604020202020204" pitchFamily="34" charset="0"/>
                <a:cs typeface="Arial" panose="020B0604020202020204" pitchFamily="34" charset="0"/>
              </a:defRPr>
            </a:lvl3pPr>
            <a:lvl4pPr marL="1600200" indent="-228600">
              <a:spcBef>
                <a:spcPct val="30000"/>
              </a:spcBef>
              <a:defRPr sz="1000">
                <a:solidFill>
                  <a:schemeClr val="tx1"/>
                </a:solidFill>
                <a:latin typeface="Arial" panose="020B0604020202020204" pitchFamily="34" charset="0"/>
                <a:cs typeface="Arial" panose="020B0604020202020204" pitchFamily="34" charset="0"/>
              </a:defRPr>
            </a:lvl4pPr>
            <a:lvl5pPr marL="2057400" indent="-228600">
              <a:spcBef>
                <a:spcPct val="30000"/>
              </a:spcBef>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9pPr>
          </a:lstStyle>
          <a:p>
            <a:pPr>
              <a:spcBef>
                <a:spcPct val="0"/>
              </a:spcBef>
            </a:pPr>
            <a:fld id="{E2B1A0A6-74FE-47F5-940B-B229ABB2731A}" type="slidenum">
              <a:rPr lang="en-US" altLang="en-US" smtClean="0"/>
              <a:pPr>
                <a:spcBef>
                  <a:spcPct val="0"/>
                </a:spcBef>
              </a:pPr>
              <a:t>6</a:t>
            </a:fld>
            <a:endParaRPr lang="en-US" altLang="en-US" smtClean="0"/>
          </a:p>
        </p:txBody>
      </p:sp>
    </p:spTree>
    <p:extLst>
      <p:ext uri="{BB962C8B-B14F-4D97-AF65-F5344CB8AC3E}">
        <p14:creationId xmlns:p14="http://schemas.microsoft.com/office/powerpoint/2010/main" val="383087813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Notes Placeholder 2"/>
          <p:cNvSpPr>
            <a:spLocks noGrp="1"/>
          </p:cNvSpPr>
          <p:nvPr>
            <p:ph type="body" idx="1"/>
            <p:custDataLst>
              <p:tags r:id="rId1"/>
            </p:custDataLst>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lnSpc>
                <a:spcPct val="115000"/>
              </a:lnSpc>
              <a:spcBef>
                <a:spcPts val="425"/>
              </a:spcBef>
            </a:pPr>
            <a:r>
              <a:rPr lang="en-US" altLang="en-US" dirty="0" smtClean="0"/>
              <a:t>Primary care can also be defined as a strategy for organizing the health care system as a whole. For example, primary care places a greater emphasis on community-based health care. Health care that is provided in the community is generally less costly than care provided in secondary and tertiary hospitals. Current care improvement goals include a focus in providing high-quality care in the outpatient setting so patients are healthier and are less likely to need intensive acute care medicine.</a:t>
            </a:r>
          </a:p>
          <a:p>
            <a:pPr>
              <a:lnSpc>
                <a:spcPct val="115000"/>
              </a:lnSpc>
              <a:spcBef>
                <a:spcPts val="425"/>
              </a:spcBef>
            </a:pPr>
            <a:endParaRPr lang="en-US" altLang="en-US" dirty="0" smtClean="0">
              <a:ea typeface="Times New Roman" panose="02020603050405020304" pitchFamily="18" charset="0"/>
              <a:cs typeface="Calibri" panose="020F0502020204030204" pitchFamily="34" charset="0"/>
            </a:endParaRPr>
          </a:p>
        </p:txBody>
      </p:sp>
      <p:sp>
        <p:nvSpPr>
          <p:cNvPr id="1946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000">
                <a:solidFill>
                  <a:schemeClr val="tx1"/>
                </a:solidFill>
                <a:latin typeface="Arial" panose="020B0604020202020204" pitchFamily="34" charset="0"/>
                <a:cs typeface="Arial" panose="020B0604020202020204" pitchFamily="34" charset="0"/>
              </a:defRPr>
            </a:lvl1pPr>
            <a:lvl2pPr marL="742950" indent="-285750">
              <a:spcBef>
                <a:spcPct val="30000"/>
              </a:spcBef>
              <a:defRPr sz="1000">
                <a:solidFill>
                  <a:schemeClr val="tx1"/>
                </a:solidFill>
                <a:latin typeface="Arial" panose="020B0604020202020204" pitchFamily="34" charset="0"/>
                <a:cs typeface="Arial" panose="020B0604020202020204" pitchFamily="34" charset="0"/>
              </a:defRPr>
            </a:lvl2pPr>
            <a:lvl3pPr marL="1143000" indent="-228600">
              <a:spcBef>
                <a:spcPct val="30000"/>
              </a:spcBef>
              <a:defRPr sz="1000">
                <a:solidFill>
                  <a:schemeClr val="tx1"/>
                </a:solidFill>
                <a:latin typeface="Arial" panose="020B0604020202020204" pitchFamily="34" charset="0"/>
                <a:cs typeface="Arial" panose="020B0604020202020204" pitchFamily="34" charset="0"/>
              </a:defRPr>
            </a:lvl3pPr>
            <a:lvl4pPr marL="1600200" indent="-228600">
              <a:spcBef>
                <a:spcPct val="30000"/>
              </a:spcBef>
              <a:defRPr sz="1000">
                <a:solidFill>
                  <a:schemeClr val="tx1"/>
                </a:solidFill>
                <a:latin typeface="Arial" panose="020B0604020202020204" pitchFamily="34" charset="0"/>
                <a:cs typeface="Arial" panose="020B0604020202020204" pitchFamily="34" charset="0"/>
              </a:defRPr>
            </a:lvl4pPr>
            <a:lvl5pPr marL="2057400" indent="-228600">
              <a:spcBef>
                <a:spcPct val="30000"/>
              </a:spcBef>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9pPr>
          </a:lstStyle>
          <a:p>
            <a:pPr>
              <a:spcBef>
                <a:spcPct val="0"/>
              </a:spcBef>
            </a:pPr>
            <a:fld id="{CACDE586-2075-4317-B195-61911BF31B3B}" type="slidenum">
              <a:rPr lang="en-US" altLang="en-US" smtClean="0"/>
              <a:pPr>
                <a:spcBef>
                  <a:spcPct val="0"/>
                </a:spcBef>
              </a:pPr>
              <a:t>7</a:t>
            </a:fld>
            <a:endParaRPr lang="en-US" altLang="en-US" smtClean="0"/>
          </a:p>
        </p:txBody>
      </p:sp>
    </p:spTree>
    <p:extLst>
      <p:ext uri="{BB962C8B-B14F-4D97-AF65-F5344CB8AC3E}">
        <p14:creationId xmlns:p14="http://schemas.microsoft.com/office/powerpoint/2010/main" val="285787816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Notes Placeholder 2"/>
          <p:cNvSpPr>
            <a:spLocks noGrp="1"/>
          </p:cNvSpPr>
          <p:nvPr>
            <p:ph type="body" idx="1"/>
            <p:custDataLst>
              <p:tags r:id="rId1"/>
            </p:custDataLst>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lnSpc>
                <a:spcPct val="115000"/>
              </a:lnSpc>
              <a:spcBef>
                <a:spcPts val="425"/>
              </a:spcBef>
            </a:pPr>
            <a:r>
              <a:rPr lang="en-US" altLang="en-US" dirty="0" smtClean="0"/>
              <a:t>This figure shows the patient-clinician relationship and the interdependence of the constituents in primary care. At the center of the figure are intersecting circles representing the clinician and the patient and demonstrating the centrality of the patient-clinician relationship. The clinician is part of a team that delivers health care and the team functions within an integrated delivery system, as shown by the circles to the left of the figure. The patient is nurtured by family and exists within a community, as shown by the circles to the right of the figure. This figure demonstrates a model of community-oriented health care. </a:t>
            </a:r>
          </a:p>
          <a:p>
            <a:pPr>
              <a:lnSpc>
                <a:spcPct val="115000"/>
              </a:lnSpc>
              <a:spcBef>
                <a:spcPct val="0"/>
              </a:spcBef>
              <a:spcAft>
                <a:spcPts val="1013"/>
              </a:spcAft>
            </a:pPr>
            <a:endParaRPr lang="en-US" altLang="en-US" dirty="0" smtClean="0">
              <a:ea typeface="Times New Roman" panose="02020603050405020304" pitchFamily="18" charset="0"/>
              <a:cs typeface="Calibri" panose="020F0502020204030204" pitchFamily="34" charset="0"/>
            </a:endParaRPr>
          </a:p>
        </p:txBody>
      </p:sp>
      <p:sp>
        <p:nvSpPr>
          <p:cNvPr id="2150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000">
                <a:solidFill>
                  <a:schemeClr val="tx1"/>
                </a:solidFill>
                <a:latin typeface="Arial" panose="020B0604020202020204" pitchFamily="34" charset="0"/>
                <a:cs typeface="Arial" panose="020B0604020202020204" pitchFamily="34" charset="0"/>
              </a:defRPr>
            </a:lvl1pPr>
            <a:lvl2pPr marL="742950" indent="-285750">
              <a:spcBef>
                <a:spcPct val="30000"/>
              </a:spcBef>
              <a:defRPr sz="1000">
                <a:solidFill>
                  <a:schemeClr val="tx1"/>
                </a:solidFill>
                <a:latin typeface="Arial" panose="020B0604020202020204" pitchFamily="34" charset="0"/>
                <a:cs typeface="Arial" panose="020B0604020202020204" pitchFamily="34" charset="0"/>
              </a:defRPr>
            </a:lvl2pPr>
            <a:lvl3pPr marL="1143000" indent="-228600">
              <a:spcBef>
                <a:spcPct val="30000"/>
              </a:spcBef>
              <a:defRPr sz="1000">
                <a:solidFill>
                  <a:schemeClr val="tx1"/>
                </a:solidFill>
                <a:latin typeface="Arial" panose="020B0604020202020204" pitchFamily="34" charset="0"/>
                <a:cs typeface="Arial" panose="020B0604020202020204" pitchFamily="34" charset="0"/>
              </a:defRPr>
            </a:lvl3pPr>
            <a:lvl4pPr marL="1600200" indent="-228600">
              <a:spcBef>
                <a:spcPct val="30000"/>
              </a:spcBef>
              <a:defRPr sz="1000">
                <a:solidFill>
                  <a:schemeClr val="tx1"/>
                </a:solidFill>
                <a:latin typeface="Arial" panose="020B0604020202020204" pitchFamily="34" charset="0"/>
                <a:cs typeface="Arial" panose="020B0604020202020204" pitchFamily="34" charset="0"/>
              </a:defRPr>
            </a:lvl4pPr>
            <a:lvl5pPr marL="2057400" indent="-228600">
              <a:spcBef>
                <a:spcPct val="30000"/>
              </a:spcBef>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9pPr>
          </a:lstStyle>
          <a:p>
            <a:pPr>
              <a:spcBef>
                <a:spcPct val="0"/>
              </a:spcBef>
            </a:pPr>
            <a:fld id="{4EF09062-5BED-4104-8179-57F367BC864D}" type="slidenum">
              <a:rPr lang="en-US" altLang="en-US" smtClean="0"/>
              <a:pPr>
                <a:spcBef>
                  <a:spcPct val="0"/>
                </a:spcBef>
              </a:pPr>
              <a:t>8</a:t>
            </a:fld>
            <a:endParaRPr lang="en-US" altLang="en-US" smtClean="0"/>
          </a:p>
        </p:txBody>
      </p:sp>
    </p:spTree>
    <p:extLst>
      <p:ext uri="{BB962C8B-B14F-4D97-AF65-F5344CB8AC3E}">
        <p14:creationId xmlns:p14="http://schemas.microsoft.com/office/powerpoint/2010/main" val="155342023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Notes Placeholder 2"/>
          <p:cNvSpPr>
            <a:spLocks noGrp="1"/>
          </p:cNvSpPr>
          <p:nvPr>
            <p:ph type="body" idx="1"/>
            <p:custDataLst>
              <p:tags r:id="rId1"/>
            </p:custDataLst>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Another way to look at primary care is to take a narrow view or a broad view. If primary refers to being first in time or order, then primary care represents the first contact or the ground floor of health care delivery. In the broad view, primary suggests chief or main. In this context, primary care is a fundamental and central aspect of health care and the primary emphasis of health care in the community. </a:t>
            </a:r>
          </a:p>
          <a:p>
            <a:endParaRPr lang="en-US" altLang="en-US" dirty="0" smtClean="0"/>
          </a:p>
        </p:txBody>
      </p:sp>
      <p:sp>
        <p:nvSpPr>
          <p:cNvPr id="2355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000">
                <a:solidFill>
                  <a:schemeClr val="tx1"/>
                </a:solidFill>
                <a:latin typeface="Arial" panose="020B0604020202020204" pitchFamily="34" charset="0"/>
                <a:cs typeface="Arial" panose="020B0604020202020204" pitchFamily="34" charset="0"/>
              </a:defRPr>
            </a:lvl1pPr>
            <a:lvl2pPr marL="742950" indent="-285750">
              <a:spcBef>
                <a:spcPct val="30000"/>
              </a:spcBef>
              <a:defRPr sz="1000">
                <a:solidFill>
                  <a:schemeClr val="tx1"/>
                </a:solidFill>
                <a:latin typeface="Arial" panose="020B0604020202020204" pitchFamily="34" charset="0"/>
                <a:cs typeface="Arial" panose="020B0604020202020204" pitchFamily="34" charset="0"/>
              </a:defRPr>
            </a:lvl2pPr>
            <a:lvl3pPr marL="1143000" indent="-228600">
              <a:spcBef>
                <a:spcPct val="30000"/>
              </a:spcBef>
              <a:defRPr sz="1000">
                <a:solidFill>
                  <a:schemeClr val="tx1"/>
                </a:solidFill>
                <a:latin typeface="Arial" panose="020B0604020202020204" pitchFamily="34" charset="0"/>
                <a:cs typeface="Arial" panose="020B0604020202020204" pitchFamily="34" charset="0"/>
              </a:defRPr>
            </a:lvl3pPr>
            <a:lvl4pPr marL="1600200" indent="-228600">
              <a:spcBef>
                <a:spcPct val="30000"/>
              </a:spcBef>
              <a:defRPr sz="1000">
                <a:solidFill>
                  <a:schemeClr val="tx1"/>
                </a:solidFill>
                <a:latin typeface="Arial" panose="020B0604020202020204" pitchFamily="34" charset="0"/>
                <a:cs typeface="Arial" panose="020B0604020202020204" pitchFamily="34" charset="0"/>
              </a:defRPr>
            </a:lvl4pPr>
            <a:lvl5pPr marL="2057400" indent="-228600">
              <a:spcBef>
                <a:spcPct val="30000"/>
              </a:spcBef>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9pPr>
          </a:lstStyle>
          <a:p>
            <a:pPr>
              <a:spcBef>
                <a:spcPct val="0"/>
              </a:spcBef>
            </a:pPr>
            <a:fld id="{07CE7CAE-9780-4D2D-9F28-E6B6C7176D9E}" type="slidenum">
              <a:rPr lang="en-US" altLang="en-US" smtClean="0"/>
              <a:pPr>
                <a:spcBef>
                  <a:spcPct val="0"/>
                </a:spcBef>
              </a:pPr>
              <a:t>9</a:t>
            </a:fld>
            <a:endParaRPr lang="en-US" altLang="en-US" smtClean="0"/>
          </a:p>
        </p:txBody>
      </p:sp>
    </p:spTree>
    <p:extLst>
      <p:ext uri="{BB962C8B-B14F-4D97-AF65-F5344CB8AC3E}">
        <p14:creationId xmlns:p14="http://schemas.microsoft.com/office/powerpoint/2010/main" val="278150919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hyperlink" Target="http://accessibility.psu.edu/microsoftoffice/powerpoint/" TargetMode="External"/><Relationship Id="rId2" Type="http://schemas.openxmlformats.org/officeDocument/2006/relationships/slideMaster" Target="../slideMasters/slideMaster1.xml"/><Relationship Id="rId1" Type="http://schemas.openxmlformats.org/officeDocument/2006/relationships/tags" Target="../tags/tag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ONC Titl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0" y="2130552"/>
            <a:ext cx="9144000" cy="1298448"/>
          </a:xfrm>
          <a:prstGeom prst="rect">
            <a:avLst/>
          </a:prstGeom>
        </p:spPr>
        <p:txBody>
          <a:bodyPr anchor="t"/>
          <a:lstStyle>
            <a:lvl1pPr algn="ctr">
              <a:defRPr sz="3600" b="0" baseline="0">
                <a:latin typeface="Verdana" pitchFamily="34" charset="0"/>
                <a:ea typeface="Verdana" pitchFamily="34" charset="0"/>
                <a:cs typeface="Verdana" pitchFamily="34" charset="0"/>
              </a:defRPr>
            </a:lvl1pPr>
          </a:lstStyle>
          <a:p>
            <a:r>
              <a:rPr lang="en-US" dirty="0" smtClean="0"/>
              <a:t>Click to edit component title</a:t>
            </a:r>
            <a:endParaRPr lang="en-US" dirty="0"/>
          </a:p>
        </p:txBody>
      </p:sp>
      <p:sp>
        <p:nvSpPr>
          <p:cNvPr id="4" name="Text Placeholder 3"/>
          <p:cNvSpPr>
            <a:spLocks noGrp="1"/>
          </p:cNvSpPr>
          <p:nvPr>
            <p:ph type="body" sz="half" idx="2" hasCustomPrompt="1"/>
          </p:nvPr>
        </p:nvSpPr>
        <p:spPr>
          <a:xfrm>
            <a:off x="1371600" y="3517900"/>
            <a:ext cx="6400800" cy="762000"/>
          </a:xfrm>
          <a:prstGeom prst="rect">
            <a:avLst/>
          </a:prstGeom>
        </p:spPr>
        <p:txBody>
          <a:bodyPr/>
          <a:lstStyle>
            <a:lvl1pPr marL="0" indent="0" algn="ctr">
              <a:buNone/>
              <a:defRPr sz="3200" baseline="0">
                <a:latin typeface="+mj-lt"/>
                <a:ea typeface="Tahoma" pitchFamily="34" charset="0"/>
                <a:cs typeface="Tahoma"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unit title</a:t>
            </a:r>
          </a:p>
        </p:txBody>
      </p:sp>
      <p:sp>
        <p:nvSpPr>
          <p:cNvPr id="11" name="Text Placeholder 10"/>
          <p:cNvSpPr>
            <a:spLocks noGrp="1"/>
          </p:cNvSpPr>
          <p:nvPr>
            <p:ph type="body" sz="quarter" idx="11" hasCustomPrompt="1"/>
          </p:nvPr>
        </p:nvSpPr>
        <p:spPr>
          <a:xfrm>
            <a:off x="1371600" y="4356100"/>
            <a:ext cx="6400800" cy="609600"/>
          </a:xfrm>
          <a:prstGeom prst="rect">
            <a:avLst/>
          </a:prstGeom>
        </p:spPr>
        <p:txBody>
          <a:bodyPr/>
          <a:lstStyle>
            <a:lvl1pPr algn="ctr">
              <a:buFontTx/>
              <a:buNone/>
              <a:defRPr>
                <a:latin typeface="+mj-lt"/>
                <a:cs typeface="Tahoma" pitchFamily="34" charset="0"/>
              </a:defRPr>
            </a:lvl1pPr>
          </a:lstStyle>
          <a:p>
            <a:pPr lvl="0"/>
            <a:r>
              <a:rPr lang="en-US" dirty="0" smtClean="0"/>
              <a:t>Click to edit lecture title</a:t>
            </a:r>
          </a:p>
        </p:txBody>
      </p:sp>
      <p:sp>
        <p:nvSpPr>
          <p:cNvPr id="16" name="Text Placeholder 15"/>
          <p:cNvSpPr>
            <a:spLocks noGrp="1"/>
          </p:cNvSpPr>
          <p:nvPr>
            <p:ph type="body" sz="quarter" idx="12"/>
          </p:nvPr>
        </p:nvSpPr>
        <p:spPr>
          <a:xfrm>
            <a:off x="685800" y="5232400"/>
            <a:ext cx="7772400" cy="1219200"/>
          </a:xfrm>
          <a:prstGeom prst="rect">
            <a:avLst/>
          </a:prstGeom>
        </p:spPr>
        <p:txBody>
          <a:bodyPr/>
          <a:lstStyle>
            <a:lvl1pPr algn="ctr">
              <a:buNone/>
              <a:defRPr lang="en-US" sz="1200" i="1" dirty="0" smtClean="0">
                <a:ea typeface="Calibri"/>
                <a:cs typeface="Times New Roman"/>
              </a:defRPr>
            </a:lvl1pPr>
          </a:lstStyle>
          <a:p>
            <a:pPr lvl="0"/>
            <a:r>
              <a:rPr lang="en-US" smtClean="0"/>
              <a:t>Click to edit Master text styles</a:t>
            </a:r>
          </a:p>
        </p:txBody>
      </p:sp>
      <p:pic>
        <p:nvPicPr>
          <p:cNvPr id="3" name="Picture 2" descr="The Office of the National Coordinator (ONC) for Health Information Technology." title="ONC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542288" y="36576"/>
            <a:ext cx="6059424" cy="1487424"/>
          </a:xfrm>
          <a:prstGeom prst="rect">
            <a:avLst/>
          </a:prstGeom>
        </p:spPr>
      </p:pic>
      <p:sp>
        <p:nvSpPr>
          <p:cNvPr id="8" name="Slide Number Placeholder 4"/>
          <p:cNvSpPr>
            <a:spLocks noGrp="1"/>
          </p:cNvSpPr>
          <p:nvPr>
            <p:ph type="sldNum" sz="quarter" idx="4"/>
          </p:nvPr>
        </p:nvSpPr>
        <p:spPr>
          <a:xfrm>
            <a:off x="8509000" y="6263640"/>
            <a:ext cx="419100"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3308193882"/>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ONC Attribution_Final_Slide">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8229600" cy="1744662"/>
          </a:xfrm>
        </p:spPr>
        <p:txBody>
          <a:bodyPr/>
          <a:lstStyle>
            <a:lvl1pPr>
              <a:defRPr sz="3600">
                <a:solidFill>
                  <a:schemeClr val="tx1"/>
                </a:solidFill>
                <a:latin typeface="Verdana" panose="020B0604030504040204" pitchFamily="34" charset="0"/>
                <a:ea typeface="Verdana" panose="020B0604030504040204" pitchFamily="34" charset="0"/>
                <a:cs typeface="Verdana" panose="020B0604030504040204" pitchFamily="34" charset="0"/>
              </a:defRPr>
            </a:lvl1pPr>
          </a:lstStyle>
          <a:p>
            <a:r>
              <a:rPr lang="en-US" smtClean="0"/>
              <a:t>Click to edit Master title style</a:t>
            </a:r>
            <a:endParaRPr lang="en-US" dirty="0"/>
          </a:p>
        </p:txBody>
      </p:sp>
      <p:sp>
        <p:nvSpPr>
          <p:cNvPr id="8" name="Content Placeholder 7"/>
          <p:cNvSpPr>
            <a:spLocks noGrp="1"/>
          </p:cNvSpPr>
          <p:nvPr>
            <p:ph sz="quarter" idx="14"/>
          </p:nvPr>
        </p:nvSpPr>
        <p:spPr>
          <a:xfrm>
            <a:off x="457200" y="2260600"/>
            <a:ext cx="8229600" cy="3911600"/>
          </a:xfrm>
          <a:prstGeom prst="rect">
            <a:avLst/>
          </a:prstGeom>
        </p:spPr>
        <p:txBody>
          <a:bodyPr anchor="b" anchorCtr="0"/>
          <a:lstStyle>
            <a:lvl1pPr marL="0" indent="0">
              <a:buNone/>
              <a:defRPr sz="3200" i="1">
                <a:latin typeface="+mn-lt"/>
              </a:defRPr>
            </a:lvl1pPr>
            <a:lvl2pPr>
              <a:buSzPct val="85000"/>
              <a:defRPr i="1">
                <a:latin typeface="+mn-lt"/>
              </a:defRPr>
            </a:lvl2pPr>
            <a:lvl3pPr marL="1143000" indent="-228600">
              <a:buSzPct val="80000"/>
              <a:buFont typeface="Courier New" panose="02070309020205020404" pitchFamily="49" charset="0"/>
              <a:buChar char="o"/>
              <a:defRPr i="1">
                <a:latin typeface="+mn-lt"/>
              </a:defRPr>
            </a:lvl3pPr>
            <a:lvl4pPr marL="1600200" indent="-228600">
              <a:buSzPct val="120000"/>
              <a:buFont typeface="Wingdings" panose="05000000000000000000" pitchFamily="2" charset="2"/>
              <a:buChar char="§"/>
              <a:defRPr i="1">
                <a:latin typeface="+mn-lt"/>
              </a:defRPr>
            </a:lvl4pPr>
            <a:lvl5pPr marL="2057400" indent="-228600">
              <a:buSzPct val="70000"/>
              <a:buFont typeface="Wingdings" panose="05000000000000000000" pitchFamily="2" charset="2"/>
              <a:buChar char="q"/>
              <a:defRPr i="1">
                <a:latin typeface="+mn-lt"/>
              </a:defRPr>
            </a:lvl5pPr>
          </a:lstStyle>
          <a:p>
            <a:pPr lvl="0"/>
            <a:r>
              <a:rPr lang="en-US" smtClean="0"/>
              <a:t>Click to edit Master text styles</a:t>
            </a:r>
          </a:p>
        </p:txBody>
      </p:sp>
      <p:sp>
        <p:nvSpPr>
          <p:cNvPr id="5"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2256786232"/>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147638"/>
            <a:ext cx="8229600" cy="1143000"/>
          </a:xfrm>
        </p:spPr>
        <p:txBody>
          <a:bodyPr/>
          <a:lstStyle>
            <a:lvl1pPr>
              <a:defRPr sz="2800" b="1" baseline="0">
                <a:solidFill>
                  <a:srgbClr val="FF0000"/>
                </a:solidFill>
              </a:defRPr>
            </a:lvl1pPr>
          </a:lstStyle>
          <a:p>
            <a:r>
              <a:rPr lang="en-US" dirty="0" smtClean="0"/>
              <a:t>DO NOT USE THIS LAYOUT</a:t>
            </a:r>
            <a:br>
              <a:rPr lang="en-US" dirty="0" smtClean="0"/>
            </a:br>
            <a:r>
              <a:rPr lang="en-US" dirty="0" smtClean="0"/>
              <a:t>except to follow its instructions in the Master View</a:t>
            </a:r>
            <a:endParaRPr lang="en-US" dirty="0"/>
          </a:p>
        </p:txBody>
      </p:sp>
      <p:sp>
        <p:nvSpPr>
          <p:cNvPr id="3" name="Slide Number Placeholder 2"/>
          <p:cNvSpPr>
            <a:spLocks noGrp="1"/>
          </p:cNvSpPr>
          <p:nvPr>
            <p:ph type="sldNum" sz="quarter" idx="10"/>
          </p:nvPr>
        </p:nvSpPr>
        <p:spPr/>
        <p:txBody>
          <a:bodyPr/>
          <a:lstStyle/>
          <a:p>
            <a:fld id="{F3BF8891-5E06-46C2-89A4-6DB85D39BA35}" type="slidenum">
              <a:rPr lang="en-US" smtClean="0"/>
              <a:pPr/>
              <a:t>‹#›</a:t>
            </a:fld>
            <a:endParaRPr lang="en-US" dirty="0"/>
          </a:p>
        </p:txBody>
      </p:sp>
      <p:sp>
        <p:nvSpPr>
          <p:cNvPr id="4" name="TextBox 3"/>
          <p:cNvSpPr txBox="1"/>
          <p:nvPr userDrawn="1"/>
        </p:nvSpPr>
        <p:spPr>
          <a:xfrm>
            <a:off x="101599" y="1417638"/>
            <a:ext cx="8928101" cy="1015663"/>
          </a:xfrm>
          <a:prstGeom prst="rect">
            <a:avLst/>
          </a:prstGeom>
          <a:noFill/>
        </p:spPr>
        <p:txBody>
          <a:bodyPr wrap="square" rtlCol="0">
            <a:spAutoFit/>
          </a:bodyPr>
          <a:lstStyle/>
          <a:p>
            <a:pPr algn="ctr"/>
            <a:r>
              <a:rPr lang="en-US" sz="2400" b="1" dirty="0" smtClean="0">
                <a:solidFill>
                  <a:srgbClr val="0070C0"/>
                </a:solidFill>
                <a:latin typeface="Arial" panose="020B0604020202020204" pitchFamily="34" charset="0"/>
                <a:cs typeface="Arial" panose="020B0604020202020204" pitchFamily="34" charset="0"/>
              </a:rPr>
              <a:t>Creating</a:t>
            </a:r>
            <a:r>
              <a:rPr lang="en-US" sz="2400" b="1" baseline="0" dirty="0" smtClean="0">
                <a:solidFill>
                  <a:srgbClr val="0070C0"/>
                </a:solidFill>
                <a:latin typeface="Arial" panose="020B0604020202020204" pitchFamily="34" charset="0"/>
                <a:cs typeface="Arial" panose="020B0604020202020204" pitchFamily="34" charset="0"/>
              </a:rPr>
              <a:t> a Custom Layout</a:t>
            </a:r>
          </a:p>
          <a:p>
            <a:r>
              <a:rPr lang="en-US" baseline="0" dirty="0" smtClean="0"/>
              <a:t>Follow the instructions on this slide layout if none of the existing layouts (in the current template) work well for the current slide you would like to create or edit.</a:t>
            </a:r>
            <a:endParaRPr lang="en-US" dirty="0"/>
          </a:p>
        </p:txBody>
      </p:sp>
      <p:sp>
        <p:nvSpPr>
          <p:cNvPr id="6" name="TextBox 5"/>
          <p:cNvSpPr txBox="1"/>
          <p:nvPr userDrawn="1"/>
        </p:nvSpPr>
        <p:spPr>
          <a:xfrm>
            <a:off x="101600" y="2567642"/>
            <a:ext cx="9144000" cy="3970318"/>
          </a:xfrm>
          <a:prstGeom prst="rect">
            <a:avLst/>
          </a:prstGeom>
          <a:noFill/>
        </p:spPr>
        <p:txBody>
          <a:bodyPr wrap="square" rtlCol="0">
            <a:spAutoFit/>
          </a:bodyPr>
          <a:lstStyle/>
          <a:p>
            <a:pPr lvl="0"/>
            <a:r>
              <a:rPr lang="en-US" dirty="0" smtClean="0"/>
              <a:t>To create a custom new layout, </a:t>
            </a:r>
            <a:r>
              <a:rPr lang="en-US" b="1" dirty="0" smtClean="0"/>
              <a:t>in the Slide Master view </a:t>
            </a:r>
            <a:r>
              <a:rPr lang="en-US" dirty="0" smtClean="0"/>
              <a:t>do the following:</a:t>
            </a:r>
          </a:p>
          <a:p>
            <a:pPr marL="214313" lvl="0" indent="-214313">
              <a:buFont typeface="Arial" panose="020B0604020202020204" pitchFamily="34" charset="0"/>
              <a:buChar char="•"/>
            </a:pPr>
            <a:r>
              <a:rPr lang="en-US" b="1" dirty="0" smtClean="0"/>
              <a:t>DUPLICATE</a:t>
            </a:r>
            <a:r>
              <a:rPr lang="en-US" dirty="0" smtClean="0"/>
              <a:t> an existing layout to create a new layout.</a:t>
            </a:r>
          </a:p>
          <a:p>
            <a:pPr marL="214313" lvl="0" indent="-214313">
              <a:buFont typeface="Arial" panose="020B0604020202020204" pitchFamily="34" charset="0"/>
              <a:buChar char="•"/>
            </a:pPr>
            <a:r>
              <a:rPr lang="en-US" b="1" dirty="0" smtClean="0"/>
              <a:t>RENAME</a:t>
            </a:r>
            <a:r>
              <a:rPr lang="en-US" dirty="0" smtClean="0"/>
              <a:t> the new layout.</a:t>
            </a:r>
          </a:p>
          <a:p>
            <a:pPr marL="214313" lvl="0" indent="-214313">
              <a:buFont typeface="Arial" panose="020B0604020202020204" pitchFamily="34" charset="0"/>
              <a:buChar char="•"/>
            </a:pPr>
            <a:r>
              <a:rPr lang="en-US" b="1" dirty="0" smtClean="0"/>
              <a:t>Insert or Remove as appropriate PLACEHOLDERS </a:t>
            </a:r>
            <a:r>
              <a:rPr lang="en-US" dirty="0" smtClean="0"/>
              <a:t>on your new layout, resizing &amp; formatting as appropriate. </a:t>
            </a:r>
            <a:r>
              <a:rPr lang="en-US" sz="1600" dirty="0" smtClean="0"/>
              <a:t>(Do</a:t>
            </a:r>
            <a:r>
              <a:rPr lang="en-US" sz="1600" baseline="0" dirty="0" smtClean="0"/>
              <a:t> not edit your content in the slide master. All content should be edited in the normal presentation design view.) </a:t>
            </a:r>
            <a:r>
              <a:rPr lang="en-US" b="1" baseline="0" dirty="0" smtClean="0"/>
              <a:t>NEVER REMOVE THE LAYOUT’S TITLE CONTAINER</a:t>
            </a:r>
            <a:r>
              <a:rPr lang="en-US" baseline="0" dirty="0" smtClean="0"/>
              <a:t>. </a:t>
            </a:r>
            <a:r>
              <a:rPr lang="en-US" sz="1600" baseline="0" dirty="0" smtClean="0"/>
              <a:t>(It can be resized or formatted, but never removed.)</a:t>
            </a:r>
            <a:endParaRPr lang="en-US" baseline="0" dirty="0" smtClean="0"/>
          </a:p>
          <a:p>
            <a:pPr marL="214313" lvl="0" indent="-214313">
              <a:buFont typeface="Arial" panose="020B0604020202020204" pitchFamily="34" charset="0"/>
              <a:buChar char="•"/>
            </a:pPr>
            <a:r>
              <a:rPr lang="en-US" dirty="0" smtClean="0"/>
              <a:t>Check the</a:t>
            </a:r>
            <a:r>
              <a:rPr lang="en-US" baseline="0" dirty="0" smtClean="0"/>
              <a:t> </a:t>
            </a:r>
            <a:r>
              <a:rPr lang="en-US" b="1" baseline="0" dirty="0" smtClean="0"/>
              <a:t>READING ORDER </a:t>
            </a:r>
            <a:r>
              <a:rPr lang="en-US" baseline="0" dirty="0" smtClean="0"/>
              <a:t>of your new layout. (</a:t>
            </a:r>
            <a:r>
              <a:rPr lang="en-US" sz="1350" u="sng" kern="1200" dirty="0" smtClean="0">
                <a:solidFill>
                  <a:schemeClr val="tx1"/>
                </a:solidFill>
                <a:effectLst/>
                <a:latin typeface="+mn-lt"/>
                <a:ea typeface="+mn-ea"/>
                <a:cs typeface="+mn-cs"/>
                <a:hlinkClick r:id="rId3"/>
              </a:rPr>
              <a:t>http://accessibility.psu.edu/microsoftoffice/powerpoint/</a:t>
            </a:r>
            <a:r>
              <a:rPr lang="en-US" sz="1350" kern="1200" dirty="0" smtClean="0">
                <a:solidFill>
                  <a:schemeClr val="tx1"/>
                </a:solidFill>
                <a:effectLst/>
                <a:latin typeface="+mn-lt"/>
                <a:ea typeface="+mn-ea"/>
                <a:cs typeface="+mn-cs"/>
              </a:rPr>
              <a:t>) </a:t>
            </a:r>
            <a:r>
              <a:rPr lang="en-US" baseline="0" dirty="0" smtClean="0"/>
              <a:t>Reorder as appropriate so the slide layout’s </a:t>
            </a:r>
            <a:r>
              <a:rPr lang="en-US" b="1" baseline="0" dirty="0" smtClean="0"/>
              <a:t>TITLE is read first</a:t>
            </a:r>
            <a:r>
              <a:rPr lang="en-US" baseline="0" dirty="0" smtClean="0"/>
              <a:t>.</a:t>
            </a:r>
          </a:p>
          <a:p>
            <a:pPr marL="214313" lvl="0" indent="-214313">
              <a:buFont typeface="Arial" panose="020B0604020202020204" pitchFamily="34" charset="0"/>
              <a:buChar char="•"/>
            </a:pPr>
            <a:r>
              <a:rPr lang="en-US" b="1" baseline="0" dirty="0" smtClean="0"/>
              <a:t>SAVE</a:t>
            </a:r>
            <a:r>
              <a:rPr lang="en-US" baseline="0" dirty="0" smtClean="0"/>
              <a:t> your presentation.</a:t>
            </a:r>
          </a:p>
          <a:p>
            <a:pPr marL="214313" lvl="0" indent="-214313">
              <a:buFont typeface="Arial" panose="020B0604020202020204" pitchFamily="34" charset="0"/>
              <a:buChar char="•"/>
            </a:pPr>
            <a:r>
              <a:rPr lang="en-US" b="1" baseline="0" dirty="0" smtClean="0"/>
              <a:t>Close the Master View </a:t>
            </a:r>
            <a:r>
              <a:rPr lang="en-US" b="0" baseline="0" dirty="0" smtClean="0"/>
              <a:t>and return to your normal editing (design) view.</a:t>
            </a:r>
          </a:p>
          <a:p>
            <a:pPr marL="214313" lvl="0" indent="-214313">
              <a:buFont typeface="Arial" panose="020B0604020202020204" pitchFamily="34" charset="0"/>
              <a:buChar char="•"/>
            </a:pPr>
            <a:r>
              <a:rPr lang="en-US" b="1" baseline="0" dirty="0" smtClean="0"/>
              <a:t>Insert a new slide using your custom-named new layout </a:t>
            </a:r>
            <a:r>
              <a:rPr lang="en-US" b="0" baseline="0" dirty="0" smtClean="0"/>
              <a:t>or apply the new layout to an existing slide.</a:t>
            </a:r>
            <a:endParaRPr lang="en-US" dirty="0"/>
          </a:p>
        </p:txBody>
      </p:sp>
    </p:spTree>
    <p:custDataLst>
      <p:tags r:id="rId1"/>
    </p:custDataLst>
    <p:extLst>
      <p:ext uri="{BB962C8B-B14F-4D97-AF65-F5344CB8AC3E}">
        <p14:creationId xmlns:p14="http://schemas.microsoft.com/office/powerpoint/2010/main" val="14041514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ONC Lecture">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lvl1pPr>
              <a:defRPr>
                <a:solidFill>
                  <a:schemeClr val="tx1"/>
                </a:solidFill>
                <a:latin typeface="Verdana" panose="020B0604030504040204" pitchFamily="34" charset="0"/>
                <a:ea typeface="Verdana" panose="020B0604030504040204" pitchFamily="34" charset="0"/>
                <a:cs typeface="Verdana" panose="020B0604030504040204" pitchFamily="34" charset="0"/>
              </a:defRPr>
            </a:lvl1pPr>
          </a:lstStyle>
          <a:p>
            <a:r>
              <a:rPr lang="en-US" smtClean="0"/>
              <a:t>Click to edit Master title style</a:t>
            </a:r>
            <a:endParaRPr lang="en-US" dirty="0"/>
          </a:p>
        </p:txBody>
      </p:sp>
      <p:sp>
        <p:nvSpPr>
          <p:cNvPr id="8" name="Content Placeholder 7"/>
          <p:cNvSpPr>
            <a:spLocks noGrp="1"/>
          </p:cNvSpPr>
          <p:nvPr>
            <p:ph sz="quarter" idx="14"/>
          </p:nvPr>
        </p:nvSpPr>
        <p:spPr>
          <a:xfrm>
            <a:off x="457200" y="1600200"/>
            <a:ext cx="8229600" cy="4572000"/>
          </a:xfrm>
          <a:prstGeom prst="rect">
            <a:avLst/>
          </a:prstGeom>
        </p:spPr>
        <p:txBody>
          <a:bodyPr/>
          <a:lstStyle>
            <a:lvl1pPr>
              <a:defRPr>
                <a:latin typeface="+mn-lt"/>
              </a:defRPr>
            </a:lvl1pPr>
            <a:lvl2pPr>
              <a:buSzPct val="85000"/>
              <a:defRPr>
                <a:latin typeface="+mn-lt"/>
              </a:defRPr>
            </a:lvl2pPr>
            <a:lvl3pPr marL="1143000" indent="-228600">
              <a:buSzPct val="80000"/>
              <a:buFont typeface="Courier New" panose="02070309020205020404" pitchFamily="49" charset="0"/>
              <a:buChar char="o"/>
              <a:defRPr>
                <a:latin typeface="+mn-lt"/>
              </a:defRPr>
            </a:lvl3pPr>
            <a:lvl4pPr marL="1600200" indent="-228600">
              <a:buSzPct val="120000"/>
              <a:buFont typeface="Wingdings" panose="05000000000000000000" pitchFamily="2" charset="2"/>
              <a:buChar char="§"/>
              <a:defRPr>
                <a:latin typeface="+mn-lt"/>
              </a:defRPr>
            </a:lvl4pPr>
            <a:lvl5pPr marL="2057400" indent="-228600">
              <a:buSzPct val="70000"/>
              <a:buFont typeface="Wingdings" panose="05000000000000000000" pitchFamily="2" charset="2"/>
              <a:buChar char="q"/>
              <a:defRPr>
                <a:latin typeface="+mn-l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938289942"/>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ONC Side by Side All Options">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17" name="Content Placeholder 1"/>
          <p:cNvSpPr>
            <a:spLocks noGrp="1"/>
          </p:cNvSpPr>
          <p:nvPr>
            <p:ph sz="quarter" idx="14"/>
          </p:nvPr>
        </p:nvSpPr>
        <p:spPr>
          <a:xfrm>
            <a:off x="457200" y="1600200"/>
            <a:ext cx="4041648" cy="4572000"/>
          </a:xfrm>
          <a:prstGeom prst="rect">
            <a:avLst/>
          </a:prstGeom>
        </p:spPr>
        <p:txBody>
          <a:bodyPr/>
          <a:lstStyle>
            <a:lvl1pPr>
              <a:defRPr>
                <a:latin typeface="+mn-lt"/>
              </a:defRPr>
            </a:lvl1pPr>
            <a:lvl2pPr>
              <a:buSzPct val="85000"/>
              <a:defRPr>
                <a:latin typeface="+mn-lt"/>
              </a:defRPr>
            </a:lvl2pPr>
            <a:lvl3pPr marL="1143000" indent="-228600">
              <a:buSzPct val="80000"/>
              <a:buFont typeface="Courier New" panose="02070309020205020404" pitchFamily="49" charset="0"/>
              <a:buChar char="o"/>
              <a:defRPr>
                <a:latin typeface="+mn-lt"/>
              </a:defRPr>
            </a:lvl3pPr>
            <a:lvl4pPr marL="1600200" indent="-228600">
              <a:buSzPct val="120000"/>
              <a:buFont typeface="Wingdings" panose="05000000000000000000" pitchFamily="2" charset="2"/>
              <a:buChar char="§"/>
              <a:defRPr>
                <a:latin typeface="+mn-lt"/>
              </a:defRPr>
            </a:lvl4pPr>
            <a:lvl5pPr marL="2057400" indent="-228600">
              <a:buSzPct val="70000"/>
              <a:buFont typeface="Wingdings" panose="05000000000000000000" pitchFamily="2" charset="2"/>
              <a:buChar char="q"/>
              <a:defRPr>
                <a:latin typeface="+mn-l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0" name="Text Placeholder 1"/>
          <p:cNvSpPr>
            <a:spLocks noGrp="1"/>
          </p:cNvSpPr>
          <p:nvPr>
            <p:ph type="body" sz="quarter" idx="32" hasCustomPrompt="1"/>
          </p:nvPr>
        </p:nvSpPr>
        <p:spPr>
          <a:xfrm>
            <a:off x="457198" y="6278880"/>
            <a:ext cx="3438723"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a:t>
            </a:r>
            <a:endParaRPr lang="en-US" dirty="0"/>
          </a:p>
        </p:txBody>
      </p:sp>
      <p:sp>
        <p:nvSpPr>
          <p:cNvPr id="18" name="Content Placeholder 2"/>
          <p:cNvSpPr>
            <a:spLocks noGrp="1"/>
          </p:cNvSpPr>
          <p:nvPr>
            <p:ph sz="quarter" idx="18"/>
          </p:nvPr>
        </p:nvSpPr>
        <p:spPr>
          <a:xfrm>
            <a:off x="4648200" y="1600200"/>
            <a:ext cx="4041648" cy="4572000"/>
          </a:xfrm>
          <a:prstGeom prst="rect">
            <a:avLst/>
          </a:prstGeom>
        </p:spPr>
        <p:txBody>
          <a:bodyPr/>
          <a:lstStyle>
            <a:lvl1pPr>
              <a:defRPr sz="3200"/>
            </a:lvl1pPr>
            <a:lvl2pPr>
              <a:buSzPct val="85000"/>
              <a:defRPr/>
            </a:lvl2pPr>
            <a:lvl3pPr marL="1143000" indent="-228600">
              <a:buSzPct val="80000"/>
              <a:buFont typeface="Courier New" panose="02070309020205020404" pitchFamily="49" charset="0"/>
              <a:buChar char="o"/>
              <a:defRPr lang="en-US" sz="2400" kern="1200" dirty="0" smtClean="0">
                <a:solidFill>
                  <a:schemeClr val="tx1"/>
                </a:solidFill>
                <a:latin typeface="+mn-lt"/>
                <a:ea typeface="+mn-ea"/>
                <a:cs typeface="+mn-cs"/>
              </a:defRPr>
            </a:lvl3pPr>
            <a:lvl4pPr marL="1600200" indent="-228600">
              <a:buSzPct val="120000"/>
              <a:buFont typeface="Wingdings" panose="05000000000000000000" pitchFamily="2" charset="2"/>
              <a:buChar char="§"/>
              <a:defRPr/>
            </a:lvl4pPr>
            <a:lvl5pPr marL="2057400" indent="-228600">
              <a:buSzPct val="70000"/>
              <a:buFont typeface="Wingdings" panose="05000000000000000000" pitchFamily="2" charset="2"/>
              <a:buChar char="q"/>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1" name="Text Placeholder 1"/>
          <p:cNvSpPr>
            <a:spLocks noGrp="1"/>
          </p:cNvSpPr>
          <p:nvPr>
            <p:ph type="body" sz="quarter" idx="33" hasCustomPrompt="1"/>
          </p:nvPr>
        </p:nvSpPr>
        <p:spPr>
          <a:xfrm>
            <a:off x="4648200" y="6278880"/>
            <a:ext cx="3450133"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a:t>
            </a:r>
            <a:endParaRPr lang="en-US" dirty="0"/>
          </a:p>
        </p:txBody>
      </p:sp>
      <p:sp>
        <p:nvSpPr>
          <p:cNvPr id="8"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1697789922"/>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ONC Side by side_four with citation placeholders">
    <p:spTree>
      <p:nvGrpSpPr>
        <p:cNvPr id="1" name=""/>
        <p:cNvGrpSpPr/>
        <p:nvPr/>
      </p:nvGrpSpPr>
      <p:grpSpPr>
        <a:xfrm>
          <a:off x="0" y="0"/>
          <a:ext cx="0" cy="0"/>
          <a:chOff x="0" y="0"/>
          <a:chExt cx="0" cy="0"/>
        </a:xfrm>
      </p:grpSpPr>
      <p:sp>
        <p:nvSpPr>
          <p:cNvPr id="15"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8" name="Content Placeholder 1"/>
          <p:cNvSpPr>
            <a:spLocks noGrp="1"/>
          </p:cNvSpPr>
          <p:nvPr>
            <p:ph sz="quarter" idx="14"/>
          </p:nvPr>
        </p:nvSpPr>
        <p:spPr>
          <a:xfrm>
            <a:off x="457200" y="1600200"/>
            <a:ext cx="4053840" cy="1752600"/>
          </a:xfrm>
          <a:prstGeom prst="rect">
            <a:avLst/>
          </a:prstGeom>
        </p:spPr>
        <p:txBody>
          <a:bodyPr/>
          <a:lstStyle>
            <a:lvl1pPr>
              <a:defRPr sz="2000">
                <a:latin typeface="+mn-lt"/>
              </a:defRPr>
            </a:lvl1pPr>
            <a:lvl2pPr>
              <a:defRPr sz="1600">
                <a:latin typeface="+mn-lt"/>
              </a:defRPr>
            </a:lvl2pPr>
          </a:lstStyle>
          <a:p>
            <a:pPr lvl="0"/>
            <a:r>
              <a:rPr lang="en-US" smtClean="0"/>
              <a:t>Click to edit Master text styles</a:t>
            </a:r>
          </a:p>
          <a:p>
            <a:pPr lvl="1"/>
            <a:r>
              <a:rPr lang="en-US" smtClean="0"/>
              <a:t>Second level</a:t>
            </a:r>
          </a:p>
        </p:txBody>
      </p:sp>
      <p:sp>
        <p:nvSpPr>
          <p:cNvPr id="28" name="Text Placeholder 16"/>
          <p:cNvSpPr>
            <a:spLocks noGrp="1"/>
          </p:cNvSpPr>
          <p:nvPr>
            <p:ph type="body" sz="quarter" idx="42" hasCustomPrompt="1"/>
          </p:nvPr>
        </p:nvSpPr>
        <p:spPr>
          <a:xfrm>
            <a:off x="457200" y="336804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 </a:t>
            </a:r>
            <a:endParaRPr lang="en-US" dirty="0"/>
          </a:p>
        </p:txBody>
      </p:sp>
      <p:sp>
        <p:nvSpPr>
          <p:cNvPr id="22" name="Content Placeholder 1"/>
          <p:cNvSpPr>
            <a:spLocks noGrp="1"/>
          </p:cNvSpPr>
          <p:nvPr>
            <p:ph sz="quarter" idx="37"/>
          </p:nvPr>
        </p:nvSpPr>
        <p:spPr>
          <a:xfrm>
            <a:off x="457200" y="3967480"/>
            <a:ext cx="4053840" cy="1752600"/>
          </a:xfrm>
          <a:prstGeom prst="rect">
            <a:avLst/>
          </a:prstGeom>
        </p:spPr>
        <p:txBody>
          <a:bodyPr/>
          <a:lstStyle>
            <a:lvl1pPr>
              <a:defRPr sz="2000">
                <a:latin typeface="+mn-lt"/>
              </a:defRPr>
            </a:lvl1pPr>
            <a:lvl2pPr>
              <a:defRPr sz="1600">
                <a:latin typeface="+mn-lt"/>
              </a:defRPr>
            </a:lvl2pPr>
          </a:lstStyle>
          <a:p>
            <a:pPr lvl="0"/>
            <a:r>
              <a:rPr lang="en-US" smtClean="0"/>
              <a:t>Click to edit Master text styles</a:t>
            </a:r>
          </a:p>
          <a:p>
            <a:pPr lvl="1"/>
            <a:r>
              <a:rPr lang="en-US" smtClean="0"/>
              <a:t>Second level</a:t>
            </a:r>
          </a:p>
        </p:txBody>
      </p:sp>
      <p:sp>
        <p:nvSpPr>
          <p:cNvPr id="24" name="Text Placeholder 16"/>
          <p:cNvSpPr>
            <a:spLocks noGrp="1"/>
          </p:cNvSpPr>
          <p:nvPr>
            <p:ph type="body" sz="quarter" idx="39" hasCustomPrompt="1"/>
          </p:nvPr>
        </p:nvSpPr>
        <p:spPr>
          <a:xfrm>
            <a:off x="457200" y="574040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 </a:t>
            </a:r>
            <a:endParaRPr lang="en-US" dirty="0"/>
          </a:p>
        </p:txBody>
      </p:sp>
      <p:sp>
        <p:nvSpPr>
          <p:cNvPr id="14" name="Content Placeholder 1"/>
          <p:cNvSpPr>
            <a:spLocks noGrp="1"/>
          </p:cNvSpPr>
          <p:nvPr>
            <p:ph sz="quarter" idx="35"/>
          </p:nvPr>
        </p:nvSpPr>
        <p:spPr>
          <a:xfrm>
            <a:off x="4643120" y="1600200"/>
            <a:ext cx="4053840" cy="1752600"/>
          </a:xfrm>
          <a:prstGeom prst="rect">
            <a:avLst/>
          </a:prstGeom>
        </p:spPr>
        <p:txBody>
          <a:bodyPr/>
          <a:lstStyle>
            <a:lvl1pPr>
              <a:defRPr sz="2000">
                <a:latin typeface="+mn-lt"/>
              </a:defRPr>
            </a:lvl1pPr>
            <a:lvl2pPr>
              <a:defRPr sz="1600">
                <a:latin typeface="+mn-lt"/>
              </a:defRPr>
            </a:lvl2pPr>
          </a:lstStyle>
          <a:p>
            <a:pPr lvl="0"/>
            <a:r>
              <a:rPr lang="en-US" smtClean="0"/>
              <a:t>Click to edit Master text styles</a:t>
            </a:r>
          </a:p>
          <a:p>
            <a:pPr lvl="1"/>
            <a:r>
              <a:rPr lang="en-US" smtClean="0"/>
              <a:t>Second level</a:t>
            </a:r>
          </a:p>
        </p:txBody>
      </p:sp>
      <p:sp>
        <p:nvSpPr>
          <p:cNvPr id="27" name="Text Placeholder 16"/>
          <p:cNvSpPr>
            <a:spLocks noGrp="1"/>
          </p:cNvSpPr>
          <p:nvPr>
            <p:ph type="body" sz="quarter" idx="41" hasCustomPrompt="1"/>
          </p:nvPr>
        </p:nvSpPr>
        <p:spPr>
          <a:xfrm>
            <a:off x="4643120" y="336804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 </a:t>
            </a:r>
            <a:endParaRPr lang="en-US" dirty="0"/>
          </a:p>
        </p:txBody>
      </p:sp>
      <p:sp>
        <p:nvSpPr>
          <p:cNvPr id="21" name="Content Placeholder 1"/>
          <p:cNvSpPr>
            <a:spLocks noGrp="1"/>
          </p:cNvSpPr>
          <p:nvPr>
            <p:ph sz="quarter" idx="36"/>
          </p:nvPr>
        </p:nvSpPr>
        <p:spPr>
          <a:xfrm>
            <a:off x="4663440" y="3967480"/>
            <a:ext cx="4053840" cy="1752600"/>
          </a:xfrm>
          <a:prstGeom prst="rect">
            <a:avLst/>
          </a:prstGeom>
        </p:spPr>
        <p:txBody>
          <a:bodyPr/>
          <a:lstStyle>
            <a:lvl1pPr>
              <a:defRPr sz="2000">
                <a:latin typeface="+mn-lt"/>
              </a:defRPr>
            </a:lvl1pPr>
            <a:lvl2pPr>
              <a:defRPr sz="1600">
                <a:latin typeface="+mn-lt"/>
              </a:defRPr>
            </a:lvl2pPr>
          </a:lstStyle>
          <a:p>
            <a:pPr lvl="0"/>
            <a:r>
              <a:rPr lang="en-US" smtClean="0"/>
              <a:t>Click to edit Master text styles</a:t>
            </a:r>
          </a:p>
          <a:p>
            <a:pPr lvl="1"/>
            <a:r>
              <a:rPr lang="en-US" smtClean="0"/>
              <a:t>Second level</a:t>
            </a:r>
          </a:p>
        </p:txBody>
      </p:sp>
      <p:sp>
        <p:nvSpPr>
          <p:cNvPr id="26" name="Text Placeholder 16"/>
          <p:cNvSpPr>
            <a:spLocks noGrp="1"/>
          </p:cNvSpPr>
          <p:nvPr>
            <p:ph type="body" sz="quarter" idx="40" hasCustomPrompt="1"/>
          </p:nvPr>
        </p:nvSpPr>
        <p:spPr>
          <a:xfrm>
            <a:off x="4663440" y="574040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 </a:t>
            </a:r>
            <a:endParaRPr lang="en-US" dirty="0"/>
          </a:p>
        </p:txBody>
      </p:sp>
      <p:sp>
        <p:nvSpPr>
          <p:cNvPr id="16"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1740864112"/>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ONC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solidFill>
                  <a:schemeClr val="tx1"/>
                </a:solidFill>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8" name="Table Placeholder 7"/>
          <p:cNvSpPr>
            <a:spLocks noGrp="1"/>
          </p:cNvSpPr>
          <p:nvPr>
            <p:ph type="tbl" sz="quarter" idx="14"/>
          </p:nvPr>
        </p:nvSpPr>
        <p:spPr>
          <a:xfrm>
            <a:off x="457200" y="1600200"/>
            <a:ext cx="8229600" cy="4572000"/>
          </a:xfrm>
          <a:prstGeom prst="rect">
            <a:avLst/>
          </a:prstGeom>
        </p:spPr>
        <p:txBody>
          <a:bodyPr rtlCol="0">
            <a:normAutofit/>
          </a:bodyPr>
          <a:lstStyle>
            <a:lvl1pPr>
              <a:defRPr sz="3200">
                <a:latin typeface="+mn-lt"/>
              </a:defRPr>
            </a:lvl1pPr>
          </a:lstStyle>
          <a:p>
            <a:pPr lvl="0"/>
            <a:r>
              <a:rPr lang="en-US" noProof="0" smtClean="0"/>
              <a:t>Click icon to add table</a:t>
            </a:r>
            <a:endParaRPr lang="en-US" noProof="0" dirty="0"/>
          </a:p>
        </p:txBody>
      </p:sp>
      <p:sp>
        <p:nvSpPr>
          <p:cNvPr id="7" name="Text Placeholder 1"/>
          <p:cNvSpPr>
            <a:spLocks noGrp="1"/>
          </p:cNvSpPr>
          <p:nvPr>
            <p:ph type="body" sz="quarter" idx="32" hasCustomPrompt="1"/>
          </p:nvPr>
        </p:nvSpPr>
        <p:spPr>
          <a:xfrm>
            <a:off x="457198" y="6278880"/>
            <a:ext cx="7634331"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table attribution.</a:t>
            </a:r>
            <a:endParaRPr lang="en-US" dirty="0"/>
          </a:p>
        </p:txBody>
      </p:sp>
      <p:sp>
        <p:nvSpPr>
          <p:cNvPr id="9"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626559950"/>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ONC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solidFill>
                  <a:schemeClr val="tx1"/>
                </a:solidFill>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5" name="Chart Placeholder 4"/>
          <p:cNvSpPr>
            <a:spLocks noGrp="1"/>
          </p:cNvSpPr>
          <p:nvPr>
            <p:ph type="chart" sz="quarter" idx="14"/>
          </p:nvPr>
        </p:nvSpPr>
        <p:spPr>
          <a:xfrm>
            <a:off x="457200" y="1600200"/>
            <a:ext cx="8229600" cy="4572000"/>
          </a:xfrm>
          <a:prstGeom prst="rect">
            <a:avLst/>
          </a:prstGeom>
        </p:spPr>
        <p:txBody>
          <a:bodyPr rtlCol="0">
            <a:normAutofit/>
          </a:bodyPr>
          <a:lstStyle>
            <a:lvl1pPr>
              <a:defRPr sz="3200"/>
            </a:lvl1pPr>
          </a:lstStyle>
          <a:p>
            <a:pPr lvl="0"/>
            <a:r>
              <a:rPr lang="en-US" noProof="0" smtClean="0"/>
              <a:t>Click icon to add chart</a:t>
            </a:r>
            <a:endParaRPr lang="en-US" noProof="0" dirty="0"/>
          </a:p>
        </p:txBody>
      </p:sp>
      <p:sp>
        <p:nvSpPr>
          <p:cNvPr id="9" name="Text Placeholder 1"/>
          <p:cNvSpPr>
            <a:spLocks noGrp="1"/>
          </p:cNvSpPr>
          <p:nvPr>
            <p:ph type="body" sz="quarter" idx="32" hasCustomPrompt="1"/>
          </p:nvPr>
        </p:nvSpPr>
        <p:spPr>
          <a:xfrm>
            <a:off x="457198" y="6278880"/>
            <a:ext cx="7634331"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chart attribution.</a:t>
            </a:r>
            <a:endParaRPr lang="en-US" dirty="0"/>
          </a:p>
        </p:txBody>
      </p:sp>
      <p:sp>
        <p:nvSpPr>
          <p:cNvPr id="6"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380988860"/>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ONC Pictur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solidFill>
                  <a:schemeClr val="tx1"/>
                </a:solidFill>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8" name="Picture Placeholder 7"/>
          <p:cNvSpPr>
            <a:spLocks noGrp="1"/>
          </p:cNvSpPr>
          <p:nvPr>
            <p:ph type="pic" sz="quarter" idx="14"/>
          </p:nvPr>
        </p:nvSpPr>
        <p:spPr>
          <a:xfrm>
            <a:off x="457200" y="1600200"/>
            <a:ext cx="8229600" cy="4572000"/>
          </a:xfrm>
          <a:prstGeom prst="rect">
            <a:avLst/>
          </a:prstGeom>
        </p:spPr>
        <p:txBody>
          <a:bodyPr rtlCol="0">
            <a:normAutofit/>
          </a:bodyPr>
          <a:lstStyle>
            <a:lvl1pPr>
              <a:defRPr sz="3200">
                <a:latin typeface="+mn-lt"/>
              </a:defRPr>
            </a:lvl1pPr>
          </a:lstStyle>
          <a:p>
            <a:pPr lvl="0"/>
            <a:r>
              <a:rPr lang="en-US" noProof="0" smtClean="0"/>
              <a:t>Click icon to add picture</a:t>
            </a:r>
            <a:endParaRPr lang="en-US" noProof="0" dirty="0"/>
          </a:p>
        </p:txBody>
      </p:sp>
      <p:sp>
        <p:nvSpPr>
          <p:cNvPr id="7" name="Text Placeholder 1"/>
          <p:cNvSpPr>
            <a:spLocks noGrp="1"/>
          </p:cNvSpPr>
          <p:nvPr>
            <p:ph type="body" sz="quarter" idx="32" hasCustomPrompt="1"/>
          </p:nvPr>
        </p:nvSpPr>
        <p:spPr>
          <a:xfrm>
            <a:off x="457198" y="6278880"/>
            <a:ext cx="7634331"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image attribution.</a:t>
            </a:r>
            <a:endParaRPr lang="en-US" dirty="0"/>
          </a:p>
        </p:txBody>
      </p:sp>
      <p:sp>
        <p:nvSpPr>
          <p:cNvPr id="9"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2569984568"/>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ONC Summar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baseline="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5" name="Text Placeholder 4"/>
          <p:cNvSpPr>
            <a:spLocks noGrp="1"/>
          </p:cNvSpPr>
          <p:nvPr>
            <p:ph type="body" sz="quarter" idx="11"/>
          </p:nvPr>
        </p:nvSpPr>
        <p:spPr>
          <a:xfrm>
            <a:off x="457200" y="1600200"/>
            <a:ext cx="8229600" cy="4572000"/>
          </a:xfrm>
          <a:prstGeom prst="rect">
            <a:avLst/>
          </a:prstGeom>
        </p:spPr>
        <p:txBody>
          <a:bodyPr/>
          <a:lstStyle>
            <a:lvl1pPr>
              <a:defRPr sz="3200" baseline="0">
                <a:latin typeface="+mn-lt"/>
              </a:defRPr>
            </a:lvl1pPr>
            <a:lvl2pPr>
              <a:defRPr sz="2800">
                <a:latin typeface="+mn-lt"/>
              </a:defRPr>
            </a:lvl2pPr>
          </a:lstStyle>
          <a:p>
            <a:pPr lvl="0"/>
            <a:r>
              <a:rPr lang="en-US" smtClean="0"/>
              <a:t>Click to edit Master text styles</a:t>
            </a:r>
          </a:p>
          <a:p>
            <a:pPr lvl="1"/>
            <a:r>
              <a:rPr lang="en-US" smtClean="0"/>
              <a:t>Second level</a:t>
            </a:r>
          </a:p>
        </p:txBody>
      </p:sp>
      <p:sp>
        <p:nvSpPr>
          <p:cNvPr id="6"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388821907"/>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ONC Referenc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baseline="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8" name="Text Placeholder 1"/>
          <p:cNvSpPr>
            <a:spLocks noGrp="1"/>
          </p:cNvSpPr>
          <p:nvPr>
            <p:ph type="body" sz="quarter" idx="16"/>
          </p:nvPr>
        </p:nvSpPr>
        <p:spPr>
          <a:xfrm>
            <a:off x="457200" y="1600200"/>
            <a:ext cx="8229600" cy="1371600"/>
          </a:xfrm>
          <a:prstGeom prst="rect">
            <a:avLst/>
          </a:prstGeom>
        </p:spPr>
        <p:txBody>
          <a:bodyPr/>
          <a:lstStyle>
            <a:lvl1pPr>
              <a:buNone/>
              <a:defRPr sz="1600" b="1">
                <a:latin typeface="+mn-lt"/>
                <a:cs typeface="Arial" pitchFamily="34" charset="0"/>
              </a:defRPr>
            </a:lvl1pPr>
            <a:lvl2pPr marL="274320" indent="-283464">
              <a:buFont typeface="Arial" pitchFamily="34" charset="0"/>
              <a:buNone/>
              <a:defRPr sz="1400" baseline="0">
                <a:latin typeface="+mn-lt"/>
                <a:cs typeface="Arial" pitchFamily="34" charset="0"/>
              </a:defRPr>
            </a:lvl2pPr>
          </a:lstStyle>
          <a:p>
            <a:pPr lvl="0"/>
            <a:r>
              <a:rPr lang="en-US" smtClean="0"/>
              <a:t>Click to edit Master text styles</a:t>
            </a:r>
          </a:p>
          <a:p>
            <a:pPr lvl="1"/>
            <a:r>
              <a:rPr lang="en-US" smtClean="0"/>
              <a:t>Second level</a:t>
            </a:r>
          </a:p>
        </p:txBody>
      </p:sp>
      <p:sp>
        <p:nvSpPr>
          <p:cNvPr id="9" name="Text Placeholder 2"/>
          <p:cNvSpPr>
            <a:spLocks noGrp="1"/>
          </p:cNvSpPr>
          <p:nvPr>
            <p:ph type="body" sz="quarter" idx="20"/>
          </p:nvPr>
        </p:nvSpPr>
        <p:spPr>
          <a:xfrm>
            <a:off x="457200" y="3200400"/>
            <a:ext cx="8229600" cy="1371600"/>
          </a:xfrm>
          <a:prstGeom prst="rect">
            <a:avLst/>
          </a:prstGeom>
        </p:spPr>
        <p:txBody>
          <a:bodyPr/>
          <a:lstStyle>
            <a:lvl1pPr>
              <a:buNone/>
              <a:defRPr sz="1600" b="1" baseline="0">
                <a:latin typeface="+mn-lt"/>
                <a:cs typeface="Arial" pitchFamily="34" charset="0"/>
              </a:defRPr>
            </a:lvl1pPr>
            <a:lvl2pPr marL="274320" marR="0" indent="-285750" algn="l" defTabSz="914400" rtl="0" eaLnBrk="1" fontAlgn="base" latinLnBrk="0" hangingPunct="1">
              <a:lnSpc>
                <a:spcPct val="100000"/>
              </a:lnSpc>
              <a:spcBef>
                <a:spcPct val="20000"/>
              </a:spcBef>
              <a:spcAft>
                <a:spcPct val="0"/>
              </a:spcAft>
              <a:buClrTx/>
              <a:buSzTx/>
              <a:buFont typeface="+mj-lt"/>
              <a:buNone/>
              <a:tabLst/>
              <a:defRPr lang="en-US" sz="1400" smtClean="0">
                <a:latin typeface="+mn-lt"/>
              </a:defRPr>
            </a:lvl2pPr>
          </a:lstStyle>
          <a:p>
            <a:pPr lvl="0"/>
            <a:r>
              <a:rPr lang="en-US" smtClean="0"/>
              <a:t>Click to edit Master text styles</a:t>
            </a:r>
          </a:p>
          <a:p>
            <a:pPr lvl="1"/>
            <a:r>
              <a:rPr lang="en-US" smtClean="0"/>
              <a:t>Second level</a:t>
            </a:r>
          </a:p>
        </p:txBody>
      </p:sp>
      <p:sp>
        <p:nvSpPr>
          <p:cNvPr id="10" name="Text Placeholder 3"/>
          <p:cNvSpPr>
            <a:spLocks noGrp="1"/>
          </p:cNvSpPr>
          <p:nvPr>
            <p:ph type="body" sz="quarter" idx="21"/>
          </p:nvPr>
        </p:nvSpPr>
        <p:spPr>
          <a:xfrm>
            <a:off x="457200" y="4800600"/>
            <a:ext cx="8229600" cy="1371600"/>
          </a:xfrm>
          <a:prstGeom prst="rect">
            <a:avLst/>
          </a:prstGeom>
        </p:spPr>
        <p:txBody>
          <a:bodyPr/>
          <a:lstStyle>
            <a:lvl1pPr>
              <a:buNone/>
              <a:defRPr sz="1600" b="1">
                <a:latin typeface="+mn-lt"/>
                <a:cs typeface="Arial" pitchFamily="34" charset="0"/>
              </a:defRPr>
            </a:lvl1pPr>
            <a:lvl2pPr marL="274320">
              <a:buFont typeface="Arial" pitchFamily="34" charset="0"/>
              <a:buNone/>
              <a:defRPr lang="en-US" sz="1400" smtClean="0">
                <a:latin typeface="+mn-lt"/>
              </a:defRPr>
            </a:lvl2pPr>
          </a:lstStyle>
          <a:p>
            <a:pPr lvl="0"/>
            <a:r>
              <a:rPr lang="en-US" smtClean="0"/>
              <a:t>Click to edit Master text styles</a:t>
            </a:r>
          </a:p>
          <a:p>
            <a:pPr lvl="1"/>
            <a:r>
              <a:rPr lang="en-US" smtClean="0"/>
              <a:t>Second level</a:t>
            </a:r>
          </a:p>
        </p:txBody>
      </p:sp>
      <p:sp>
        <p:nvSpPr>
          <p:cNvPr id="11"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3275214798"/>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3" name="Title Placeholder 6"/>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US" altLang="en-US" dirty="0" smtClean="0"/>
          </a:p>
        </p:txBody>
      </p:sp>
      <p:sp>
        <p:nvSpPr>
          <p:cNvPr id="2054" name="Text Placeholder 7"/>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US" altLang="en-US" dirty="0" smtClean="0"/>
          </a:p>
        </p:txBody>
      </p:sp>
      <p:sp>
        <p:nvSpPr>
          <p:cNvPr id="8"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4268" r:id="rId1"/>
    <p:sldLayoutId id="2147484259" r:id="rId2"/>
    <p:sldLayoutId id="2147484260" r:id="rId3"/>
    <p:sldLayoutId id="2147484262" r:id="rId4"/>
    <p:sldLayoutId id="2147484263" r:id="rId5"/>
    <p:sldLayoutId id="2147484264" r:id="rId6"/>
    <p:sldLayoutId id="2147484265" r:id="rId7"/>
    <p:sldLayoutId id="2147484266" r:id="rId8"/>
    <p:sldLayoutId id="2147484267" r:id="rId9"/>
    <p:sldLayoutId id="2147484271" r:id="rId10"/>
    <p:sldLayoutId id="2147484272" r:id="rId11"/>
  </p:sldLayoutIdLst>
  <p:timing>
    <p:tnLst>
      <p:par>
        <p:cTn id="1" dur="indefinite" restart="never" nodeType="tmRoot"/>
      </p:par>
    </p:tnLst>
  </p:timing>
  <p:hf hdr="0" dt="0"/>
  <p:txStyles>
    <p:titleStyle>
      <a:lvl1pPr algn="ctr" rtl="0" eaLnBrk="1" fontAlgn="base" hangingPunct="1">
        <a:spcBef>
          <a:spcPct val="0"/>
        </a:spcBef>
        <a:spcAft>
          <a:spcPct val="0"/>
        </a:spcAft>
        <a:defRPr sz="3600" kern="1200">
          <a:solidFill>
            <a:schemeClr val="tx1"/>
          </a:solidFill>
          <a:latin typeface="Verdana" pitchFamily="34" charset="0"/>
          <a:ea typeface="+mj-ea"/>
          <a:cs typeface="+mj-cs"/>
        </a:defRPr>
      </a:lvl1pPr>
      <a:lvl2pPr algn="ctr" rtl="0" eaLnBrk="1" fontAlgn="base" hangingPunct="1">
        <a:spcBef>
          <a:spcPct val="0"/>
        </a:spcBef>
        <a:spcAft>
          <a:spcPct val="0"/>
        </a:spcAft>
        <a:defRPr sz="3600">
          <a:solidFill>
            <a:schemeClr val="tx1"/>
          </a:solidFill>
          <a:latin typeface="Verdana" panose="020B0604030504040204" pitchFamily="34" charset="0"/>
        </a:defRPr>
      </a:lvl2pPr>
      <a:lvl3pPr algn="ctr" rtl="0" eaLnBrk="1" fontAlgn="base" hangingPunct="1">
        <a:spcBef>
          <a:spcPct val="0"/>
        </a:spcBef>
        <a:spcAft>
          <a:spcPct val="0"/>
        </a:spcAft>
        <a:defRPr sz="3600">
          <a:solidFill>
            <a:schemeClr val="tx1"/>
          </a:solidFill>
          <a:latin typeface="Verdana" panose="020B0604030504040204" pitchFamily="34" charset="0"/>
        </a:defRPr>
      </a:lvl3pPr>
      <a:lvl4pPr algn="ctr" rtl="0" eaLnBrk="1" fontAlgn="base" hangingPunct="1">
        <a:spcBef>
          <a:spcPct val="0"/>
        </a:spcBef>
        <a:spcAft>
          <a:spcPct val="0"/>
        </a:spcAft>
        <a:defRPr sz="3600">
          <a:solidFill>
            <a:schemeClr val="tx1"/>
          </a:solidFill>
          <a:latin typeface="Verdana" panose="020B0604030504040204" pitchFamily="34" charset="0"/>
        </a:defRPr>
      </a:lvl4pPr>
      <a:lvl5pPr algn="ctr" rtl="0" eaLnBrk="1" fontAlgn="base" hangingPunct="1">
        <a:spcBef>
          <a:spcPct val="0"/>
        </a:spcBef>
        <a:spcAft>
          <a:spcPct val="0"/>
        </a:spcAft>
        <a:defRPr sz="3600">
          <a:solidFill>
            <a:schemeClr val="tx1"/>
          </a:solidFill>
          <a:latin typeface="Verdana" panose="020B0604030504040204"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SzPct val="85000"/>
        <a:buFont typeface="Arial" panose="020B0604020202020204" pitchFamily="34"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SzPct val="80000"/>
        <a:buFont typeface="Courier New" panose="02070309020205020404" pitchFamily="49" charset="0"/>
        <a:buChar char="o"/>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SzPct val="120000"/>
        <a:buFont typeface="Wingdings" panose="05000000000000000000" pitchFamily="2" charset="2"/>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SzPct val="70000"/>
        <a:buFont typeface="Wingdings" panose="05000000000000000000" pitchFamily="2" charset="2"/>
        <a:buChar char="q"/>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3.xml"/><Relationship Id="rId4" Type="http://schemas.openxmlformats.org/officeDocument/2006/relationships/hyperlink" Target="http://creativecommons.org/licenses/by-nc-sa/4.0/" TargetMode="Externa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tags" Target="../tags/tag19.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2.xml"/><Relationship Id="rId1" Type="http://schemas.openxmlformats.org/officeDocument/2006/relationships/tags" Target="../tags/tag21.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2.xml"/><Relationship Id="rId1" Type="http://schemas.openxmlformats.org/officeDocument/2006/relationships/tags" Target="../tags/tag23.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2.xml"/><Relationship Id="rId1" Type="http://schemas.openxmlformats.org/officeDocument/2006/relationships/tags" Target="../tags/tag25.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2.xml"/><Relationship Id="rId1" Type="http://schemas.openxmlformats.org/officeDocument/2006/relationships/tags" Target="../tags/tag27.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2.xml"/><Relationship Id="rId1" Type="http://schemas.openxmlformats.org/officeDocument/2006/relationships/tags" Target="../tags/tag28.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2.xml"/><Relationship Id="rId1" Type="http://schemas.openxmlformats.org/officeDocument/2006/relationships/tags" Target="../tags/tag30.x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2.xml"/><Relationship Id="rId1" Type="http://schemas.openxmlformats.org/officeDocument/2006/relationships/tags" Target="../tags/tag31.xml"/></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8.xml"/><Relationship Id="rId1" Type="http://schemas.openxmlformats.org/officeDocument/2006/relationships/tags" Target="../tags/tag33.xml"/></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9.xml"/><Relationship Id="rId1" Type="http://schemas.openxmlformats.org/officeDocument/2006/relationships/tags" Target="../tags/tag34.xml"/><Relationship Id="rId5" Type="http://schemas.openxmlformats.org/officeDocument/2006/relationships/hyperlink" Target="http://www.nap.edu/catalog/5152/primary-care-americas-health-in-a-new-era" TargetMode="External"/><Relationship Id="rId4" Type="http://schemas.openxmlformats.org/officeDocument/2006/relationships/hyperlink" Target="http://www.nap.edu/openbook.php?record_id=9153&amp;page=R1" TargetMode="Externa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9.xml"/><Relationship Id="rId1" Type="http://schemas.openxmlformats.org/officeDocument/2006/relationships/tags" Target="../tags/tag35.xml"/><Relationship Id="rId4" Type="http://schemas.openxmlformats.org/officeDocument/2006/relationships/hyperlink" Target="http://www.nap.edu/catalog/5152/primary-care-americas-health-in-a-new-era" TargetMode="External"/></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21.xml"/><Relationship Id="rId2" Type="http://schemas.openxmlformats.org/officeDocument/2006/relationships/slideLayout" Target="../slideLayouts/slideLayout10.xml"/><Relationship Id="rId1" Type="http://schemas.openxmlformats.org/officeDocument/2006/relationships/tags" Target="../tags/tag36.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ags" Target="../tags/tag7.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tags" Target="../tags/tag9.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tags" Target="../tags/tag11.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tags" Target="../tags/tag13.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7.xml"/><Relationship Id="rId1" Type="http://schemas.openxmlformats.org/officeDocument/2006/relationships/tags" Target="../tags/tag15.xml"/><Relationship Id="rId4" Type="http://schemas.openxmlformats.org/officeDocument/2006/relationships/image" Target="../media/image2.jpg"/></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tags" Target="../tags/tag1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smtClean="0"/>
              <a:t>Introduction to Health Care </a:t>
            </a:r>
            <a:br>
              <a:rPr lang="en-US" altLang="en-US" dirty="0" smtClean="0"/>
            </a:br>
            <a:r>
              <a:rPr lang="en-US" altLang="en-US" dirty="0" smtClean="0"/>
              <a:t>and Public Health in the U.S.</a:t>
            </a:r>
            <a:endParaRPr lang="en-US" dirty="0"/>
          </a:p>
        </p:txBody>
      </p:sp>
      <p:sp>
        <p:nvSpPr>
          <p:cNvPr id="3" name="Text Placeholder 2"/>
          <p:cNvSpPr>
            <a:spLocks noGrp="1"/>
          </p:cNvSpPr>
          <p:nvPr>
            <p:ph type="body" sz="half" idx="2"/>
          </p:nvPr>
        </p:nvSpPr>
        <p:spPr/>
        <p:txBody>
          <a:bodyPr/>
          <a:lstStyle/>
          <a:p>
            <a:r>
              <a:rPr lang="en-US" altLang="en-US" smtClean="0"/>
              <a:t>Delivering Health Care, Part 2</a:t>
            </a:r>
            <a:endParaRPr lang="en-US" altLang="en-US" dirty="0"/>
          </a:p>
        </p:txBody>
      </p:sp>
      <p:sp>
        <p:nvSpPr>
          <p:cNvPr id="4" name="Text Placeholder 3"/>
          <p:cNvSpPr>
            <a:spLocks noGrp="1"/>
          </p:cNvSpPr>
          <p:nvPr>
            <p:ph type="body" sz="quarter" idx="11"/>
          </p:nvPr>
        </p:nvSpPr>
        <p:spPr/>
        <p:txBody>
          <a:bodyPr/>
          <a:lstStyle/>
          <a:p>
            <a:r>
              <a:rPr lang="en-US" altLang="en-US" smtClean="0"/>
              <a:t>Lecture a</a:t>
            </a:r>
            <a:endParaRPr lang="en-US" altLang="en-US" dirty="0"/>
          </a:p>
        </p:txBody>
      </p:sp>
      <p:sp>
        <p:nvSpPr>
          <p:cNvPr id="5" name="Text Placeholder 4"/>
          <p:cNvSpPr>
            <a:spLocks noGrp="1"/>
          </p:cNvSpPr>
          <p:nvPr>
            <p:ph type="body" sz="quarter" idx="12"/>
          </p:nvPr>
        </p:nvSpPr>
        <p:spPr/>
        <p:txBody>
          <a:bodyPr/>
          <a:lstStyle/>
          <a:p>
            <a:r>
              <a:rPr lang="en-US" dirty="0" smtClean="0"/>
              <a:t>This material (Comp 1 Unit 3) was developed by Oregon Health &amp; Science University, funded by the Department of Health and Human Services, Office of the National Coordinator for Health Information Technology under Award Number 90WT0001. </a:t>
            </a:r>
          </a:p>
          <a:p>
            <a:r>
              <a:rPr lang="en-US" dirty="0" smtClean="0"/>
              <a:t>This work is licensed under the Creative Commons Attribution-NonCommercial-ShareAlike 4.0 International License. To view a copy of this license, visit </a:t>
            </a:r>
            <a:r>
              <a:rPr lang="en-US" dirty="0" smtClean="0">
                <a:hlinkClick r:id="rId4" tooltip="URL for Creative Commons Attribution-NonCommercial-ShareAlike 4.0 International License"/>
              </a:rPr>
              <a:t>http://creativecommons.org/licenses/by-nc-sa/4.0/</a:t>
            </a:r>
            <a:r>
              <a:rPr lang="en-US" dirty="0" smtClean="0"/>
              <a:t>.</a:t>
            </a:r>
            <a:endParaRPr lang="en-US" dirty="0"/>
          </a:p>
        </p:txBody>
      </p:sp>
    </p:spTree>
    <p:custDataLst>
      <p:tags r:id="rId1"/>
    </p:custDataLst>
    <p:extLst>
      <p:ext uri="{BB962C8B-B14F-4D97-AF65-F5344CB8AC3E}">
        <p14:creationId xmlns:p14="http://schemas.microsoft.com/office/powerpoint/2010/main" val="85436318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r>
              <a:rPr lang="en-US" altLang="en-US" smtClean="0"/>
              <a:t>Attributes of Primary Care</a:t>
            </a:r>
          </a:p>
        </p:txBody>
      </p:sp>
      <p:sp>
        <p:nvSpPr>
          <p:cNvPr id="24579" name="Content Placeholder 2"/>
          <p:cNvSpPr>
            <a:spLocks noGrp="1"/>
          </p:cNvSpPr>
          <p:nvPr>
            <p:ph sz="quarter" idx="14"/>
          </p:nvPr>
        </p:nvSpPr>
        <p:spPr/>
        <p:txBody>
          <a:bodyPr/>
          <a:lstStyle/>
          <a:p>
            <a:r>
              <a:rPr lang="en-US" altLang="en-US" dirty="0" smtClean="0"/>
              <a:t>1978 Institute of Medicine (IOM) definition: </a:t>
            </a:r>
          </a:p>
          <a:p>
            <a:pPr lvl="1"/>
            <a:r>
              <a:rPr lang="en-US" altLang="en-US" dirty="0" smtClean="0"/>
              <a:t>Care that is accessible, comprehensive, coordinated and continuous</a:t>
            </a:r>
          </a:p>
          <a:p>
            <a:pPr lvl="1"/>
            <a:r>
              <a:rPr lang="en-US" altLang="en-US" dirty="0" smtClean="0"/>
              <a:t>From perspective of patient and family</a:t>
            </a:r>
          </a:p>
          <a:p>
            <a:r>
              <a:rPr lang="en-US" altLang="en-US" dirty="0" smtClean="0"/>
              <a:t>Comprehensive definition</a:t>
            </a:r>
          </a:p>
          <a:p>
            <a:pPr lvl="1"/>
            <a:r>
              <a:rPr lang="en-US" altLang="en-US" dirty="0" smtClean="0"/>
              <a:t>Broaden perspectives to include:</a:t>
            </a:r>
          </a:p>
          <a:p>
            <a:pPr lvl="2"/>
            <a:r>
              <a:rPr lang="en-US" altLang="en-US" dirty="0" smtClean="0"/>
              <a:t>Community</a:t>
            </a:r>
          </a:p>
          <a:p>
            <a:pPr lvl="2"/>
            <a:r>
              <a:rPr lang="en-US" altLang="en-US" dirty="0" smtClean="0"/>
              <a:t>Integrated delivery systems</a:t>
            </a:r>
          </a:p>
          <a:p>
            <a:pPr lvl="2"/>
            <a:r>
              <a:rPr lang="en-US" altLang="en-US" dirty="0" smtClean="0"/>
              <a:t>Ecosystem</a:t>
            </a:r>
          </a:p>
        </p:txBody>
      </p:sp>
      <p:sp>
        <p:nvSpPr>
          <p:cNvPr id="5" name="Slide Number Placeholder 4"/>
          <p:cNvSpPr>
            <a:spLocks noGrp="1"/>
          </p:cNvSpPr>
          <p:nvPr>
            <p:ph type="sldNum" sz="quarter" idx="4"/>
          </p:nvPr>
        </p:nvSpPr>
        <p:spPr/>
        <p:txBody>
          <a:bodyPr/>
          <a:lstStyle/>
          <a:p>
            <a:fld id="{F3BF8891-5E06-46C2-89A4-6DB85D39BA35}" type="slidenum">
              <a:rPr lang="en-US" smtClean="0"/>
              <a:pPr/>
              <a:t>10</a:t>
            </a:fld>
            <a:endParaRPr lang="en-US" dirty="0"/>
          </a:p>
        </p:txBody>
      </p:sp>
    </p:spTree>
    <p:custDataLst>
      <p:tags r:id="rId1"/>
    </p:custData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r>
              <a:rPr lang="en-US" altLang="en-US" smtClean="0"/>
              <a:t>IOM Definition of Primary Care</a:t>
            </a:r>
          </a:p>
        </p:txBody>
      </p:sp>
      <p:sp>
        <p:nvSpPr>
          <p:cNvPr id="26627" name="Content Placeholder 2"/>
          <p:cNvSpPr>
            <a:spLocks noGrp="1"/>
          </p:cNvSpPr>
          <p:nvPr>
            <p:ph sz="quarter" idx="14"/>
          </p:nvPr>
        </p:nvSpPr>
        <p:spPr/>
        <p:txBody>
          <a:bodyPr/>
          <a:lstStyle/>
          <a:p>
            <a:r>
              <a:rPr lang="en-US" altLang="en-US" smtClean="0"/>
              <a:t>In 1994 - updated definition:</a:t>
            </a:r>
          </a:p>
          <a:p>
            <a:pPr lvl="1"/>
            <a:r>
              <a:rPr lang="en-US" altLang="en-US" smtClean="0"/>
              <a:t>Primary care is the provision of integrated, accessible health care services by clinicians who are accountable for addressing a large majority of personal health care needs, developing a sustained partnership with patients, and practicing in the context of family and community.</a:t>
            </a:r>
          </a:p>
          <a:p>
            <a:endParaRPr lang="en-US" altLang="en-US" dirty="0" smtClean="0"/>
          </a:p>
        </p:txBody>
      </p:sp>
      <p:sp>
        <p:nvSpPr>
          <p:cNvPr id="5" name="Slide Number Placeholder 4"/>
          <p:cNvSpPr>
            <a:spLocks noGrp="1"/>
          </p:cNvSpPr>
          <p:nvPr>
            <p:ph type="sldNum" sz="quarter" idx="4"/>
          </p:nvPr>
        </p:nvSpPr>
        <p:spPr/>
        <p:txBody>
          <a:bodyPr/>
          <a:lstStyle/>
          <a:p>
            <a:fld id="{F3BF8891-5E06-46C2-89A4-6DB85D39BA35}" type="slidenum">
              <a:rPr lang="en-US" smtClean="0"/>
              <a:pPr/>
              <a:t>11</a:t>
            </a:fld>
            <a:endParaRPr lang="en-US" dirty="0"/>
          </a:p>
        </p:txBody>
      </p:sp>
    </p:spTree>
    <p:custDataLst>
      <p:tags r:id="rId1"/>
    </p:custData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r>
              <a:rPr lang="en-US" altLang="en-US" dirty="0" smtClean="0"/>
              <a:t>Primary Care Characteristics - 1</a:t>
            </a:r>
          </a:p>
        </p:txBody>
      </p:sp>
      <p:sp>
        <p:nvSpPr>
          <p:cNvPr id="28675" name="Content Placeholder 2"/>
          <p:cNvSpPr>
            <a:spLocks noGrp="1"/>
          </p:cNvSpPr>
          <p:nvPr>
            <p:ph sz="quarter" idx="14"/>
          </p:nvPr>
        </p:nvSpPr>
        <p:spPr/>
        <p:txBody>
          <a:bodyPr/>
          <a:lstStyle/>
          <a:p>
            <a:r>
              <a:rPr lang="en-US" altLang="en-US" smtClean="0"/>
              <a:t>Integrated - provision of services that are:</a:t>
            </a:r>
          </a:p>
          <a:p>
            <a:pPr lvl="1"/>
            <a:r>
              <a:rPr lang="en-US" altLang="en-US" smtClean="0"/>
              <a:t>Comprehensive</a:t>
            </a:r>
          </a:p>
          <a:p>
            <a:pPr lvl="1"/>
            <a:r>
              <a:rPr lang="en-US" altLang="en-US" smtClean="0"/>
              <a:t>Coordinated</a:t>
            </a:r>
          </a:p>
          <a:p>
            <a:pPr lvl="1"/>
            <a:r>
              <a:rPr lang="en-US" altLang="en-US" smtClean="0"/>
              <a:t>Continuous</a:t>
            </a:r>
          </a:p>
          <a:p>
            <a:pPr lvl="1"/>
            <a:r>
              <a:rPr lang="en-US" altLang="en-US" smtClean="0"/>
              <a:t>A seamless process of care combining events and information that occur in different settings</a:t>
            </a:r>
          </a:p>
        </p:txBody>
      </p:sp>
      <p:sp>
        <p:nvSpPr>
          <p:cNvPr id="5" name="Slide Number Placeholder 4"/>
          <p:cNvSpPr>
            <a:spLocks noGrp="1"/>
          </p:cNvSpPr>
          <p:nvPr>
            <p:ph type="sldNum" sz="quarter" idx="4"/>
          </p:nvPr>
        </p:nvSpPr>
        <p:spPr/>
        <p:txBody>
          <a:bodyPr/>
          <a:lstStyle/>
          <a:p>
            <a:fld id="{F3BF8891-5E06-46C2-89A4-6DB85D39BA35}" type="slidenum">
              <a:rPr lang="en-US" smtClean="0"/>
              <a:pPr/>
              <a:t>12</a:t>
            </a:fld>
            <a:endParaRPr lang="en-US" dirty="0"/>
          </a:p>
        </p:txBody>
      </p:sp>
    </p:spTree>
    <p:custDataLst>
      <p:tags r:id="rId1"/>
    </p:custData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r>
              <a:rPr lang="en-US" altLang="en-US" smtClean="0"/>
              <a:t>Primary Care Characteristics - 2</a:t>
            </a:r>
            <a:endParaRPr lang="en-US" altLang="en-US" dirty="0" smtClean="0"/>
          </a:p>
        </p:txBody>
      </p:sp>
      <p:sp>
        <p:nvSpPr>
          <p:cNvPr id="30723" name="Content Placeholder 2"/>
          <p:cNvSpPr>
            <a:spLocks noGrp="1"/>
          </p:cNvSpPr>
          <p:nvPr>
            <p:ph sz="quarter" idx="14"/>
          </p:nvPr>
        </p:nvSpPr>
        <p:spPr/>
        <p:txBody>
          <a:bodyPr/>
          <a:lstStyle/>
          <a:p>
            <a:r>
              <a:rPr lang="en-US" altLang="en-US" smtClean="0"/>
              <a:t>Accessible</a:t>
            </a:r>
          </a:p>
          <a:p>
            <a:pPr lvl="1"/>
            <a:r>
              <a:rPr lang="en-US" altLang="en-US" smtClean="0"/>
              <a:t>Easy for patients to initiate interaction for a health problem with a clinician?</a:t>
            </a:r>
          </a:p>
          <a:p>
            <a:pPr lvl="1"/>
            <a:r>
              <a:rPr lang="en-US" altLang="en-US" smtClean="0"/>
              <a:t>Efforts to eliminate barriers to patient care</a:t>
            </a:r>
          </a:p>
          <a:p>
            <a:r>
              <a:rPr lang="en-US" altLang="en-US" smtClean="0"/>
              <a:t>Primary care– array of services that are performed by health care professionals for the purpose of promoting, maintaining or restoring health</a:t>
            </a:r>
          </a:p>
          <a:p>
            <a:endParaRPr lang="en-US" altLang="en-US" dirty="0" smtClean="0"/>
          </a:p>
        </p:txBody>
      </p:sp>
      <p:sp>
        <p:nvSpPr>
          <p:cNvPr id="5" name="Slide Number Placeholder 4"/>
          <p:cNvSpPr>
            <a:spLocks noGrp="1"/>
          </p:cNvSpPr>
          <p:nvPr>
            <p:ph type="sldNum" sz="quarter" idx="4"/>
          </p:nvPr>
        </p:nvSpPr>
        <p:spPr/>
        <p:txBody>
          <a:bodyPr/>
          <a:lstStyle/>
          <a:p>
            <a:fld id="{F3BF8891-5E06-46C2-89A4-6DB85D39BA35}" type="slidenum">
              <a:rPr lang="en-US" smtClean="0"/>
              <a:pPr/>
              <a:t>13</a:t>
            </a:fld>
            <a:endParaRPr lang="en-US" dirty="0"/>
          </a:p>
        </p:txBody>
      </p:sp>
    </p:spTree>
    <p:custDataLst>
      <p:tags r:id="rId1"/>
    </p:custData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lstStyle/>
          <a:p>
            <a:r>
              <a:rPr lang="en-US" altLang="en-US" smtClean="0"/>
              <a:t>Primary Care Characteristics - 3</a:t>
            </a:r>
            <a:endParaRPr lang="en-US" altLang="en-US" dirty="0" smtClean="0"/>
          </a:p>
        </p:txBody>
      </p:sp>
      <p:sp>
        <p:nvSpPr>
          <p:cNvPr id="32771" name="Content Placeholder 2"/>
          <p:cNvSpPr>
            <a:spLocks noGrp="1"/>
          </p:cNvSpPr>
          <p:nvPr>
            <p:ph sz="quarter" idx="14"/>
          </p:nvPr>
        </p:nvSpPr>
        <p:spPr/>
        <p:txBody>
          <a:bodyPr/>
          <a:lstStyle/>
          <a:p>
            <a:r>
              <a:rPr lang="en-US" altLang="en-US" smtClean="0"/>
              <a:t>Clinician</a:t>
            </a:r>
          </a:p>
          <a:p>
            <a:pPr lvl="1"/>
            <a:r>
              <a:rPr lang="en-US" altLang="en-US" smtClean="0"/>
              <a:t>Individual who uses a recognized scientific knowledge base and has the authority to direct the delivery of personal health services to patients.</a:t>
            </a:r>
          </a:p>
          <a:p>
            <a:r>
              <a:rPr lang="en-US" altLang="en-US" smtClean="0"/>
              <a:t>Patient</a:t>
            </a:r>
          </a:p>
          <a:p>
            <a:pPr lvl="1"/>
            <a:r>
              <a:rPr lang="en-US" altLang="en-US" smtClean="0"/>
              <a:t>Individual who interacts with a clinician either because of illness or for health promotion and disease prevention.</a:t>
            </a:r>
            <a:endParaRPr lang="en-US" altLang="en-US" dirty="0" smtClean="0"/>
          </a:p>
        </p:txBody>
      </p:sp>
      <p:sp>
        <p:nvSpPr>
          <p:cNvPr id="5" name="Slide Number Placeholder 4"/>
          <p:cNvSpPr>
            <a:spLocks noGrp="1"/>
          </p:cNvSpPr>
          <p:nvPr>
            <p:ph type="sldNum" sz="quarter" idx="4"/>
          </p:nvPr>
        </p:nvSpPr>
        <p:spPr/>
        <p:txBody>
          <a:bodyPr/>
          <a:lstStyle/>
          <a:p>
            <a:fld id="{F3BF8891-5E06-46C2-89A4-6DB85D39BA35}" type="slidenum">
              <a:rPr lang="en-US" smtClean="0"/>
              <a:pPr/>
              <a:t>14</a:t>
            </a:fld>
            <a:endParaRPr lang="en-US" dirty="0"/>
          </a:p>
        </p:txBody>
      </p:sp>
    </p:spTree>
    <p:custDataLst>
      <p:tags r:id="rId1"/>
    </p:custData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p:txBody>
          <a:bodyPr/>
          <a:lstStyle/>
          <a:p>
            <a:r>
              <a:rPr lang="en-US" altLang="en-US" smtClean="0"/>
              <a:t>Primary Care Characteristics - 4</a:t>
            </a:r>
            <a:endParaRPr lang="en-US" altLang="en-US" dirty="0" smtClean="0"/>
          </a:p>
        </p:txBody>
      </p:sp>
      <p:sp>
        <p:nvSpPr>
          <p:cNvPr id="34819" name="Content Placeholder 2"/>
          <p:cNvSpPr>
            <a:spLocks noGrp="1"/>
          </p:cNvSpPr>
          <p:nvPr>
            <p:ph sz="quarter" idx="14"/>
          </p:nvPr>
        </p:nvSpPr>
        <p:spPr/>
        <p:txBody>
          <a:bodyPr/>
          <a:lstStyle/>
          <a:p>
            <a:r>
              <a:rPr lang="en-US" altLang="en-US" dirty="0" smtClean="0"/>
              <a:t>Sustained partnership: </a:t>
            </a:r>
          </a:p>
          <a:p>
            <a:pPr lvl="1"/>
            <a:r>
              <a:rPr lang="en-US" altLang="en-US" dirty="0" smtClean="0"/>
              <a:t>First visit – relationship established</a:t>
            </a:r>
          </a:p>
          <a:p>
            <a:pPr lvl="1"/>
            <a:r>
              <a:rPr lang="en-US" altLang="en-US" dirty="0" smtClean="0"/>
              <a:t>Expectation of continuation</a:t>
            </a:r>
          </a:p>
          <a:p>
            <a:pPr lvl="1"/>
            <a:r>
              <a:rPr lang="en-US" altLang="en-US" dirty="0" smtClean="0"/>
              <a:t>Develop trust, responsibility and respect </a:t>
            </a:r>
          </a:p>
        </p:txBody>
      </p:sp>
      <p:sp>
        <p:nvSpPr>
          <p:cNvPr id="5" name="Slide Number Placeholder 4"/>
          <p:cNvSpPr>
            <a:spLocks noGrp="1"/>
          </p:cNvSpPr>
          <p:nvPr>
            <p:ph type="sldNum" sz="quarter" idx="4"/>
          </p:nvPr>
        </p:nvSpPr>
        <p:spPr/>
        <p:txBody>
          <a:bodyPr/>
          <a:lstStyle/>
          <a:p>
            <a:fld id="{F3BF8891-5E06-46C2-89A4-6DB85D39BA35}" type="slidenum">
              <a:rPr lang="en-US" smtClean="0"/>
              <a:pPr/>
              <a:t>15</a:t>
            </a:fld>
            <a:endParaRPr lang="en-US" dirty="0"/>
          </a:p>
        </p:txBody>
      </p:sp>
    </p:spTree>
    <p:custDataLst>
      <p:tags r:id="rId1"/>
    </p:custData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p:txBody>
          <a:bodyPr/>
          <a:lstStyle/>
          <a:p>
            <a:r>
              <a:rPr lang="en-US" altLang="en-US" smtClean="0"/>
              <a:t>Primary Care Characteristics - 5</a:t>
            </a:r>
            <a:endParaRPr lang="en-US" altLang="en-US" dirty="0" smtClean="0"/>
          </a:p>
        </p:txBody>
      </p:sp>
      <p:sp>
        <p:nvSpPr>
          <p:cNvPr id="36867" name="Content Placeholder 2"/>
          <p:cNvSpPr>
            <a:spLocks noGrp="1"/>
          </p:cNvSpPr>
          <p:nvPr>
            <p:ph sz="quarter" idx="14"/>
          </p:nvPr>
        </p:nvSpPr>
        <p:spPr/>
        <p:txBody>
          <a:bodyPr/>
          <a:lstStyle/>
          <a:p>
            <a:r>
              <a:rPr lang="en-US" altLang="en-US" dirty="0" smtClean="0"/>
              <a:t>Accountable care – primary care clinicians and the systems in which they operate are responsible to their patients and communities for</a:t>
            </a:r>
          </a:p>
          <a:p>
            <a:pPr lvl="1"/>
            <a:r>
              <a:rPr lang="en-US" altLang="en-US" dirty="0" smtClean="0"/>
              <a:t>Quality of care</a:t>
            </a:r>
          </a:p>
          <a:p>
            <a:pPr lvl="1"/>
            <a:r>
              <a:rPr lang="en-US" altLang="en-US" dirty="0" smtClean="0"/>
              <a:t>Patient satisfaction</a:t>
            </a:r>
          </a:p>
          <a:p>
            <a:pPr lvl="1"/>
            <a:r>
              <a:rPr lang="en-US" altLang="en-US" dirty="0" smtClean="0"/>
              <a:t>Efficient use of resources</a:t>
            </a:r>
          </a:p>
          <a:p>
            <a:pPr lvl="1"/>
            <a:r>
              <a:rPr lang="en-US" altLang="en-US" smtClean="0"/>
              <a:t>Ethical </a:t>
            </a:r>
            <a:r>
              <a:rPr lang="en-US" altLang="en-US" dirty="0" smtClean="0"/>
              <a:t>behavior</a:t>
            </a:r>
          </a:p>
        </p:txBody>
      </p:sp>
      <p:sp>
        <p:nvSpPr>
          <p:cNvPr id="5" name="Slide Number Placeholder 4"/>
          <p:cNvSpPr>
            <a:spLocks noGrp="1"/>
          </p:cNvSpPr>
          <p:nvPr>
            <p:ph type="sldNum" sz="quarter" idx="4"/>
          </p:nvPr>
        </p:nvSpPr>
        <p:spPr/>
        <p:txBody>
          <a:bodyPr/>
          <a:lstStyle/>
          <a:p>
            <a:fld id="{F3BF8891-5E06-46C2-89A4-6DB85D39BA35}" type="slidenum">
              <a:rPr lang="en-US" smtClean="0"/>
              <a:pPr/>
              <a:t>16</a:t>
            </a:fld>
            <a:endParaRPr lang="en-US" dirty="0"/>
          </a:p>
        </p:txBody>
      </p:sp>
    </p:spTree>
    <p:custDataLst>
      <p:tags r:id="rId1"/>
    </p:custData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p:txBody>
          <a:bodyPr/>
          <a:lstStyle/>
          <a:p>
            <a:r>
              <a:rPr lang="en-US" altLang="en-US" smtClean="0"/>
              <a:t>Primary Care Characteristics - 6</a:t>
            </a:r>
            <a:endParaRPr lang="en-US" altLang="en-US" dirty="0" smtClean="0"/>
          </a:p>
        </p:txBody>
      </p:sp>
      <p:sp>
        <p:nvSpPr>
          <p:cNvPr id="38915" name="Content Placeholder 2"/>
          <p:cNvSpPr>
            <a:spLocks noGrp="1"/>
          </p:cNvSpPr>
          <p:nvPr>
            <p:ph sz="quarter" idx="14"/>
          </p:nvPr>
        </p:nvSpPr>
        <p:spPr/>
        <p:txBody>
          <a:bodyPr/>
          <a:lstStyle/>
          <a:p>
            <a:r>
              <a:rPr lang="en-US" altLang="en-US" smtClean="0"/>
              <a:t>Primary Care Clinicians</a:t>
            </a:r>
          </a:p>
          <a:p>
            <a:pPr lvl="1"/>
            <a:r>
              <a:rPr lang="en-US" altLang="en-US" smtClean="0"/>
              <a:t>Diagnose and manage most needs</a:t>
            </a:r>
          </a:p>
          <a:p>
            <a:pPr lvl="1"/>
            <a:r>
              <a:rPr lang="en-US" altLang="en-US" smtClean="0"/>
              <a:t>Have limitations within practice</a:t>
            </a:r>
          </a:p>
          <a:p>
            <a:r>
              <a:rPr lang="en-US" altLang="en-US" smtClean="0"/>
              <a:t>Due to limitation</a:t>
            </a:r>
          </a:p>
          <a:p>
            <a:pPr lvl="1"/>
            <a:r>
              <a:rPr lang="en-US" altLang="en-US" smtClean="0"/>
              <a:t>May call other practitioners</a:t>
            </a:r>
          </a:p>
          <a:p>
            <a:pPr lvl="1"/>
            <a:r>
              <a:rPr lang="en-US" altLang="en-US" smtClean="0"/>
              <a:t>May include specialists for further evaluation/treatment</a:t>
            </a:r>
          </a:p>
          <a:p>
            <a:pPr lvl="1"/>
            <a:endParaRPr lang="en-US" altLang="en-US" smtClean="0"/>
          </a:p>
          <a:p>
            <a:pPr lvl="1"/>
            <a:endParaRPr lang="en-US" altLang="en-US" dirty="0" smtClean="0"/>
          </a:p>
        </p:txBody>
      </p:sp>
      <p:sp>
        <p:nvSpPr>
          <p:cNvPr id="5" name="Slide Number Placeholder 4"/>
          <p:cNvSpPr>
            <a:spLocks noGrp="1"/>
          </p:cNvSpPr>
          <p:nvPr>
            <p:ph type="sldNum" sz="quarter" idx="4"/>
          </p:nvPr>
        </p:nvSpPr>
        <p:spPr/>
        <p:txBody>
          <a:bodyPr/>
          <a:lstStyle/>
          <a:p>
            <a:fld id="{F3BF8891-5E06-46C2-89A4-6DB85D39BA35}" type="slidenum">
              <a:rPr lang="en-US" smtClean="0"/>
              <a:pPr/>
              <a:t>17</a:t>
            </a:fld>
            <a:endParaRPr lang="en-US" dirty="0"/>
          </a:p>
        </p:txBody>
      </p:sp>
    </p:spTree>
    <p:custDataLst>
      <p:tags r:id="rId1"/>
    </p:custData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p:txBody>
          <a:bodyPr/>
          <a:lstStyle/>
          <a:p>
            <a:r>
              <a:rPr lang="en-US" altLang="en-US" smtClean="0"/>
              <a:t>Delivering Health Care, Part 2 </a:t>
            </a:r>
            <a:br>
              <a:rPr lang="en-US" altLang="en-US" smtClean="0"/>
            </a:br>
            <a:r>
              <a:rPr lang="en-US" altLang="en-US" smtClean="0"/>
              <a:t>Summary – Lecture a</a:t>
            </a:r>
            <a:endParaRPr lang="en-US" altLang="en-US" dirty="0" smtClean="0"/>
          </a:p>
        </p:txBody>
      </p:sp>
      <p:sp>
        <p:nvSpPr>
          <p:cNvPr id="40963" name="Content Placeholder 2"/>
          <p:cNvSpPr>
            <a:spLocks noGrp="1"/>
          </p:cNvSpPr>
          <p:nvPr>
            <p:ph type="body" sz="quarter" idx="11"/>
          </p:nvPr>
        </p:nvSpPr>
        <p:spPr/>
        <p:txBody>
          <a:bodyPr/>
          <a:lstStyle/>
          <a:p>
            <a:r>
              <a:rPr lang="en-US" altLang="en-US" smtClean="0"/>
              <a:t>Outpatient facilities</a:t>
            </a:r>
          </a:p>
          <a:p>
            <a:r>
              <a:rPr lang="en-US" altLang="en-US" smtClean="0"/>
              <a:t>Primary care</a:t>
            </a:r>
          </a:p>
          <a:p>
            <a:r>
              <a:rPr lang="en-US" altLang="en-US" smtClean="0"/>
              <a:t>IOM definition of primary care</a:t>
            </a:r>
          </a:p>
          <a:p>
            <a:r>
              <a:rPr lang="en-US" altLang="en-US" smtClean="0"/>
              <a:t>Services and barriers involved in primary care</a:t>
            </a:r>
          </a:p>
          <a:p>
            <a:r>
              <a:rPr lang="en-US" altLang="en-US" smtClean="0"/>
              <a:t>Goals and parties involved in primary care</a:t>
            </a:r>
          </a:p>
          <a:p>
            <a:endParaRPr lang="en-US" altLang="en-US" smtClean="0"/>
          </a:p>
        </p:txBody>
      </p:sp>
      <p:sp>
        <p:nvSpPr>
          <p:cNvPr id="5" name="Slide Number Placeholder 4"/>
          <p:cNvSpPr>
            <a:spLocks noGrp="1"/>
          </p:cNvSpPr>
          <p:nvPr>
            <p:ph type="sldNum" sz="quarter" idx="4"/>
          </p:nvPr>
        </p:nvSpPr>
        <p:spPr/>
        <p:txBody>
          <a:bodyPr/>
          <a:lstStyle/>
          <a:p>
            <a:fld id="{F3BF8891-5E06-46C2-89A4-6DB85D39BA35}" type="slidenum">
              <a:rPr lang="en-US" smtClean="0"/>
              <a:pPr/>
              <a:t>18</a:t>
            </a:fld>
            <a:endParaRPr lang="en-US" dirty="0"/>
          </a:p>
        </p:txBody>
      </p:sp>
    </p:spTree>
    <p:custDataLst>
      <p:tags r:id="rId1"/>
    </p:custData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Delivering Health Care, Part 2 </a:t>
            </a:r>
            <a:br>
              <a:rPr lang="en-US" altLang="en-US" dirty="0"/>
            </a:br>
            <a:r>
              <a:rPr lang="en-US" altLang="en-US" dirty="0"/>
              <a:t>References – 1 – Lecture a</a:t>
            </a:r>
            <a:endParaRPr lang="en-US" dirty="0"/>
          </a:p>
        </p:txBody>
      </p:sp>
      <p:sp>
        <p:nvSpPr>
          <p:cNvPr id="3" name="Text Placeholder 2"/>
          <p:cNvSpPr>
            <a:spLocks noGrp="1"/>
          </p:cNvSpPr>
          <p:nvPr>
            <p:ph type="body" sz="quarter" idx="16"/>
          </p:nvPr>
        </p:nvSpPr>
        <p:spPr>
          <a:xfrm>
            <a:off x="457200" y="1600200"/>
            <a:ext cx="8229600" cy="4663440"/>
          </a:xfrm>
        </p:spPr>
        <p:txBody>
          <a:bodyPr/>
          <a:lstStyle/>
          <a:p>
            <a:r>
              <a:rPr lang="en-US" dirty="0" smtClean="0"/>
              <a:t>References</a:t>
            </a:r>
            <a:endParaRPr lang="en-US" b="0" dirty="0" smtClean="0"/>
          </a:p>
          <a:p>
            <a:r>
              <a:rPr lang="en-US" altLang="en-US" b="0" dirty="0"/>
              <a:t>Fry, 1980; Institute of Medicine: Primary Care: America's Health in a New Era, The National Academies Press, 1996.</a:t>
            </a:r>
          </a:p>
          <a:p>
            <a:r>
              <a:rPr lang="en-US" altLang="en-US" b="0" dirty="0"/>
              <a:t>Institute of Medicine. Defining Primary Care: An interim report (1994). National Academy of Press, Washington DC. Retrieved from </a:t>
            </a:r>
            <a:r>
              <a:rPr lang="en-US" altLang="en-US" b="0" dirty="0">
                <a:hlinkClick r:id="rId4" tooltip="URL to Institute of Medicine publication titled Defining Primary Care: An Interim Report dated 1994"/>
              </a:rPr>
              <a:t>http://www.nap.edu/openbook.php?record_id=9153&amp;page=R1</a:t>
            </a:r>
            <a:r>
              <a:rPr lang="en-US" altLang="en-US" b="0" dirty="0"/>
              <a:t>. Accessed </a:t>
            </a:r>
            <a:r>
              <a:rPr lang="en-US" altLang="en-US" b="0" dirty="0" smtClean="0"/>
              <a:t>January 20, 2017. </a:t>
            </a:r>
            <a:endParaRPr lang="en-US" altLang="en-US" b="0" dirty="0"/>
          </a:p>
          <a:p>
            <a:r>
              <a:rPr lang="en-US" altLang="en-US" b="0" dirty="0"/>
              <a:t>Institute of Medicine : Primary Care: America's Health in a New Era, The National Academies Press, 1996. Retrieved from </a:t>
            </a:r>
            <a:r>
              <a:rPr lang="en-US" altLang="en-US" b="0" dirty="0">
                <a:hlinkClick r:id="rId5" tooltip="URL to where you can purchase the book titled Primary Care: America's Health in a New Era dated 1996"/>
              </a:rPr>
              <a:t>http://www.nap.edu/catalog/5152/primary-care-americas-health-in-a-new-era</a:t>
            </a:r>
            <a:r>
              <a:rPr lang="en-US" altLang="en-US" b="0" dirty="0"/>
              <a:t>. Accessed January 20, 2017</a:t>
            </a:r>
            <a:r>
              <a:rPr lang="en-US" altLang="en-US" b="0" dirty="0" smtClean="0"/>
              <a:t>. </a:t>
            </a:r>
            <a:r>
              <a:rPr lang="en-US" altLang="en-US" b="0" dirty="0"/>
              <a:t>	</a:t>
            </a:r>
          </a:p>
          <a:p>
            <a:r>
              <a:rPr lang="en-US" altLang="en-US" b="0" dirty="0"/>
              <a:t>Institute of Medicine. Primary Care in Medicine: A Definition. In A Manpower Policy for Primary Health Care : Report of a Study. Washington, D.C. : National Academy Press, 1978.</a:t>
            </a:r>
          </a:p>
          <a:p>
            <a:r>
              <a:rPr lang="en-US" altLang="en-US" b="0" dirty="0"/>
              <a:t>Office of Technology Assessment. Nurse Practitioners, Physician Assistants, and Certified Nurse-Midwives: A Policy Analysis. Washington, D.C.: U.S. Government Printing Office, 1986</a:t>
            </a:r>
            <a:r>
              <a:rPr lang="en-US" altLang="en-US" b="0" dirty="0" smtClean="0"/>
              <a:t>.</a:t>
            </a:r>
            <a:endParaRPr lang="en-US" dirty="0"/>
          </a:p>
        </p:txBody>
      </p:sp>
      <p:sp>
        <p:nvSpPr>
          <p:cNvPr id="6" name="Slide Number Placeholder 5"/>
          <p:cNvSpPr>
            <a:spLocks noGrp="1"/>
          </p:cNvSpPr>
          <p:nvPr>
            <p:ph type="sldNum" sz="quarter" idx="4"/>
          </p:nvPr>
        </p:nvSpPr>
        <p:spPr/>
        <p:txBody>
          <a:bodyPr/>
          <a:lstStyle/>
          <a:p>
            <a:fld id="{F3BF8891-5E06-46C2-89A4-6DB85D39BA35}" type="slidenum">
              <a:rPr lang="en-US" smtClean="0"/>
              <a:pPr/>
              <a:t>19</a:t>
            </a:fld>
            <a:endParaRPr lang="en-US" dirty="0"/>
          </a:p>
        </p:txBody>
      </p:sp>
    </p:spTree>
    <p:custDataLst>
      <p:tags r:id="rId1"/>
    </p:custDataLst>
    <p:extLst>
      <p:ext uri="{BB962C8B-B14F-4D97-AF65-F5344CB8AC3E}">
        <p14:creationId xmlns:p14="http://schemas.microsoft.com/office/powerpoint/2010/main" val="3112536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457200" y="69918"/>
            <a:ext cx="8229600" cy="1143000"/>
          </a:xfrm>
        </p:spPr>
        <p:txBody>
          <a:bodyPr/>
          <a:lstStyle/>
          <a:p>
            <a:r>
              <a:rPr lang="en-US" altLang="en-US" dirty="0" smtClean="0"/>
              <a:t>Delivering Health Care, Part 2</a:t>
            </a:r>
            <a:br>
              <a:rPr lang="en-US" altLang="en-US" dirty="0" smtClean="0"/>
            </a:br>
            <a:r>
              <a:rPr lang="en-US" altLang="en-US" dirty="0" smtClean="0"/>
              <a:t>Learning Objectives</a:t>
            </a:r>
          </a:p>
        </p:txBody>
      </p:sp>
      <p:sp>
        <p:nvSpPr>
          <p:cNvPr id="8195" name="Content Placeholder 2"/>
          <p:cNvSpPr>
            <a:spLocks noGrp="1"/>
          </p:cNvSpPr>
          <p:nvPr>
            <p:ph sz="quarter" idx="14"/>
          </p:nvPr>
        </p:nvSpPr>
        <p:spPr>
          <a:xfrm>
            <a:off x="457200" y="1218063"/>
            <a:ext cx="8229600" cy="5329041"/>
          </a:xfrm>
        </p:spPr>
        <p:txBody>
          <a:bodyPr/>
          <a:lstStyle/>
          <a:p>
            <a:r>
              <a:rPr lang="en-US" altLang="en-US" sz="3000" dirty="0" smtClean="0"/>
              <a:t>Describe the organization of clinical health care delivery in the outpatient setting, and the organization of outpatient health care (Lectures a-c)</a:t>
            </a:r>
          </a:p>
          <a:p>
            <a:r>
              <a:rPr lang="en-US" altLang="en-US" sz="3000" dirty="0" smtClean="0"/>
              <a:t>Describe the organization of ancillary health care delivery in the outpatient setting </a:t>
            </a:r>
            <a:br>
              <a:rPr lang="en-US" altLang="en-US" sz="3000" dirty="0" smtClean="0"/>
            </a:br>
            <a:r>
              <a:rPr lang="en-US" altLang="en-US" sz="3000" dirty="0" smtClean="0"/>
              <a:t>(Lecture d)</a:t>
            </a:r>
          </a:p>
          <a:p>
            <a:r>
              <a:rPr lang="en-US" altLang="en-US" sz="3000" dirty="0" smtClean="0"/>
              <a:t>Discuss the role of different health care providers, with an emphasis on the delivery of care in an interdisciplinary setting </a:t>
            </a:r>
            <a:br>
              <a:rPr lang="en-US" altLang="en-US" sz="3000" dirty="0" smtClean="0"/>
            </a:br>
            <a:r>
              <a:rPr lang="en-US" altLang="en-US" sz="3000" dirty="0" smtClean="0"/>
              <a:t>(Lecture e)</a:t>
            </a:r>
          </a:p>
        </p:txBody>
      </p:sp>
      <p:sp>
        <p:nvSpPr>
          <p:cNvPr id="5" name="Slide Number Placeholder 4"/>
          <p:cNvSpPr>
            <a:spLocks noGrp="1"/>
          </p:cNvSpPr>
          <p:nvPr>
            <p:ph type="sldNum" sz="quarter" idx="4"/>
          </p:nvPr>
        </p:nvSpPr>
        <p:spPr/>
        <p:txBody>
          <a:bodyPr/>
          <a:lstStyle/>
          <a:p>
            <a:fld id="{F3BF8891-5E06-46C2-89A4-6DB85D39BA35}" type="slidenum">
              <a:rPr lang="en-US" smtClean="0"/>
              <a:pPr/>
              <a:t>2</a:t>
            </a:fld>
            <a:endParaRPr lang="en-US" dirty="0"/>
          </a:p>
        </p:txBody>
      </p:sp>
    </p:spTree>
    <p:custDataLst>
      <p:tags r:id="rId1"/>
    </p:custData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mtClean="0"/>
              <a:t>Delivering Health Care, Part 2 </a:t>
            </a:r>
            <a:br>
              <a:rPr lang="en-US" altLang="en-US" smtClean="0"/>
            </a:br>
            <a:r>
              <a:rPr lang="en-US" altLang="en-US" smtClean="0"/>
              <a:t>References – 2 – Lecture a</a:t>
            </a:r>
            <a:endParaRPr lang="en-US" dirty="0"/>
          </a:p>
        </p:txBody>
      </p:sp>
      <p:sp>
        <p:nvSpPr>
          <p:cNvPr id="3" name="Text Placeholder 2"/>
          <p:cNvSpPr>
            <a:spLocks noGrp="1"/>
          </p:cNvSpPr>
          <p:nvPr>
            <p:ph type="body" sz="quarter" idx="16"/>
          </p:nvPr>
        </p:nvSpPr>
        <p:spPr/>
        <p:txBody>
          <a:bodyPr/>
          <a:lstStyle/>
          <a:p>
            <a:r>
              <a:rPr lang="en-US" dirty="0" smtClean="0"/>
              <a:t>References</a:t>
            </a:r>
          </a:p>
          <a:p>
            <a:r>
              <a:rPr lang="en-US" altLang="en-US" b="0" dirty="0" smtClean="0"/>
              <a:t>Pew Health Professions Commission, Nurse Practitioners: Doubling the Graduates by the Year 2000. San Francisco: Pew Health Professions Commission,1994.</a:t>
            </a:r>
            <a:endParaRPr lang="en-US" b="0" dirty="0"/>
          </a:p>
        </p:txBody>
      </p:sp>
      <p:sp>
        <p:nvSpPr>
          <p:cNvPr id="10" name="Text Placeholder 9"/>
          <p:cNvSpPr>
            <a:spLocks noGrp="1"/>
          </p:cNvSpPr>
          <p:nvPr>
            <p:ph type="body" sz="quarter" idx="20"/>
          </p:nvPr>
        </p:nvSpPr>
        <p:spPr/>
        <p:txBody>
          <a:bodyPr/>
          <a:lstStyle/>
          <a:p>
            <a:r>
              <a:rPr lang="en-US" dirty="0" smtClean="0"/>
              <a:t>Images</a:t>
            </a:r>
            <a:endParaRPr lang="en-US" b="0" dirty="0" smtClean="0"/>
          </a:p>
          <a:p>
            <a:r>
              <a:rPr lang="en-US" altLang="en-US" b="0" dirty="0"/>
              <a:t>Slide 8: Image from Institute of Medicine: Primary Care: America's Health in a New Era, The National Academies Press, 1996. Retrieved from </a:t>
            </a:r>
            <a:r>
              <a:rPr lang="en-US" altLang="en-US" b="0" dirty="0">
                <a:hlinkClick r:id="rId4" tooltip="URL to where you can purchase the book titled Primary Care: America's Health in a New Era dated 1996"/>
              </a:rPr>
              <a:t>http://www.nap.edu/catalog/5152/primary-care-americas-health-in-a-new-era</a:t>
            </a:r>
            <a:r>
              <a:rPr lang="en-US" altLang="en-US" b="0" dirty="0"/>
              <a:t>. Accessed May 12, 2016. </a:t>
            </a:r>
          </a:p>
        </p:txBody>
      </p:sp>
      <p:sp>
        <p:nvSpPr>
          <p:cNvPr id="6" name="Slide Number Placeholder 5"/>
          <p:cNvSpPr>
            <a:spLocks noGrp="1"/>
          </p:cNvSpPr>
          <p:nvPr>
            <p:ph type="sldNum" sz="quarter" idx="4"/>
          </p:nvPr>
        </p:nvSpPr>
        <p:spPr/>
        <p:txBody>
          <a:bodyPr/>
          <a:lstStyle/>
          <a:p>
            <a:fld id="{F3BF8891-5E06-46C2-89A4-6DB85D39BA35}" type="slidenum">
              <a:rPr lang="en-US" smtClean="0"/>
              <a:pPr/>
              <a:t>20</a:t>
            </a:fld>
            <a:endParaRPr lang="en-US" dirty="0"/>
          </a:p>
        </p:txBody>
      </p:sp>
    </p:spTree>
    <p:custDataLst>
      <p:tags r:id="rId1"/>
    </p:custDataLst>
    <p:extLst>
      <p:ext uri="{BB962C8B-B14F-4D97-AF65-F5344CB8AC3E}">
        <p14:creationId xmlns:p14="http://schemas.microsoft.com/office/powerpoint/2010/main" val="238257095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457200" y="274638"/>
            <a:ext cx="8229600" cy="2377122"/>
          </a:xfrm>
        </p:spPr>
        <p:txBody>
          <a:bodyPr/>
          <a:lstStyle/>
          <a:p>
            <a:r>
              <a:rPr lang="en-US" altLang="en-US" dirty="0" smtClean="0"/>
              <a:t>Introduction to Health Care and Public Health in the U.S.</a:t>
            </a:r>
            <a:r>
              <a:rPr lang="en-US" dirty="0" smtClean="0"/>
              <a:t/>
            </a:r>
            <a:br>
              <a:rPr lang="en-US" dirty="0" smtClean="0"/>
            </a:br>
            <a:r>
              <a:rPr lang="en-US" altLang="en-US" dirty="0" smtClean="0"/>
              <a:t>Delivering Health Care, Part 2</a:t>
            </a:r>
            <a:br>
              <a:rPr lang="en-US" altLang="en-US" dirty="0" smtClean="0"/>
            </a:br>
            <a:r>
              <a:rPr lang="en-US" altLang="en-US" dirty="0" smtClean="0"/>
              <a:t>Lecture a</a:t>
            </a:r>
            <a:endParaRPr lang="en-US" dirty="0"/>
          </a:p>
        </p:txBody>
      </p:sp>
      <p:sp>
        <p:nvSpPr>
          <p:cNvPr id="8" name="Content Placeholder 7"/>
          <p:cNvSpPr>
            <a:spLocks noGrp="1"/>
          </p:cNvSpPr>
          <p:nvPr>
            <p:ph sz="quarter" idx="14"/>
          </p:nvPr>
        </p:nvSpPr>
        <p:spPr/>
        <p:txBody>
          <a:bodyPr/>
          <a:lstStyle/>
          <a:p>
            <a:r>
              <a:rPr lang="en-US" smtClean="0"/>
              <a:t>This material was developed by Oregon Health &amp; Science University, funded by the Department of Health and Human Services, Office of the National Coordinator for Health Information Technology under Award Number 90WT0001.</a:t>
            </a:r>
            <a:endParaRPr lang="en-US" dirty="0"/>
          </a:p>
        </p:txBody>
      </p:sp>
      <p:sp>
        <p:nvSpPr>
          <p:cNvPr id="12" name="Slide Number Placeholder 11"/>
          <p:cNvSpPr>
            <a:spLocks noGrp="1"/>
          </p:cNvSpPr>
          <p:nvPr>
            <p:ph type="sldNum" sz="quarter" idx="4"/>
          </p:nvPr>
        </p:nvSpPr>
        <p:spPr/>
        <p:txBody>
          <a:bodyPr/>
          <a:lstStyle/>
          <a:p>
            <a:fld id="{F3BF8891-5E06-46C2-89A4-6DB85D39BA35}" type="slidenum">
              <a:rPr lang="en-US" smtClean="0"/>
              <a:pPr/>
              <a:t>21</a:t>
            </a:fld>
            <a:endParaRPr lang="en-US" dirty="0"/>
          </a:p>
        </p:txBody>
      </p:sp>
    </p:spTree>
    <p:custDataLst>
      <p:tags r:id="rId1"/>
    </p:custDataLst>
    <p:extLst>
      <p:ext uri="{BB962C8B-B14F-4D97-AF65-F5344CB8AC3E}">
        <p14:creationId xmlns:p14="http://schemas.microsoft.com/office/powerpoint/2010/main" val="40030336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US" altLang="en-US" smtClean="0"/>
              <a:t>Outpatient Care</a:t>
            </a:r>
          </a:p>
        </p:txBody>
      </p:sp>
      <p:sp>
        <p:nvSpPr>
          <p:cNvPr id="10243" name="Content Placeholder 2"/>
          <p:cNvSpPr>
            <a:spLocks noGrp="1"/>
          </p:cNvSpPr>
          <p:nvPr>
            <p:ph sz="quarter" idx="14"/>
          </p:nvPr>
        </p:nvSpPr>
        <p:spPr>
          <a:xfrm>
            <a:off x="457200" y="1600200"/>
            <a:ext cx="8229600" cy="5001768"/>
          </a:xfrm>
        </p:spPr>
        <p:txBody>
          <a:bodyPr/>
          <a:lstStyle/>
          <a:p>
            <a:r>
              <a:rPr lang="en-US" altLang="en-US" sz="3000" dirty="0" smtClean="0"/>
              <a:t>Outpatient = not hospitalized</a:t>
            </a:r>
          </a:p>
          <a:p>
            <a:r>
              <a:rPr lang="en-US" altLang="en-US" sz="3000" dirty="0" smtClean="0"/>
              <a:t>Visits an "outpatient facility" for care</a:t>
            </a:r>
          </a:p>
          <a:p>
            <a:r>
              <a:rPr lang="en-US" altLang="en-US" sz="3000" dirty="0" smtClean="0"/>
              <a:t>Outpatient facilities </a:t>
            </a:r>
          </a:p>
          <a:p>
            <a:pPr lvl="1"/>
            <a:r>
              <a:rPr lang="en-US" altLang="en-US" sz="2600" dirty="0" smtClean="0"/>
              <a:t>Primary care offices</a:t>
            </a:r>
          </a:p>
          <a:p>
            <a:pPr lvl="1"/>
            <a:r>
              <a:rPr lang="en-US" altLang="en-US" sz="2600" dirty="0" smtClean="0"/>
              <a:t>Specialty care offices</a:t>
            </a:r>
          </a:p>
          <a:p>
            <a:pPr lvl="1"/>
            <a:r>
              <a:rPr lang="en-US" altLang="en-US" sz="2600" dirty="0" smtClean="0"/>
              <a:t>Single specialty or multi-specialty offices</a:t>
            </a:r>
          </a:p>
          <a:p>
            <a:r>
              <a:rPr lang="en-US" altLang="en-US" sz="3000" dirty="0" smtClean="0"/>
              <a:t>Specialty Offices</a:t>
            </a:r>
          </a:p>
          <a:p>
            <a:pPr lvl="1"/>
            <a:r>
              <a:rPr lang="en-US" altLang="en-US" sz="2600" dirty="0" smtClean="0"/>
              <a:t>Single – All providers have same specialty</a:t>
            </a:r>
          </a:p>
          <a:p>
            <a:pPr lvl="1"/>
            <a:r>
              <a:rPr lang="en-US" altLang="en-US" sz="2600" dirty="0" smtClean="0"/>
              <a:t>Multi-specialty – Providers have different specialties</a:t>
            </a:r>
          </a:p>
        </p:txBody>
      </p:sp>
      <p:sp>
        <p:nvSpPr>
          <p:cNvPr id="5" name="Slide Number Placeholder 4"/>
          <p:cNvSpPr>
            <a:spLocks noGrp="1"/>
          </p:cNvSpPr>
          <p:nvPr>
            <p:ph type="sldNum" sz="quarter" idx="4"/>
          </p:nvPr>
        </p:nvSpPr>
        <p:spPr/>
        <p:txBody>
          <a:bodyPr/>
          <a:lstStyle/>
          <a:p>
            <a:fld id="{F3BF8891-5E06-46C2-89A4-6DB85D39BA35}" type="slidenum">
              <a:rPr lang="en-US" smtClean="0"/>
              <a:pPr/>
              <a:t>3</a:t>
            </a:fld>
            <a:endParaRPr lang="en-US" dirty="0"/>
          </a:p>
        </p:txBody>
      </p:sp>
    </p:spTree>
    <p:custDataLst>
      <p:tags r:id="rId1"/>
    </p:custData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en-US" altLang="en-US" smtClean="0"/>
              <a:t>Other Outpatient Facilities</a:t>
            </a:r>
            <a:endParaRPr lang="en-US" altLang="en-US" dirty="0" smtClean="0"/>
          </a:p>
        </p:txBody>
      </p:sp>
      <p:sp>
        <p:nvSpPr>
          <p:cNvPr id="12291" name="Content Placeholder 2"/>
          <p:cNvSpPr>
            <a:spLocks noGrp="1"/>
          </p:cNvSpPr>
          <p:nvPr>
            <p:ph sz="quarter" idx="14"/>
          </p:nvPr>
        </p:nvSpPr>
        <p:spPr>
          <a:xfrm>
            <a:off x="457200" y="1629228"/>
            <a:ext cx="8229600" cy="4572000"/>
          </a:xfrm>
        </p:spPr>
        <p:txBody>
          <a:bodyPr/>
          <a:lstStyle/>
          <a:p>
            <a:r>
              <a:rPr lang="en-US" altLang="en-US" sz="2800" dirty="0" smtClean="0"/>
              <a:t>Dental offices</a:t>
            </a:r>
          </a:p>
          <a:p>
            <a:r>
              <a:rPr lang="en-US" altLang="en-US" sz="2800" dirty="0" smtClean="0"/>
              <a:t>Medical and diagnostic laboratories</a:t>
            </a:r>
          </a:p>
          <a:p>
            <a:r>
              <a:rPr lang="en-US" altLang="en-US" sz="2800" dirty="0" smtClean="0"/>
              <a:t>Urgent Care Centers</a:t>
            </a:r>
          </a:p>
          <a:p>
            <a:r>
              <a:rPr lang="en-US" altLang="en-US" sz="2800" dirty="0" smtClean="0"/>
              <a:t>Mental Health Clinics</a:t>
            </a:r>
          </a:p>
          <a:p>
            <a:r>
              <a:rPr lang="en-US" altLang="en-US" sz="2800" dirty="0" smtClean="0"/>
              <a:t>Alcohol and Substance Abuse Treatment Center</a:t>
            </a:r>
          </a:p>
          <a:p>
            <a:r>
              <a:rPr lang="en-US" altLang="en-US" sz="2800" dirty="0" smtClean="0"/>
              <a:t>Outpatient Surgical Centers</a:t>
            </a:r>
          </a:p>
          <a:p>
            <a:r>
              <a:rPr lang="en-US" altLang="en-US" sz="2800" dirty="0" smtClean="0"/>
              <a:t>Physical and Occupational Therapy Centers</a:t>
            </a:r>
          </a:p>
          <a:p>
            <a:r>
              <a:rPr lang="en-US" altLang="en-US" sz="2800" dirty="0" smtClean="0"/>
              <a:t>Home Health</a:t>
            </a:r>
          </a:p>
          <a:p>
            <a:r>
              <a:rPr lang="en-US" altLang="en-US" sz="2800" dirty="0" smtClean="0"/>
              <a:t>Hospice Care</a:t>
            </a:r>
          </a:p>
        </p:txBody>
      </p:sp>
      <p:sp>
        <p:nvSpPr>
          <p:cNvPr id="5" name="Slide Number Placeholder 4"/>
          <p:cNvSpPr>
            <a:spLocks noGrp="1"/>
          </p:cNvSpPr>
          <p:nvPr>
            <p:ph type="sldNum" sz="quarter" idx="4"/>
          </p:nvPr>
        </p:nvSpPr>
        <p:spPr/>
        <p:txBody>
          <a:bodyPr/>
          <a:lstStyle/>
          <a:p>
            <a:fld id="{F3BF8891-5E06-46C2-89A4-6DB85D39BA35}" type="slidenum">
              <a:rPr lang="en-US" smtClean="0"/>
              <a:pPr/>
              <a:t>4</a:t>
            </a:fld>
            <a:endParaRPr lang="en-US" dirty="0"/>
          </a:p>
        </p:txBody>
      </p:sp>
    </p:spTree>
    <p:custDataLst>
      <p:tags r:id="rId1"/>
    </p:custData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US" altLang="en-US" smtClean="0"/>
              <a:t>What Is Primary Care?</a:t>
            </a:r>
          </a:p>
        </p:txBody>
      </p:sp>
      <p:sp>
        <p:nvSpPr>
          <p:cNvPr id="14339" name="Content Placeholder 2"/>
          <p:cNvSpPr>
            <a:spLocks noGrp="1"/>
          </p:cNvSpPr>
          <p:nvPr>
            <p:ph sz="quarter" idx="14"/>
          </p:nvPr>
        </p:nvSpPr>
        <p:spPr/>
        <p:txBody>
          <a:bodyPr/>
          <a:lstStyle/>
          <a:p>
            <a:r>
              <a:rPr lang="en-US" altLang="en-US" smtClean="0"/>
              <a:t>Primary care medical specialties are</a:t>
            </a:r>
          </a:p>
          <a:p>
            <a:pPr lvl="1"/>
            <a:r>
              <a:rPr lang="en-US" altLang="en-US" smtClean="0"/>
              <a:t>Family medicine</a:t>
            </a:r>
          </a:p>
          <a:p>
            <a:pPr lvl="1"/>
            <a:r>
              <a:rPr lang="en-US" altLang="en-US" smtClean="0"/>
              <a:t>General internal medicine</a:t>
            </a:r>
          </a:p>
          <a:p>
            <a:pPr lvl="1"/>
            <a:r>
              <a:rPr lang="en-US" altLang="en-US" smtClean="0"/>
              <a:t>General pediatrics</a:t>
            </a:r>
          </a:p>
          <a:p>
            <a:pPr lvl="1"/>
            <a:r>
              <a:rPr lang="en-US" altLang="en-US" smtClean="0"/>
              <a:t>Obstetrics and gynecology</a:t>
            </a:r>
          </a:p>
          <a:p>
            <a:r>
              <a:rPr lang="en-US" altLang="en-US" smtClean="0"/>
              <a:t>Do only physicians provide primary care?</a:t>
            </a:r>
          </a:p>
          <a:p>
            <a:pPr lvl="1"/>
            <a:r>
              <a:rPr lang="en-US" altLang="en-US" smtClean="0"/>
              <a:t>Nurse practitioners</a:t>
            </a:r>
          </a:p>
          <a:p>
            <a:pPr lvl="1"/>
            <a:r>
              <a:rPr lang="en-US" altLang="en-US" smtClean="0"/>
              <a:t>Physician assistants</a:t>
            </a:r>
          </a:p>
          <a:p>
            <a:pPr lvl="1"/>
            <a:r>
              <a:rPr lang="en-US" altLang="en-US" smtClean="0"/>
              <a:t>Other mid-level providers</a:t>
            </a:r>
            <a:endParaRPr lang="en-US" altLang="en-US" dirty="0" smtClean="0"/>
          </a:p>
        </p:txBody>
      </p:sp>
      <p:sp>
        <p:nvSpPr>
          <p:cNvPr id="5" name="Slide Number Placeholder 4"/>
          <p:cNvSpPr>
            <a:spLocks noGrp="1"/>
          </p:cNvSpPr>
          <p:nvPr>
            <p:ph type="sldNum" sz="quarter" idx="4"/>
          </p:nvPr>
        </p:nvSpPr>
        <p:spPr/>
        <p:txBody>
          <a:bodyPr/>
          <a:lstStyle/>
          <a:p>
            <a:fld id="{F3BF8891-5E06-46C2-89A4-6DB85D39BA35}" type="slidenum">
              <a:rPr lang="en-US" smtClean="0"/>
              <a:pPr/>
              <a:t>5</a:t>
            </a:fld>
            <a:endParaRPr lang="en-US" dirty="0"/>
          </a:p>
        </p:txBody>
      </p:sp>
    </p:spTree>
    <p:custDataLst>
      <p:tags r:id="rId1"/>
    </p:custData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US" altLang="en-US" smtClean="0"/>
              <a:t>Care Level and Care Setting</a:t>
            </a:r>
          </a:p>
        </p:txBody>
      </p:sp>
      <p:sp>
        <p:nvSpPr>
          <p:cNvPr id="16387" name="Content Placeholder 2"/>
          <p:cNvSpPr>
            <a:spLocks noGrp="1"/>
          </p:cNvSpPr>
          <p:nvPr>
            <p:ph sz="quarter" idx="14"/>
          </p:nvPr>
        </p:nvSpPr>
        <p:spPr/>
        <p:txBody>
          <a:bodyPr/>
          <a:lstStyle/>
          <a:p>
            <a:r>
              <a:rPr lang="en-US" altLang="en-US" smtClean="0"/>
              <a:t>Primary care is an entry point to the health care system</a:t>
            </a:r>
          </a:p>
          <a:p>
            <a:r>
              <a:rPr lang="en-US" altLang="en-US" smtClean="0"/>
              <a:t>Levels of care</a:t>
            </a:r>
          </a:p>
          <a:p>
            <a:pPr lvl="1"/>
            <a:r>
              <a:rPr lang="en-US" altLang="en-US" smtClean="0"/>
              <a:t>Primary care</a:t>
            </a:r>
          </a:p>
          <a:p>
            <a:pPr lvl="2"/>
            <a:r>
              <a:rPr lang="en-US" altLang="en-US" smtClean="0"/>
              <a:t>Outpatient ambulatory care</a:t>
            </a:r>
          </a:p>
          <a:p>
            <a:pPr lvl="1"/>
            <a:r>
              <a:rPr lang="en-US" altLang="en-US" smtClean="0"/>
              <a:t>Secondary care</a:t>
            </a:r>
          </a:p>
          <a:p>
            <a:pPr lvl="2"/>
            <a:r>
              <a:rPr lang="en-US" altLang="en-US" smtClean="0"/>
              <a:t>Inpatient hospital care</a:t>
            </a:r>
          </a:p>
          <a:p>
            <a:pPr lvl="1"/>
            <a:r>
              <a:rPr lang="en-US" altLang="en-US" smtClean="0"/>
              <a:t>Tertiary care</a:t>
            </a:r>
          </a:p>
          <a:p>
            <a:pPr lvl="2"/>
            <a:r>
              <a:rPr lang="en-US" altLang="en-US" smtClean="0"/>
              <a:t>Inpatient hospital care</a:t>
            </a:r>
            <a:endParaRPr lang="en-US" altLang="en-US" dirty="0" smtClean="0"/>
          </a:p>
        </p:txBody>
      </p:sp>
      <p:sp>
        <p:nvSpPr>
          <p:cNvPr id="5" name="Slide Number Placeholder 4"/>
          <p:cNvSpPr>
            <a:spLocks noGrp="1"/>
          </p:cNvSpPr>
          <p:nvPr>
            <p:ph type="sldNum" sz="quarter" idx="4"/>
          </p:nvPr>
        </p:nvSpPr>
        <p:spPr/>
        <p:txBody>
          <a:bodyPr/>
          <a:lstStyle/>
          <a:p>
            <a:fld id="{F3BF8891-5E06-46C2-89A4-6DB85D39BA35}" type="slidenum">
              <a:rPr lang="en-US" smtClean="0"/>
              <a:pPr/>
              <a:t>6</a:t>
            </a:fld>
            <a:endParaRPr lang="en-US" dirty="0"/>
          </a:p>
        </p:txBody>
      </p:sp>
    </p:spTree>
    <p:custDataLst>
      <p:tags r:id="rId1"/>
    </p:custData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r>
              <a:rPr lang="en-US" altLang="en-US" smtClean="0"/>
              <a:t>Primary Care as a Strategy</a:t>
            </a:r>
          </a:p>
        </p:txBody>
      </p:sp>
      <p:sp>
        <p:nvSpPr>
          <p:cNvPr id="18435" name="Content Placeholder 2"/>
          <p:cNvSpPr>
            <a:spLocks noGrp="1"/>
          </p:cNvSpPr>
          <p:nvPr>
            <p:ph sz="quarter" idx="14"/>
          </p:nvPr>
        </p:nvSpPr>
        <p:spPr/>
        <p:txBody>
          <a:bodyPr/>
          <a:lstStyle/>
          <a:p>
            <a:r>
              <a:rPr lang="en-US" altLang="en-US" smtClean="0"/>
              <a:t>A strategy for organizing the health care system as a whole</a:t>
            </a:r>
          </a:p>
          <a:p>
            <a:r>
              <a:rPr lang="en-US" altLang="en-US" smtClean="0"/>
              <a:t>Greater emphasis on community-based health care</a:t>
            </a:r>
          </a:p>
          <a:p>
            <a:pPr lvl="1"/>
            <a:r>
              <a:rPr lang="en-US" altLang="en-US" smtClean="0"/>
              <a:t>Less costly</a:t>
            </a:r>
          </a:p>
          <a:p>
            <a:pPr lvl="1"/>
            <a:r>
              <a:rPr lang="en-US" altLang="en-US" smtClean="0"/>
              <a:t>Patients are healthier</a:t>
            </a:r>
          </a:p>
          <a:p>
            <a:pPr lvl="1"/>
            <a:endParaRPr lang="en-US" altLang="en-US" dirty="0" smtClean="0"/>
          </a:p>
        </p:txBody>
      </p:sp>
      <p:sp>
        <p:nvSpPr>
          <p:cNvPr id="5" name="Slide Number Placeholder 4"/>
          <p:cNvSpPr>
            <a:spLocks noGrp="1"/>
          </p:cNvSpPr>
          <p:nvPr>
            <p:ph type="sldNum" sz="quarter" idx="4"/>
          </p:nvPr>
        </p:nvSpPr>
        <p:spPr/>
        <p:txBody>
          <a:bodyPr/>
          <a:lstStyle/>
          <a:p>
            <a:fld id="{F3BF8891-5E06-46C2-89A4-6DB85D39BA35}" type="slidenum">
              <a:rPr lang="en-US" smtClean="0"/>
              <a:pPr/>
              <a:t>7</a:t>
            </a:fld>
            <a:endParaRPr lang="en-US" dirty="0"/>
          </a:p>
        </p:txBody>
      </p:sp>
    </p:spTree>
    <p:custDataLst>
      <p:tags r:id="rId1"/>
    </p:custData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r>
              <a:rPr lang="en-US" altLang="en-US" smtClean="0"/>
              <a:t>The Patient-Clinician Relationship</a:t>
            </a:r>
          </a:p>
        </p:txBody>
      </p:sp>
      <p:pic>
        <p:nvPicPr>
          <p:cNvPr id="3" name="Picture Placeholder 2" descr="Two large circles appear side by side. &#10;The circle on the left is labeled Integrated Delivery System. Iniside it is a circle labeled Team. Inside the Team circle is a circle labeled Clinician.&#10;The large circle on the right is labeled Community. Iniside it is a circle labeled Family. Inside the Family circle is a circle labeled Patient." title="Diagram: The Patient-Clinician Relationship"/>
          <p:cNvPicPr>
            <a:picLocks noGrp="1" noChangeAspect="1"/>
          </p:cNvPicPr>
          <p:nvPr>
            <p:ph type="pic" sz="quarter" idx="14"/>
          </p:nvPr>
        </p:nvPicPr>
        <p:blipFill rotWithShape="1">
          <a:blip r:embed="rId4">
            <a:extLst>
              <a:ext uri="{28A0092B-C50C-407E-A947-70E740481C1C}">
                <a14:useLocalDpi xmlns:a14="http://schemas.microsoft.com/office/drawing/2010/main" val="0"/>
              </a:ext>
            </a:extLst>
          </a:blip>
          <a:srcRect l="1888" t="142" r="2428" b="-357"/>
          <a:stretch/>
        </p:blipFill>
        <p:spPr>
          <a:xfrm>
            <a:off x="0" y="1337477"/>
            <a:ext cx="9144000" cy="4735771"/>
          </a:xfrm>
        </p:spPr>
      </p:pic>
      <p:sp>
        <p:nvSpPr>
          <p:cNvPr id="20484" name="Text Placeholder 7"/>
          <p:cNvSpPr>
            <a:spLocks noGrp="1"/>
          </p:cNvSpPr>
          <p:nvPr>
            <p:ph type="body" sz="quarter" idx="32"/>
          </p:nvPr>
        </p:nvSpPr>
        <p:spPr/>
        <p:txBody>
          <a:bodyPr/>
          <a:lstStyle/>
          <a:p>
            <a:r>
              <a:rPr lang="en-US" altLang="en-US" smtClean="0"/>
              <a:t>3.1 Image: Primary Care: America's Health in a New Era-1996.</a:t>
            </a:r>
          </a:p>
        </p:txBody>
      </p:sp>
      <p:sp>
        <p:nvSpPr>
          <p:cNvPr id="8" name="Slide Number Placeholder 7"/>
          <p:cNvSpPr>
            <a:spLocks noGrp="1"/>
          </p:cNvSpPr>
          <p:nvPr>
            <p:ph type="sldNum" sz="quarter" idx="4"/>
          </p:nvPr>
        </p:nvSpPr>
        <p:spPr/>
        <p:txBody>
          <a:bodyPr/>
          <a:lstStyle/>
          <a:p>
            <a:fld id="{F3BF8891-5E06-46C2-89A4-6DB85D39BA35}" type="slidenum">
              <a:rPr lang="en-US" smtClean="0"/>
              <a:pPr/>
              <a:t>8</a:t>
            </a:fld>
            <a:endParaRPr lang="en-US" dirty="0"/>
          </a:p>
        </p:txBody>
      </p:sp>
    </p:spTree>
    <p:custDataLst>
      <p:tags r:id="rId1"/>
    </p:custData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r>
              <a:rPr lang="en-US" altLang="en-US" dirty="0" smtClean="0"/>
              <a:t>Narrow vs. Broad View </a:t>
            </a:r>
            <a:br>
              <a:rPr lang="en-US" altLang="en-US" dirty="0" smtClean="0"/>
            </a:br>
            <a:r>
              <a:rPr lang="en-US" altLang="en-US" dirty="0" smtClean="0"/>
              <a:t>of Primary Care</a:t>
            </a:r>
          </a:p>
        </p:txBody>
      </p:sp>
      <p:sp>
        <p:nvSpPr>
          <p:cNvPr id="22531" name="Content Placeholder 2"/>
          <p:cNvSpPr>
            <a:spLocks noGrp="1"/>
          </p:cNvSpPr>
          <p:nvPr>
            <p:ph sz="quarter" idx="14"/>
          </p:nvPr>
        </p:nvSpPr>
        <p:spPr/>
        <p:txBody>
          <a:bodyPr/>
          <a:lstStyle/>
          <a:p>
            <a:r>
              <a:rPr lang="en-US" altLang="en-US" smtClean="0"/>
              <a:t>Narrow view</a:t>
            </a:r>
          </a:p>
          <a:p>
            <a:pPr lvl="1"/>
            <a:r>
              <a:rPr lang="en-US" altLang="en-US" smtClean="0"/>
              <a:t>If primary = “first” in time or order</a:t>
            </a:r>
          </a:p>
          <a:p>
            <a:pPr lvl="1"/>
            <a:r>
              <a:rPr lang="en-US" altLang="en-US" smtClean="0"/>
              <a:t>Then primary care = “ground floor” of health care delivery</a:t>
            </a:r>
          </a:p>
          <a:p>
            <a:r>
              <a:rPr lang="en-US" altLang="en-US" smtClean="0"/>
              <a:t>Broad view:</a:t>
            </a:r>
          </a:p>
          <a:p>
            <a:pPr lvl="1"/>
            <a:r>
              <a:rPr lang="en-US" altLang="en-US" smtClean="0"/>
              <a:t>If primary = “chief” or “main”</a:t>
            </a:r>
          </a:p>
          <a:p>
            <a:pPr lvl="1"/>
            <a:r>
              <a:rPr lang="en-US" altLang="en-US" smtClean="0"/>
              <a:t>Then primary care = “central” to health care</a:t>
            </a:r>
            <a:endParaRPr lang="en-US" altLang="en-US" dirty="0" smtClean="0"/>
          </a:p>
        </p:txBody>
      </p:sp>
      <p:sp>
        <p:nvSpPr>
          <p:cNvPr id="5" name="Slide Number Placeholder 4"/>
          <p:cNvSpPr>
            <a:spLocks noGrp="1"/>
          </p:cNvSpPr>
          <p:nvPr>
            <p:ph type="sldNum" sz="quarter" idx="4"/>
          </p:nvPr>
        </p:nvSpPr>
        <p:spPr/>
        <p:txBody>
          <a:bodyPr/>
          <a:lstStyle/>
          <a:p>
            <a:fld id="{F3BF8891-5E06-46C2-89A4-6DB85D39BA35}" type="slidenum">
              <a:rPr lang="en-US" smtClean="0"/>
              <a:pPr/>
              <a:t>9</a:t>
            </a:fld>
            <a:endParaRPr lang="en-US" dirty="0"/>
          </a:p>
        </p:txBody>
      </p:sp>
    </p:spTree>
    <p:custDataLst>
      <p:tags r:id="rId1"/>
    </p:custData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SLIDE_COUNT" val="21"/>
  <p:tag name="ARTICULATE_PROJECT_OPEN" val="0"/>
</p:tagLst>
</file>

<file path=ppt/tags/tag10.xml><?xml version="1.0" encoding="utf-8"?>
<p:tagLst xmlns:a="http://schemas.openxmlformats.org/drawingml/2006/main" xmlns:r="http://schemas.openxmlformats.org/officeDocument/2006/relationships" xmlns:p="http://schemas.openxmlformats.org/presentationml/2006/main">
  <p:tag name="BULLET_1" val="8226"/>
  <p:tag name="MARGIN_1" val="0"/>
  <p:tag name="MARGIN_2" val="36"/>
  <p:tag name="MARGIN_3" val="72"/>
  <p:tag name="MARGIN_4" val="108"/>
  <p:tag name="MARGIN_5" val="144"/>
  <p:tag name="FONT_SIZE" val="12"/>
</p:tagLst>
</file>

<file path=ppt/tags/tag11.xml><?xml version="1.0" encoding="utf-8"?>
<p:tagLst xmlns:a="http://schemas.openxmlformats.org/drawingml/2006/main" xmlns:r="http://schemas.openxmlformats.org/officeDocument/2006/relationships" xmlns:p="http://schemas.openxmlformats.org/presentationml/2006/main">
  <p:tag name="ARTICULATE_SLIDE_GUID" val="5302ac1d-9392-43ca-b6ae-c19b3b3eec3b"/>
  <p:tag name="AUDIO_IMPORT" val="C:\Documents and Settings\skidmorn\My Documents\Dropbox\NTDC\OHSU CDC\Comp1\Unit3\PPT Production\comp1_unit3\comp1_unit3\comp1_unit3a\comp1_unit3a_S-6_V3.mp3"/>
  <p:tag name="AUDIO_ID" val="278"/>
  <p:tag name="ELAPSEDTIME" val="29.388"/>
  <p:tag name="ARTICULATE_SLIDE_NAV" val="6"/>
  <p:tag name="ARTICULATE_SLIDE_THUMBNAIL_REFRESH" val="1"/>
</p:tagLst>
</file>

<file path=ppt/tags/tag12.xml><?xml version="1.0" encoding="utf-8"?>
<p:tagLst xmlns:a="http://schemas.openxmlformats.org/drawingml/2006/main" xmlns:r="http://schemas.openxmlformats.org/officeDocument/2006/relationships" xmlns:p="http://schemas.openxmlformats.org/presentationml/2006/main">
  <p:tag name="BULLET_1" val="8226"/>
  <p:tag name="BULLET_2" val="8226"/>
  <p:tag name="MARGIN_1" val="0"/>
  <p:tag name="MARGIN_2" val="36"/>
  <p:tag name="MARGIN_3" val="72"/>
  <p:tag name="MARGIN_4" val="108"/>
  <p:tag name="MARGIN_5" val="144"/>
  <p:tag name="FONT_SIZE" val="12"/>
</p:tagLst>
</file>

<file path=ppt/tags/tag13.xml><?xml version="1.0" encoding="utf-8"?>
<p:tagLst xmlns:a="http://schemas.openxmlformats.org/drawingml/2006/main" xmlns:r="http://schemas.openxmlformats.org/officeDocument/2006/relationships" xmlns:p="http://schemas.openxmlformats.org/presentationml/2006/main">
  <p:tag name="ARTICULATE_SLIDE_GUID" val="80e65b74-9300-438c-90cb-c5426d7c6cb8"/>
  <p:tag name="AUDIO_IMPORT" val="C:\Documents and Settings\skidmorn\My Documents\Dropbox\NTDC\OHSU CDC\Comp1\Unit3\PPT Production\comp1_unit3\comp1_unit3\comp1_unit3a\comp1_unit3a_S-7_V3.mp3"/>
  <p:tag name="AUDIO_ID" val="279"/>
  <p:tag name="ELAPSEDTIME" val="32.575"/>
  <p:tag name="ARTICULATE_SLIDE_NAV" val="7"/>
  <p:tag name="ARTICULATE_SLIDE_THUMBNAIL_REFRESH" val="1"/>
</p:tagLst>
</file>

<file path=ppt/tags/tag14.xml><?xml version="1.0" encoding="utf-8"?>
<p:tagLst xmlns:a="http://schemas.openxmlformats.org/drawingml/2006/main" xmlns:r="http://schemas.openxmlformats.org/officeDocument/2006/relationships" xmlns:p="http://schemas.openxmlformats.org/presentationml/2006/main">
  <p:tag name="BULLET_1" val="8226"/>
  <p:tag name="MARGIN_1" val="0"/>
  <p:tag name="MARGIN_2" val="36"/>
  <p:tag name="MARGIN_3" val="72"/>
  <p:tag name="MARGIN_4" val="108"/>
  <p:tag name="MARGIN_5" val="144"/>
  <p:tag name="FONT_SIZE" val="12"/>
</p:tagLst>
</file>

<file path=ppt/tags/tag15.xml><?xml version="1.0" encoding="utf-8"?>
<p:tagLst xmlns:a="http://schemas.openxmlformats.org/drawingml/2006/main" xmlns:r="http://schemas.openxmlformats.org/officeDocument/2006/relationships" xmlns:p="http://schemas.openxmlformats.org/presentationml/2006/main">
  <p:tag name="ARTICULATE_SLIDE_GUID" val="55205d0e-2391-49e1-8da7-1f76e8f491e7"/>
  <p:tag name="AUDIO_IMPORT" val="C:\Documents and Settings\skidmorn\My Documents\Dropbox\NTDC\OHSU CDC\Comp1\Unit3\PPT Production\comp1_unit3\comp1_unit3\comp1_unit3a\comp1_unit3a_S-8_V3.mp3"/>
  <p:tag name="AUDIO_ID" val="280"/>
  <p:tag name="ELAPSEDTIME" val="43.338"/>
  <p:tag name="ARTICULATE_SLIDE_NAV" val="8"/>
  <p:tag name="ARTICULATE_SLIDE_THUMBNAIL_REFRESH" val="1"/>
</p:tagLst>
</file>

<file path=ppt/tags/tag16.xml><?xml version="1.0" encoding="utf-8"?>
<p:tagLst xmlns:a="http://schemas.openxmlformats.org/drawingml/2006/main" xmlns:r="http://schemas.openxmlformats.org/officeDocument/2006/relationships" xmlns:p="http://schemas.openxmlformats.org/presentationml/2006/main">
  <p:tag name="BULLET_3" val="8226"/>
  <p:tag name="BULLET_1" val="8226"/>
  <p:tag name="BULLET_2" val="8226"/>
  <p:tag name="MARGIN_1" val="0"/>
  <p:tag name="MARGIN_2" val="36"/>
  <p:tag name="MARGIN_3" val="72"/>
  <p:tag name="MARGIN_4" val="108"/>
  <p:tag name="MARGIN_5" val="144"/>
  <p:tag name="FONT_SIZE" val="12"/>
</p:tagLst>
</file>

<file path=ppt/tags/tag17.xml><?xml version="1.0" encoding="utf-8"?>
<p:tagLst xmlns:a="http://schemas.openxmlformats.org/drawingml/2006/main" xmlns:r="http://schemas.openxmlformats.org/officeDocument/2006/relationships" xmlns:p="http://schemas.openxmlformats.org/presentationml/2006/main">
  <p:tag name="ARTICULATE_SLIDE_GUID" val="dd25683a-6102-47bc-96fd-10f466e966b6"/>
  <p:tag name="AUDIO_IMPORT" val="C:\Documents and Settings\skidmorn\My Documents\Dropbox\NTDC\OHSU CDC\Comp1\Unit3\PPT Production\comp1_unit3\comp1_unit3\comp1_unit3a\comp1_unit3a_S-9_V3.mp3"/>
  <p:tag name="AUDIO_ID" val="281"/>
  <p:tag name="ELAPSEDTIME" val="30.329"/>
  <p:tag name="ARTICULATE_SLIDE_NAV" val="9"/>
  <p:tag name="ARTICULATE_SLIDE_THUMBNAIL_REFRESH" val="1"/>
</p:tagLst>
</file>

<file path=ppt/tags/tag18.xml><?xml version="1.0" encoding="utf-8"?>
<p:tagLst xmlns:a="http://schemas.openxmlformats.org/drawingml/2006/main" xmlns:r="http://schemas.openxmlformats.org/officeDocument/2006/relationships" xmlns:p="http://schemas.openxmlformats.org/presentationml/2006/main">
  <p:tag name="BULLET_1" val="8226"/>
  <p:tag name="MARGIN_1" val="0"/>
  <p:tag name="MARGIN_2" val="36"/>
  <p:tag name="MARGIN_3" val="72"/>
  <p:tag name="MARGIN_4" val="108"/>
  <p:tag name="MARGIN_5" val="144"/>
  <p:tag name="FONT_SIZE" val="12"/>
</p:tagLst>
</file>

<file path=ppt/tags/tag19.xml><?xml version="1.0" encoding="utf-8"?>
<p:tagLst xmlns:a="http://schemas.openxmlformats.org/drawingml/2006/main" xmlns:r="http://schemas.openxmlformats.org/officeDocument/2006/relationships" xmlns:p="http://schemas.openxmlformats.org/presentationml/2006/main">
  <p:tag name="ARTICULATE_SLIDE_GUID" val="a9652ec4-c270-416c-91f0-6bc162121d29"/>
  <p:tag name="AUDIO_IMPORT" val="C:\Documents and Settings\skidmorn\My Documents\Dropbox\NTDC\OHSU CDC\Comp1\Unit3\PPT Production\comp1_unit3\comp1_unit3\comp1_unit3a\comp1_unit3a_S-10_V3.mp3"/>
  <p:tag name="AUDIO_ID" val="282"/>
  <p:tag name="ELAPSEDTIME" val="33.071"/>
  <p:tag name="ARTICULATE_SLIDE_NAV" val="10"/>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0.xml><?xml version="1.0" encoding="utf-8"?>
<p:tagLst xmlns:a="http://schemas.openxmlformats.org/drawingml/2006/main" xmlns:r="http://schemas.openxmlformats.org/officeDocument/2006/relationships" xmlns:p="http://schemas.openxmlformats.org/presentationml/2006/main">
  <p:tag name="BULLET_1" val="8226"/>
  <p:tag name="BULLET_2" val="8226"/>
  <p:tag name="BULLET_3" val="8226"/>
  <p:tag name="MARGIN_1" val="0"/>
  <p:tag name="MARGIN_2" val="36"/>
  <p:tag name="MARGIN_3" val="72"/>
  <p:tag name="MARGIN_4" val="108"/>
  <p:tag name="MARGIN_5" val="144"/>
  <p:tag name="FONT_SIZE" val="12"/>
</p:tagLst>
</file>

<file path=ppt/tags/tag21.xml><?xml version="1.0" encoding="utf-8"?>
<p:tagLst xmlns:a="http://schemas.openxmlformats.org/drawingml/2006/main" xmlns:r="http://schemas.openxmlformats.org/officeDocument/2006/relationships" xmlns:p="http://schemas.openxmlformats.org/presentationml/2006/main">
  <p:tag name="ARTICULATE_SLIDE_GUID" val="ee500394-bd85-4b70-8bce-6b7bb8afa97c"/>
  <p:tag name="AUDIO_IMPORT" val="C:\Documents and Settings\skidmorn\My Documents\Dropbox\NTDC\OHSU CDC\Comp1\Unit3\PPT Production\comp1_unit3\comp1_unit3\comp1_unit3a\comp1_unit3a_S-11_V3.mp3"/>
  <p:tag name="AUDIO_ID" val="283"/>
  <p:tag name="ELAPSEDTIME" val="29.44"/>
  <p:tag name="ARTICULATE_SLIDE_NAV" val="11"/>
  <p:tag name="ARTICULATE_SLIDE_THUMBNAIL_REFRESH" val="1"/>
</p:tagLst>
</file>

<file path=ppt/tags/tag22.xml><?xml version="1.0" encoding="utf-8"?>
<p:tagLst xmlns:a="http://schemas.openxmlformats.org/drawingml/2006/main" xmlns:r="http://schemas.openxmlformats.org/officeDocument/2006/relationships" xmlns:p="http://schemas.openxmlformats.org/presentationml/2006/main">
  <p:tag name="BULLET_1" val="8226"/>
  <p:tag name="MARGIN_1" val="0"/>
  <p:tag name="MARGIN_2" val="36"/>
  <p:tag name="MARGIN_3" val="72"/>
  <p:tag name="MARGIN_4" val="108"/>
  <p:tag name="MARGIN_5" val="144"/>
  <p:tag name="FONT_SIZE" val="12"/>
</p:tagLst>
</file>

<file path=ppt/tags/tag23.xml><?xml version="1.0" encoding="utf-8"?>
<p:tagLst xmlns:a="http://schemas.openxmlformats.org/drawingml/2006/main" xmlns:r="http://schemas.openxmlformats.org/officeDocument/2006/relationships" xmlns:p="http://schemas.openxmlformats.org/presentationml/2006/main">
  <p:tag name="ARTICULATE_SLIDE_GUID" val="1cba1f92-b60c-488b-8a37-d953eeceb555"/>
  <p:tag name="AUDIO_IMPORT" val="C:\Documents and Settings\skidmorn\My Documents\Dropbox\NTDC\OHSU CDC\Comp1\Unit3\PPT Production\comp1_unit3\comp1_unit3\comp1_unit3a\comp1_unit3a_S-12_V3.mp3"/>
  <p:tag name="AUDIO_ID" val="284"/>
  <p:tag name="ELAPSEDTIME" val="84.245"/>
  <p:tag name="ARTICULATE_SLIDE_NAV" val="12"/>
  <p:tag name="ARTICULATE_SLIDE_THUMBNAIL_REFRESH" val="1"/>
</p:tagLst>
</file>

<file path=ppt/tags/tag24.xml><?xml version="1.0" encoding="utf-8"?>
<p:tagLst xmlns:a="http://schemas.openxmlformats.org/drawingml/2006/main" xmlns:r="http://schemas.openxmlformats.org/officeDocument/2006/relationships" xmlns:p="http://schemas.openxmlformats.org/presentationml/2006/main">
  <p:tag name="BULLET_1" val="8226"/>
  <p:tag name="BULLET_2" val="8226"/>
  <p:tag name="BULLET_3" val="8226"/>
  <p:tag name="MARGIN_1" val="0"/>
  <p:tag name="MARGIN_2" val="36"/>
  <p:tag name="MARGIN_3" val="72"/>
  <p:tag name="MARGIN_4" val="108"/>
  <p:tag name="MARGIN_5" val="144"/>
  <p:tag name="FONT_SIZE" val="12"/>
</p:tagLst>
</file>

<file path=ppt/tags/tag25.xml><?xml version="1.0" encoding="utf-8"?>
<p:tagLst xmlns:a="http://schemas.openxmlformats.org/drawingml/2006/main" xmlns:r="http://schemas.openxmlformats.org/officeDocument/2006/relationships" xmlns:p="http://schemas.openxmlformats.org/presentationml/2006/main">
  <p:tag name="ARTICULATE_SLIDE_GUID" val="248bfa32-f5de-42cc-88ef-fceaaa05b262"/>
  <p:tag name="AUDIO_IMPORT" val="C:\Documents and Settings\skidmorn\My Documents\Dropbox\NTDC\OHSU CDC\Comp1\Unit3\PPT Production\comp1_unit3\comp1_unit3\comp1_unit3a\comp1_unit3a_S-13_V3.mp3"/>
  <p:tag name="AUDIO_ID" val="285"/>
  <p:tag name="ELAPSEDTIME" val="51.88"/>
  <p:tag name="ARTICULATE_SLIDE_NAV" val="13"/>
  <p:tag name="ARTICULATE_SLIDE_THUMBNAIL_REFRESH" val="1"/>
</p:tagLst>
</file>

<file path=ppt/tags/tag26.xml><?xml version="1.0" encoding="utf-8"?>
<p:tagLst xmlns:a="http://schemas.openxmlformats.org/drawingml/2006/main" xmlns:r="http://schemas.openxmlformats.org/officeDocument/2006/relationships" xmlns:p="http://schemas.openxmlformats.org/presentationml/2006/main">
  <p:tag name="BULLET_1" val="8226"/>
  <p:tag name="BULLET_2" val="8226"/>
  <p:tag name="MARGIN_1" val="0"/>
  <p:tag name="MARGIN_2" val="36"/>
  <p:tag name="MARGIN_3" val="72"/>
  <p:tag name="MARGIN_4" val="108"/>
  <p:tag name="MARGIN_5" val="144"/>
  <p:tag name="FONT_SIZE" val="12"/>
</p:tagLst>
</file>

<file path=ppt/tags/tag27.xml><?xml version="1.0" encoding="utf-8"?>
<p:tagLst xmlns:a="http://schemas.openxmlformats.org/drawingml/2006/main" xmlns:r="http://schemas.openxmlformats.org/officeDocument/2006/relationships" xmlns:p="http://schemas.openxmlformats.org/presentationml/2006/main">
  <p:tag name="ARTICULATE_SLIDE_GUID" val="a34cfad9-0f2b-4c61-bb3c-fc98ca5454a9"/>
  <p:tag name="AUDIO_IMPORT" val="C:\Documents and Settings\skidmorn\My Documents\Dropbox\NTDC\OHSU CDC\Comp1\Unit3\PPT Production\comp1_unit3\comp1_unit3\comp1_unit3a\comp1_unit3a_S-14_V3.mp3"/>
  <p:tag name="AUDIO_ID" val="286"/>
  <p:tag name="ELAPSEDTIME" val="33.098"/>
  <p:tag name="ARTICULATE_SLIDE_NAV" val="14"/>
  <p:tag name="ARTICULATE_SLIDE_THUMBNAIL_REFRESH" val="1"/>
</p:tagLst>
</file>

<file path=ppt/tags/tag28.xml><?xml version="1.0" encoding="utf-8"?>
<p:tagLst xmlns:a="http://schemas.openxmlformats.org/drawingml/2006/main" xmlns:r="http://schemas.openxmlformats.org/officeDocument/2006/relationships" xmlns:p="http://schemas.openxmlformats.org/presentationml/2006/main">
  <p:tag name="ARTICULATE_SLIDE_GUID" val="ca5aff3c-b729-4a90-9ca8-4ef4f61b3d77"/>
  <p:tag name="AUDIO_IMPORT" val="C:\Documents and Settings\skidmorn\My Documents\Dropbox\NTDC\OHSU CDC\Comp1\Unit3\PPT Production\comp1_unit3\comp1_unit3\comp1_unit3a\comp1_unit3a_S-15_V3.mp3"/>
  <p:tag name="AUDIO_ID" val="287"/>
  <p:tag name="ELAPSEDTIME" val="22.44"/>
  <p:tag name="ARTICULATE_SLIDE_NAV" val="15"/>
  <p:tag name="ARTICULATE_SLIDE_THUMBNAIL_REFRESH" val="1"/>
</p:tagLst>
</file>

<file path=ppt/tags/tag29.xml><?xml version="1.0" encoding="utf-8"?>
<p:tagLst xmlns:a="http://schemas.openxmlformats.org/drawingml/2006/main" xmlns:r="http://schemas.openxmlformats.org/officeDocument/2006/relationships" xmlns:p="http://schemas.openxmlformats.org/presentationml/2006/main">
  <p:tag name="BULLET_1" val="8226"/>
  <p:tag name="MARGIN_1" val="0"/>
  <p:tag name="MARGIN_2" val="36"/>
  <p:tag name="MARGIN_3" val="72"/>
  <p:tag name="MARGIN_4" val="108"/>
  <p:tag name="MARGIN_5" val="144"/>
  <p:tag name="FONT_SIZE" val="12"/>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0.xml><?xml version="1.0" encoding="utf-8"?>
<p:tagLst xmlns:a="http://schemas.openxmlformats.org/drawingml/2006/main" xmlns:r="http://schemas.openxmlformats.org/officeDocument/2006/relationships" xmlns:p="http://schemas.openxmlformats.org/presentationml/2006/main">
  <p:tag name="ARTICULATE_SLIDE_GUID" val="2be923fd-36b5-4308-b5a9-6afc75fcf51d"/>
  <p:tag name="AUDIO_IMPORT" val="C:\Documents and Settings\skidmorn\My Documents\Dropbox\NTDC\OHSU CDC\Comp1\Unit3\PPT Production\comp1_unit3\comp1_unit3\comp1_unit3a\comp1_unit3a_S-16_V3.mp3"/>
  <p:tag name="AUDIO_ID" val="288"/>
  <p:tag name="ELAPSEDTIME" val="28.056"/>
  <p:tag name="ARTICULATE_SLIDE_NAV" val="16"/>
  <p:tag name="ARTICULATE_SLIDE_THUMBNAIL_REFRESH" val="1"/>
</p:tagLst>
</file>

<file path=ppt/tags/tag31.xml><?xml version="1.0" encoding="utf-8"?>
<p:tagLst xmlns:a="http://schemas.openxmlformats.org/drawingml/2006/main" xmlns:r="http://schemas.openxmlformats.org/officeDocument/2006/relationships" xmlns:p="http://schemas.openxmlformats.org/presentationml/2006/main">
  <p:tag name="ARTICULATE_SLIDE_GUID" val="ac5fc343-f64c-4554-ae64-1d2d058ec8b0"/>
  <p:tag name="AUDIO_IMPORT" val="C:\Documents and Settings\skidmorn\My Documents\Dropbox\NTDC\OHSU CDC\Comp1\Unit3\PPT Production\comp1_unit3\comp1_unit3\comp1_unit3a\comp1_unit3a_S-17_V3.mp3"/>
  <p:tag name="AUDIO_ID" val="289"/>
  <p:tag name="ELAPSEDTIME" val="23.014"/>
  <p:tag name="ARTICULATE_SLIDE_NAV" val="17"/>
  <p:tag name="ARTICULATE_SLIDE_THUMBNAIL_REFRESH" val="1"/>
</p:tagLst>
</file>

<file path=ppt/tags/tag32.xml><?xml version="1.0" encoding="utf-8"?>
<p:tagLst xmlns:a="http://schemas.openxmlformats.org/drawingml/2006/main" xmlns:r="http://schemas.openxmlformats.org/officeDocument/2006/relationships" xmlns:p="http://schemas.openxmlformats.org/presentationml/2006/main">
  <p:tag name="BULLET_1" val="8226"/>
  <p:tag name="MARGIN_1" val="0"/>
  <p:tag name="MARGIN_2" val="36"/>
  <p:tag name="MARGIN_3" val="72"/>
  <p:tag name="MARGIN_4" val="108"/>
  <p:tag name="MARGIN_5" val="144"/>
  <p:tag name="FONT_SIZE" val="12"/>
</p:tagLst>
</file>

<file path=ppt/tags/tag33.xml><?xml version="1.0" encoding="utf-8"?>
<p:tagLst xmlns:a="http://schemas.openxmlformats.org/drawingml/2006/main" xmlns:r="http://schemas.openxmlformats.org/officeDocument/2006/relationships" xmlns:p="http://schemas.openxmlformats.org/presentationml/2006/main">
  <p:tag name="ANNOTATION_COUNT" val="0"/>
  <p:tag name="AUDIO_IMPORT" val="C:\Documents and Settings\skidmorn\My Documents\Dropbox\NTDC\OHSU CDC\Comp1\Unit3\PPT Production\comp1_unit3\comp1_unit3\comp1_unit3a\comp1_unit3a_S-18_V3.mp3"/>
  <p:tag name="AUDIO_ID" val="290"/>
  <p:tag name="ELAPSEDTIME" val="16.431"/>
  <p:tag name="ARTICULATE_SLIDE_NAV" val="18"/>
  <p:tag name="ARTICULATE_SLIDE_GUID" val="ee09b299-ed8e-489d-98c8-570142580290"/>
  <p:tag name="ARTICULATE_SLIDE_THUMBNAIL_REFRESH" val="1"/>
</p:tagLst>
</file>

<file path=ppt/tags/tag3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NNOTATION_COUNT" val="0"/>
  <p:tag name="ARTICULATE_SLIDE_GUID" val="ee09b299-ed8e-489d-98c8-57014258e0ca"/>
  <p:tag name="AUDIO_IMPORT" val="C:\Documents and Settings\skidmorn\My Documents\Dropbox\NTDC\OHSU CDC\Comp1\Unit3\PPT Production\comp1_unit3\comp1_unit3\comp1_unit3a\comp1_unit3a_S-2_V3.mp3"/>
  <p:tag name="AUDIO_ID" val="274"/>
  <p:tag name="ELAPSEDTIME" val="28.605"/>
  <p:tag name="ARTICULATE_SLIDE_NAV" val="2"/>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GUID" val="ad8bc4fe-3878-4742-9c56-284f16484e84"/>
  <p:tag name="AUDIO_IMPORT" val="C:\Documents and Settings\skidmorn\My Documents\Dropbox\NTDC\OHSU CDC\Comp1\Unit3\PPT Production\comp1_unit3\comp1_unit3\comp1_unit3a\comp1_unit3a_S-3_V3.mp3"/>
  <p:tag name="AUDIO_ID" val="275"/>
  <p:tag name="ELAPSEDTIME" val="74.554"/>
  <p:tag name="ARTICULATE_SLIDE_NAV" val="3"/>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BULLET_1" val="8226"/>
  <p:tag name="BULLET_2" val="8226"/>
  <p:tag name="BULLET_3" val="8226"/>
  <p:tag name="MARGIN_1" val="0"/>
  <p:tag name="MARGIN_2" val="36"/>
  <p:tag name="MARGIN_3" val="72"/>
  <p:tag name="MARGIN_4" val="108"/>
  <p:tag name="MARGIN_5" val="144"/>
  <p:tag name="FONT_SIZE" val="12"/>
</p:tagLst>
</file>

<file path=ppt/tags/tag7.xml><?xml version="1.0" encoding="utf-8"?>
<p:tagLst xmlns:a="http://schemas.openxmlformats.org/drawingml/2006/main" xmlns:r="http://schemas.openxmlformats.org/officeDocument/2006/relationships" xmlns:p="http://schemas.openxmlformats.org/presentationml/2006/main">
  <p:tag name="ARTICULATE_SLIDE_GUID" val="6797eb1e-2d30-4ef0-9e6e-e505e94ccc72"/>
  <p:tag name="AUDIO_IMPORT" val="C:\Documents and Settings\skidmorn\My Documents\Dropbox\NTDC\OHSU CDC\Comp1\Unit3\PPT Production\comp1_unit3\comp1_unit3\comp1_unit3a\comp1_unit3a_S-4_V3.mp3"/>
  <p:tag name="AUDIO_ID" val="276"/>
  <p:tag name="ELAPSEDTIME" val="29.937"/>
  <p:tag name="ARTICULATE_SLIDE_NAV" val="4"/>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BULLET_1" val="8226"/>
  <p:tag name="BULLET_2" val="8226"/>
  <p:tag name="MARGIN_1" val="0"/>
  <p:tag name="MARGIN_2" val="36"/>
  <p:tag name="MARGIN_3" val="72"/>
  <p:tag name="MARGIN_4" val="108"/>
  <p:tag name="MARGIN_5" val="144"/>
  <p:tag name="FONT_SIZE" val="12"/>
</p:tagLst>
</file>

<file path=ppt/tags/tag9.xml><?xml version="1.0" encoding="utf-8"?>
<p:tagLst xmlns:a="http://schemas.openxmlformats.org/drawingml/2006/main" xmlns:r="http://schemas.openxmlformats.org/officeDocument/2006/relationships" xmlns:p="http://schemas.openxmlformats.org/presentationml/2006/main">
  <p:tag name="ARTICULATE_SLIDE_GUID" val="250042f4-e347-4c67-a94c-7c6c8a9a7812"/>
  <p:tag name="AUDIO_IMPORT" val="C:\Documents and Settings\skidmorn\My Documents\Dropbox\NTDC\OHSU CDC\Comp1\Unit3\PPT Production\comp1_unit3\comp1_unit3\comp1_unit3a\comp1_unit3a_S-5_V3.mp3"/>
  <p:tag name="AUDIO_ID" val="277"/>
  <p:tag name="ELAPSEDTIME" val="29.336"/>
  <p:tag name="ARTICULATE_SLIDE_NAV" val="5"/>
  <p:tag name="ARTICULATE_SLIDE_THUMBNAIL_REFRESH" val="1"/>
</p:tagLst>
</file>

<file path=ppt/theme/theme1.xml><?xml version="1.0" encoding="utf-8"?>
<a:theme xmlns:a="http://schemas.openxmlformats.org/drawingml/2006/main" name="ONC-Template-FINAL DRAFT">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Comp1_unit3a_Lecture_Slides" id="{A3ED9BF5-6108-4685-9C46-BB5BF76E7378}" vid="{049D8875-D948-452E-BF8A-1107CB439A3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Comp1_unit3a_Lecture_Slides</Template>
  <TotalTime>176</TotalTime>
  <Words>2615</Words>
  <Application>Microsoft Office PowerPoint</Application>
  <PresentationFormat>On-screen Show (4:3)</PresentationFormat>
  <Paragraphs>212</Paragraphs>
  <Slides>21</Slides>
  <Notes>21</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ONC-Template-FINAL DRAFT</vt:lpstr>
      <vt:lpstr>Introduction to Health Care  and Public Health in the U.S.</vt:lpstr>
      <vt:lpstr>Delivering Health Care, Part 2 Learning Objectives</vt:lpstr>
      <vt:lpstr>Outpatient Care</vt:lpstr>
      <vt:lpstr>Other Outpatient Facilities</vt:lpstr>
      <vt:lpstr>What Is Primary Care?</vt:lpstr>
      <vt:lpstr>Care Level and Care Setting</vt:lpstr>
      <vt:lpstr>Primary Care as a Strategy</vt:lpstr>
      <vt:lpstr>The Patient-Clinician Relationship</vt:lpstr>
      <vt:lpstr>Narrow vs. Broad View  of Primary Care</vt:lpstr>
      <vt:lpstr>Attributes of Primary Care</vt:lpstr>
      <vt:lpstr>IOM Definition of Primary Care</vt:lpstr>
      <vt:lpstr>Primary Care Characteristics - 1</vt:lpstr>
      <vt:lpstr>Primary Care Characteristics - 2</vt:lpstr>
      <vt:lpstr>Primary Care Characteristics - 3</vt:lpstr>
      <vt:lpstr>Primary Care Characteristics - 4</vt:lpstr>
      <vt:lpstr>Primary Care Characteristics - 5</vt:lpstr>
      <vt:lpstr>Primary Care Characteristics - 6</vt:lpstr>
      <vt:lpstr>Delivering Health Care, Part 2  Summary – Lecture a</vt:lpstr>
      <vt:lpstr>Delivering Health Care, Part 2  References – 1 – Lecture a</vt:lpstr>
      <vt:lpstr>Delivering Health Care, Part 2  References – 2 – Lecture a</vt:lpstr>
      <vt:lpstr>Introduction to Health Care and Public Health in the U.S. Delivering Health Care, Part 2 Lecture a</vt:lpstr>
    </vt:vector>
  </TitlesOfParts>
  <Company>Oregon Health &amp; Science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Health Care and Public Health in the U.S.: Delivering Health Care: Part 2, Lecture a</dc:title>
  <dc:subject>Delivering Health Care, Part 2, Lecture a</dc:subject>
  <dc:creator>U.S. Department of Health and Human Services, Office of the National Coordinator for Health Information Technology</dc:creator>
  <cp:keywords>Health IT, Health IT Curriculum, Health care, Introduction to Health Care and Public Health in the U.S., Delivering Health Care</cp:keywords>
  <cp:lastModifiedBy>The Department of Health and Human Services</cp:lastModifiedBy>
  <cp:revision>25</cp:revision>
  <dcterms:created xsi:type="dcterms:W3CDTF">2016-06-27T14:21:11Z</dcterms:created>
  <dcterms:modified xsi:type="dcterms:W3CDTF">2017-05-15T16:53:13Z</dcterms:modified>
  <cp:category>Health Information Technology Workforce Curriculum</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F13D670A-DA3B-4E1E-8531-4424BA67CAF6</vt:lpwstr>
  </property>
  <property fmtid="{D5CDD505-2E9C-101B-9397-08002B2CF9AE}" pid="3" name="ArticulatePath">
    <vt:lpwstr>Presentation1</vt:lpwstr>
  </property>
  <property fmtid="{D5CDD505-2E9C-101B-9397-08002B2CF9AE}" pid="4" name="Language">
    <vt:lpwstr>English</vt:lpwstr>
  </property>
</Properties>
</file>