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5.xml" ContentType="application/vnd.openxmlformats-officedocument.presentationml.notesSlide+xml"/>
  <Override PartName="/ppt/tags/tag24.xml" ContentType="application/vnd.openxmlformats-officedocument.presentationml.tags+xml"/>
  <Override PartName="/ppt/notesSlides/notesSlide1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7.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18.xml" ContentType="application/vnd.openxmlformats-officedocument.presentationml.notesSlide+xml"/>
  <Override PartName="/ppt/tags/tag29.xml" ContentType="application/vnd.openxmlformats-officedocument.presentationml.tags+xml"/>
  <Override PartName="/ppt/notesSlides/notesSlide19.xml" ContentType="application/vnd.openxmlformats-officedocument.presentationml.notesSlide+xml"/>
  <Override PartName="/ppt/tags/tag30.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6" r:id="rId21"/>
  </p:sldIdLst>
  <p:sldSz cx="9144000" cy="6858000" type="screen4x3"/>
  <p:notesSz cx="6858000" cy="9144000"/>
  <p:custDataLst>
    <p:tags r:id="rId2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70463" autoAdjust="0"/>
  </p:normalViewPr>
  <p:slideViewPr>
    <p:cSldViewPr snapToGrid="0">
      <p:cViewPr varScale="1">
        <p:scale>
          <a:sx n="51" d="100"/>
          <a:sy n="51" d="100"/>
        </p:scale>
        <p:origin x="-1757" y="-86"/>
      </p:cViewPr>
      <p:guideLst>
        <p:guide orient="horz" pos="2160"/>
        <p:guide orient="horz" pos="3888"/>
        <p:guide orient="horz" pos="1008"/>
        <p:guide pos="2880"/>
        <p:guide pos="2875"/>
      </p:guideLst>
    </p:cSldViewPr>
  </p:slideViewPr>
  <p:outlineViewPr>
    <p:cViewPr>
      <p:scale>
        <a:sx n="33" d="100"/>
        <a:sy n="33" d="100"/>
      </p:scale>
      <p:origin x="0" y="-124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5/16/2017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5/16/2017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Welcome to Introduction to Health Care and Public Health in the U.S.: Delivering Health</a:t>
            </a:r>
            <a:r>
              <a:rPr lang="en-US" sz="1000" kern="1200" baseline="0" dirty="0" smtClean="0">
                <a:solidFill>
                  <a:schemeClr val="tx1"/>
                </a:solidFill>
                <a:effectLst/>
                <a:latin typeface="Arial" pitchFamily="34" charset="0"/>
                <a:ea typeface="+mn-ea"/>
                <a:cs typeface="Arial" pitchFamily="34" charset="0"/>
              </a:rPr>
              <a:t> Care, Part 2.</a:t>
            </a:r>
            <a:r>
              <a:rPr lang="en-US" sz="1000" kern="1200" dirty="0" smtClean="0">
                <a:solidFill>
                  <a:schemeClr val="tx1"/>
                </a:solidFill>
                <a:effectLst/>
                <a:latin typeface="Arial" pitchFamily="34" charset="0"/>
                <a:ea typeface="+mn-ea"/>
                <a:cs typeface="Arial" pitchFamily="34" charset="0"/>
              </a:rPr>
              <a:t> This is lecture b.</a:t>
            </a:r>
          </a:p>
          <a:p>
            <a:r>
              <a:rPr lang="en-US" sz="1000" kern="1200" dirty="0" smtClean="0">
                <a:solidFill>
                  <a:schemeClr val="tx1"/>
                </a:solidFill>
                <a:effectLst/>
                <a:latin typeface="Arial" pitchFamily="34" charset="0"/>
                <a:ea typeface="+mn-ea"/>
                <a:cs typeface="Arial" pitchFamily="34" charset="0"/>
              </a:rPr>
              <a:t>The component, Introduction to Health Care and Public Health in the U.S., is a survey of how health care and public health are organized and how services are delivered in the U.S. It covers public policy, relevant organizations and their interrelationships, professional roles, legal and regulatory issues, and payment systems. It also addresses health reform initiatives in the U.S.</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3198762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slide gives a few examples of specialties. Specialties include:</a:t>
            </a:r>
          </a:p>
          <a:p>
            <a:pPr marL="171450" indent="-171450">
              <a:buFont typeface="Arial" panose="020B0604020202020204" pitchFamily="34" charset="0"/>
              <a:buChar char="•"/>
            </a:pPr>
            <a:r>
              <a:rPr lang="en-US" altLang="en-US" dirty="0" smtClean="0">
                <a:ea typeface="ＭＳ Ｐゴシック" panose="020B0600070205080204" pitchFamily="34" charset="-128"/>
              </a:rPr>
              <a:t>Dermatology, or the study of conditions of the skin; </a:t>
            </a:r>
          </a:p>
          <a:p>
            <a:pPr marL="171450" indent="-171450">
              <a:buFont typeface="Arial" panose="020B0604020202020204" pitchFamily="34" charset="0"/>
              <a:buChar char="•"/>
            </a:pPr>
            <a:r>
              <a:rPr lang="en-US" altLang="en-US" dirty="0" smtClean="0">
                <a:ea typeface="ＭＳ Ｐゴシック" panose="020B0600070205080204" pitchFamily="34" charset="-128"/>
              </a:rPr>
              <a:t>Pathology, or the study of the nature of disease and its causes; </a:t>
            </a:r>
          </a:p>
          <a:p>
            <a:pPr marL="171450" indent="-171450">
              <a:buFont typeface="Arial" panose="020B0604020202020204" pitchFamily="34" charset="0"/>
              <a:buChar char="•"/>
            </a:pPr>
            <a:r>
              <a:rPr lang="en-US" altLang="en-US" dirty="0" smtClean="0">
                <a:ea typeface="ＭＳ Ｐゴシック" panose="020B0600070205080204" pitchFamily="34" charset="-128"/>
              </a:rPr>
              <a:t>Radiology, or the use of imaging technology to diagnose and treat diseases; </a:t>
            </a:r>
          </a:p>
          <a:p>
            <a:pPr marL="171450" indent="-171450">
              <a:buFont typeface="Arial" panose="020B0604020202020204" pitchFamily="34" charset="0"/>
              <a:buChar char="•"/>
            </a:pPr>
            <a:r>
              <a:rPr lang="en-US" altLang="en-US" dirty="0" smtClean="0">
                <a:ea typeface="ＭＳ Ｐゴシック" panose="020B0600070205080204" pitchFamily="34" charset="-128"/>
              </a:rPr>
              <a:t>Nuclear medicine, or the use of radioactive substances to diagnose and treat diseases; </a:t>
            </a:r>
          </a:p>
          <a:p>
            <a:pPr marL="171450" indent="-171450">
              <a:buFont typeface="Arial" panose="020B0604020202020204" pitchFamily="34" charset="0"/>
              <a:buChar char="•"/>
            </a:pPr>
            <a:r>
              <a:rPr lang="en-US" altLang="en-US" dirty="0" smtClean="0">
                <a:ea typeface="ＭＳ Ｐゴシック" panose="020B0600070205080204" pitchFamily="34" charset="-128"/>
              </a:rPr>
              <a:t>Psychiatry, or the study of mental illnesses; </a:t>
            </a:r>
          </a:p>
          <a:p>
            <a:pPr marL="171450" indent="-171450">
              <a:buFont typeface="Arial" panose="020B0604020202020204" pitchFamily="34" charset="0"/>
              <a:buChar char="•"/>
            </a:pPr>
            <a:r>
              <a:rPr lang="en-US" altLang="en-US" dirty="0" smtClean="0">
                <a:ea typeface="ＭＳ Ｐゴシック" panose="020B0600070205080204" pitchFamily="34" charset="-128"/>
              </a:rPr>
              <a:t>Emergency medicine, or the care of patients who require emergency medical attention, usually in the emergency department of a hospital; </a:t>
            </a:r>
          </a:p>
          <a:p>
            <a:pPr marL="171450" indent="-171450">
              <a:buFont typeface="Arial" panose="020B0604020202020204" pitchFamily="34" charset="0"/>
              <a:buChar char="•"/>
            </a:pPr>
            <a:r>
              <a:rPr lang="en-US" altLang="en-US" dirty="0" smtClean="0">
                <a:ea typeface="ＭＳ Ｐゴシック" panose="020B0600070205080204" pitchFamily="34" charset="-128"/>
              </a:rPr>
              <a:t>and preventive medicine, which studies the methods of preventing illnesses. </a:t>
            </a:r>
          </a:p>
          <a:p>
            <a:endParaRPr lang="en-US" altLang="en-US" dirty="0" smtClean="0">
              <a:ea typeface="ＭＳ Ｐゴシック" panose="020B0600070205080204"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8FD26447-CA55-4A16-8F0F-E39098AE5FE0}" type="slidenum">
              <a:rPr lang="en-US" altLang="en-US"/>
              <a:pPr>
                <a:spcBef>
                  <a:spcPct val="0"/>
                </a:spcBef>
              </a:pPr>
              <a:t>10</a:t>
            </a:fld>
            <a:endParaRPr lang="en-US" altLang="en-US" dirty="0"/>
          </a:p>
        </p:txBody>
      </p:sp>
    </p:spTree>
    <p:extLst>
      <p:ext uri="{BB962C8B-B14F-4D97-AF65-F5344CB8AC3E}">
        <p14:creationId xmlns:p14="http://schemas.microsoft.com/office/powerpoint/2010/main" val="3238749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Similar to primary care, specialty care also exists in the outpatient setting. Specialty clinics may focus on medical specialties such as cardiology, immunology, or gastroenterology; or surgical specialties such as orthopedic surgery, neurosurgery, or plastic surgery. </a:t>
            </a:r>
          </a:p>
          <a:p>
            <a:endParaRPr lang="en-US" altLang="en-US" dirty="0" smtClean="0">
              <a:ea typeface="ＭＳ Ｐゴシック" panose="020B0600070205080204"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D1816DA3-263E-4C40-9DFB-2078DDD5D4E4}" type="slidenum">
              <a:rPr lang="en-US" altLang="en-US"/>
              <a:pPr>
                <a:spcBef>
                  <a:spcPct val="0"/>
                </a:spcBef>
              </a:pPr>
              <a:t>11</a:t>
            </a:fld>
            <a:endParaRPr lang="en-US" altLang="en-US" dirty="0"/>
          </a:p>
        </p:txBody>
      </p:sp>
    </p:spTree>
    <p:extLst>
      <p:ext uri="{BB962C8B-B14F-4D97-AF65-F5344CB8AC3E}">
        <p14:creationId xmlns:p14="http://schemas.microsoft.com/office/powerpoint/2010/main" val="221575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Many surgical specialists see patients in outpatient clinics in addition to performing operations in hospitals and in outpatient surgical centers. </a:t>
            </a:r>
          </a:p>
          <a:p>
            <a:r>
              <a:rPr lang="en-US" altLang="en-US" dirty="0" smtClean="0">
                <a:ea typeface="ＭＳ Ｐゴシック" panose="020B0600070205080204" pitchFamily="34" charset="-128"/>
              </a:rPr>
              <a:t>For example, a patient with knee pain may be evaluated initially by an orthopedic surgeon in an outpatient specialty center. The patient may or may not have been referred by a primary care physician. After the evaluation, the patient may have knee surgery in a hospital and receive follow-up care in the orthopedic surgeon’s clinic. </a:t>
            </a:r>
          </a:p>
          <a:p>
            <a:endParaRPr lang="en-US" altLang="en-US" dirty="0" smtClean="0">
              <a:ea typeface="ＭＳ Ｐゴシック" panose="020B0600070205080204"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882E50C1-D983-4548-A151-3D0BF46AEBA4}" type="slidenum">
              <a:rPr lang="en-US" altLang="en-US"/>
              <a:pPr>
                <a:spcBef>
                  <a:spcPct val="0"/>
                </a:spcBef>
              </a:pPr>
              <a:t>12</a:t>
            </a:fld>
            <a:endParaRPr lang="en-US" altLang="en-US" dirty="0"/>
          </a:p>
        </p:txBody>
      </p:sp>
    </p:spTree>
    <p:extLst>
      <p:ext uri="{BB962C8B-B14F-4D97-AF65-F5344CB8AC3E}">
        <p14:creationId xmlns:p14="http://schemas.microsoft.com/office/powerpoint/2010/main" val="3160456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At times, surgery is performed in an outpatient surgery center instead of an inpatient hospital setting. In outpatient or ambulatory surgical centers, surgery or other procedures are performed in a non-hospital location and patients go home after a brief period of recovery, usually a few hours. Ambulatory surgical centers do not typically accommodate overnight or prolonged stays. </a:t>
            </a:r>
          </a:p>
          <a:p>
            <a:endParaRPr lang="en-US" altLang="en-US" dirty="0" smtClean="0">
              <a:ea typeface="ＭＳ Ｐゴシック" panose="020B0600070205080204"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B8166433-06B8-4BA7-A719-23468D3F7A25}" type="slidenum">
              <a:rPr lang="en-US" altLang="en-US"/>
              <a:pPr>
                <a:spcBef>
                  <a:spcPct val="0"/>
                </a:spcBef>
              </a:pPr>
              <a:t>13</a:t>
            </a:fld>
            <a:endParaRPr lang="en-US" altLang="en-US" dirty="0"/>
          </a:p>
        </p:txBody>
      </p:sp>
    </p:spTree>
    <p:extLst>
      <p:ext uri="{BB962C8B-B14F-4D97-AF65-F5344CB8AC3E}">
        <p14:creationId xmlns:p14="http://schemas.microsoft.com/office/powerpoint/2010/main" val="3373397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the past few years, articles in the popular press and in the medical literature have warned that primary care appears to be in crisis. What does this mean? </a:t>
            </a:r>
          </a:p>
          <a:p>
            <a:r>
              <a:rPr lang="en-US" altLang="en-US" dirty="0" smtClean="0">
                <a:ea typeface="ＭＳ Ｐゴシック" panose="020B0600070205080204" pitchFamily="34" charset="-128"/>
              </a:rPr>
              <a:t>First, there seems to be an increasing number of older patients with complex medical issues and chronic illnesses, accompanied by inadequate coverage of preventive care services. There is also a growing emphasis on documentation and paperwork for clinicians, taking time away from direct patient care. Further demands include the complex billing and compensation system associated with the delivery of health care. All of these issues have contributed to a decrease in the amount of resources allocated to primary care and a consequent reduction in primary care services for the U.S. population. </a:t>
            </a:r>
          </a:p>
          <a:p>
            <a:pPr>
              <a:lnSpc>
                <a:spcPct val="115000"/>
              </a:lnSpc>
              <a:spcBef>
                <a:spcPct val="0"/>
              </a:spcBef>
            </a:pPr>
            <a:endParaRPr lang="en-US" altLang="en-US" dirty="0" smtClean="0">
              <a:ea typeface="ＭＳ Ｐゴシック" panose="020B0600070205080204" pitchFamily="34" charset="-128"/>
              <a:cs typeface="Times New Roman" panose="02020603050405020304" pitchFamily="18"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52BD355B-5C2A-405B-90BB-097AD8B77BAC}" type="slidenum">
              <a:rPr lang="en-US" altLang="en-US"/>
              <a:pPr>
                <a:spcBef>
                  <a:spcPct val="0"/>
                </a:spcBef>
              </a:pPr>
              <a:t>14</a:t>
            </a:fld>
            <a:endParaRPr lang="en-US" altLang="en-US" dirty="0"/>
          </a:p>
        </p:txBody>
      </p:sp>
    </p:spTree>
    <p:extLst>
      <p:ext uri="{BB962C8B-B14F-4D97-AF65-F5344CB8AC3E}">
        <p14:creationId xmlns:p14="http://schemas.microsoft.com/office/powerpoint/2010/main" val="38825765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addition, medical students may not consider primary care to be an attractive profession, which has led to a decreasing number of physicians who practice primary care. The growing number of patients with complex medical issues coupled with the decrease in the supply of providers has led to an imbalance. One result is a greater dependence on after-hours care in urgent care centers or emergency departments for primary care services as opposed to true emergencies</a:t>
            </a:r>
            <a:r>
              <a:rPr lang="en-US" altLang="en-US" smtClean="0">
                <a:ea typeface="ＭＳ Ｐゴシック" panose="020B0600070205080204" pitchFamily="34" charset="-128"/>
              </a:rPr>
              <a:t>, </a:t>
            </a:r>
            <a:r>
              <a:rPr lang="en-US" sz="1000" kern="1200" smtClean="0">
                <a:solidFill>
                  <a:schemeClr val="tx1"/>
                </a:solidFill>
                <a:effectLst/>
                <a:latin typeface="Arial" pitchFamily="34" charset="0"/>
                <a:ea typeface="+mn-ea"/>
                <a:cs typeface="Arial" pitchFamily="34" charset="0"/>
              </a:rPr>
              <a:t>resulting in </a:t>
            </a:r>
            <a:r>
              <a:rPr lang="en-US" altLang="en-US" smtClean="0">
                <a:ea typeface="ＭＳ Ｐゴシック" panose="020B0600070205080204" pitchFamily="34" charset="-128"/>
              </a:rPr>
              <a:t>increased </a:t>
            </a:r>
            <a:r>
              <a:rPr lang="en-US" altLang="en-US" dirty="0" smtClean="0">
                <a:ea typeface="ＭＳ Ｐゴシック" panose="020B0600070205080204" pitchFamily="34" charset="-128"/>
              </a:rPr>
              <a:t>cost of health care delivery. </a:t>
            </a:r>
          </a:p>
          <a:p>
            <a:endParaRPr lang="en-US" altLang="en-US" dirty="0" smtClean="0">
              <a:ea typeface="ＭＳ Ｐゴシック" panose="020B0600070205080204" pitchFamily="34" charset="-128"/>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D2B62BA6-351E-4B83-9620-3E8ED681876E}" type="slidenum">
              <a:rPr lang="en-US" altLang="en-US"/>
              <a:pPr>
                <a:spcBef>
                  <a:spcPct val="0"/>
                </a:spcBef>
              </a:pPr>
              <a:t>15</a:t>
            </a:fld>
            <a:endParaRPr lang="en-US" altLang="en-US" dirty="0"/>
          </a:p>
        </p:txBody>
      </p:sp>
    </p:spTree>
    <p:extLst>
      <p:ext uri="{BB962C8B-B14F-4D97-AF65-F5344CB8AC3E}">
        <p14:creationId xmlns:p14="http://schemas.microsoft.com/office/powerpoint/2010/main" val="139848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Some numbers help explain the crisis in primary care. More than eighty percent of graduating medical students carry an educational debt, and about five percent of all medical students graduate with a debt of more than two hundred thousand dollars. Given that specialists are better compensated than primary care physicians, it seems logical for graduating medical students to consider careers in medical specialties over primary care. The number of U.S. graduates entering a family residency program dropped by fifty percent between 1997 and 2005. Statistics in recent years are more positive. From 2009-2016, the American Academy of Family Physicians has seen a small but steady increase in the number of Family Practice residencies filled by medical students. </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20DAAA55-F1CE-43A4-B907-311DA1F60A53}" type="slidenum">
              <a:rPr lang="en-US" altLang="en-US"/>
              <a:pPr>
                <a:spcBef>
                  <a:spcPct val="0"/>
                </a:spcBef>
              </a:pPr>
              <a:t>16</a:t>
            </a:fld>
            <a:endParaRPr lang="en-US" altLang="en-US" dirty="0"/>
          </a:p>
        </p:txBody>
      </p:sp>
    </p:spTree>
    <p:extLst>
      <p:ext uri="{BB962C8B-B14F-4D97-AF65-F5344CB8AC3E}">
        <p14:creationId xmlns:p14="http://schemas.microsoft.com/office/powerpoint/2010/main" val="13761308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primary care crisis has several possible solutions. </a:t>
            </a:r>
          </a:p>
          <a:p>
            <a:r>
              <a:rPr lang="en-US" altLang="en-US" dirty="0" smtClean="0">
                <a:ea typeface="ＭＳ Ｐゴシック" panose="020B0600070205080204" pitchFamily="34" charset="-128"/>
              </a:rPr>
              <a:t>A shift in the focus of medical training from an emphasis on specialty care to an emphasis on primary care is needed. </a:t>
            </a:r>
          </a:p>
          <a:p>
            <a:r>
              <a:rPr lang="en-US" altLang="en-US" dirty="0" smtClean="0">
                <a:ea typeface="ＭＳ Ｐゴシック" panose="020B0600070205080204" pitchFamily="34" charset="-128"/>
              </a:rPr>
              <a:t>Increased funding for primary care education can increase the number of residency positions that are available to medical students. </a:t>
            </a:r>
          </a:p>
          <a:p>
            <a:r>
              <a:rPr lang="en-US" altLang="en-US" dirty="0" smtClean="0">
                <a:ea typeface="ＭＳ Ｐゴシック" panose="020B0600070205080204" pitchFamily="34" charset="-128"/>
              </a:rPr>
              <a:t>International medical graduates often fill primary care positions in underserved areas of the U.S., as these are positions that U.S. medical graduates are often unable or unwilling to fill.</a:t>
            </a:r>
          </a:p>
          <a:p>
            <a:r>
              <a:rPr lang="en-US" altLang="en-US" dirty="0" smtClean="0">
                <a:ea typeface="ＭＳ Ｐゴシック" panose="020B0600070205080204" pitchFamily="34" charset="-128"/>
              </a:rPr>
              <a:t>Financial incentives such as offering bonuses for choosing primary care, loan forgiveness, or other financial inducements may also help recruit more physicians into careers in primary care. </a:t>
            </a:r>
          </a:p>
          <a:p>
            <a:endParaRPr lang="en-US" altLang="en-US" dirty="0" smtClean="0">
              <a:ea typeface="ＭＳ Ｐゴシック" panose="020B0600070205080204" pitchFamily="34" charset="-128"/>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7619C85C-8E28-436D-8CE1-42D55FE4A864}" type="slidenum">
              <a:rPr lang="en-US" altLang="en-US"/>
              <a:pPr>
                <a:spcBef>
                  <a:spcPct val="0"/>
                </a:spcBef>
              </a:pPr>
              <a:t>17</a:t>
            </a:fld>
            <a:endParaRPr lang="en-US" altLang="en-US" dirty="0"/>
          </a:p>
        </p:txBody>
      </p:sp>
    </p:spTree>
    <p:extLst>
      <p:ext uri="{BB962C8B-B14F-4D97-AF65-F5344CB8AC3E}">
        <p14:creationId xmlns:p14="http://schemas.microsoft.com/office/powerpoint/2010/main" val="2812921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completes lecture b of Delivering Health Care, Part 2. In summary, this lecture described outpatient primary care, outpatient specialty care, the types of disciplines involved in each, and the primary care crisis in the U.S. </a:t>
            </a:r>
          </a:p>
          <a:p>
            <a:endParaRPr lang="en-US" altLang="en-US" dirty="0" smtClean="0">
              <a:ea typeface="ＭＳ Ｐゴシック" panose="020B0600070205080204" pitchFamily="34" charset="-128"/>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5F170916-5B9F-4CDC-8EEB-D70F66060AEA}" type="slidenum">
              <a:rPr lang="en-US" altLang="en-US"/>
              <a:pPr>
                <a:spcBef>
                  <a:spcPct val="0"/>
                </a:spcBef>
              </a:pPr>
              <a:t>18</a:t>
            </a:fld>
            <a:endParaRPr lang="en-US" altLang="en-US" dirty="0"/>
          </a:p>
        </p:txBody>
      </p:sp>
    </p:spTree>
    <p:extLst>
      <p:ext uri="{BB962C8B-B14F-4D97-AF65-F5344CB8AC3E}">
        <p14:creationId xmlns:p14="http://schemas.microsoft.com/office/powerpoint/2010/main" val="4249245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19</a:t>
            </a:fld>
            <a:endParaRPr lang="en-US" altLang="en-US" dirty="0"/>
          </a:p>
        </p:txBody>
      </p:sp>
    </p:spTree>
    <p:extLst>
      <p:ext uri="{BB962C8B-B14F-4D97-AF65-F5344CB8AC3E}">
        <p14:creationId xmlns:p14="http://schemas.microsoft.com/office/powerpoint/2010/main" val="3063339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learning objectives for Delivering Health Care, Part 2 are to:</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organization of clinical health care delivery in the outpatient setting and the organization of outpatient health care</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organization of ancillary health care delivery in the outpatient setting</a:t>
            </a:r>
          </a:p>
          <a:p>
            <a:pPr marL="171450" indent="-171450">
              <a:buFont typeface="Arial" panose="020B0604020202020204" pitchFamily="34" charset="0"/>
              <a:buChar char="•"/>
            </a:pPr>
            <a:r>
              <a:rPr lang="en-US" altLang="en-US" dirty="0" smtClean="0">
                <a:ea typeface="ＭＳ Ｐゴシック" panose="020B0600070205080204" pitchFamily="34" charset="-128"/>
              </a:rPr>
              <a:t>And discuss the role of different health care providers, with an emphasis on the delivery of care in an interdisciplinary setting</a:t>
            </a:r>
          </a:p>
          <a:p>
            <a:endParaRPr lang="en-US" altLang="en-US" dirty="0" smtClean="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A78B0803-A9B9-4795-83AA-A5F613D58EBF}" type="slidenum">
              <a:rPr lang="en-US" altLang="en-US"/>
              <a:pPr>
                <a:spcBef>
                  <a:spcPct val="0"/>
                </a:spcBef>
              </a:pPr>
              <a:t>2</a:t>
            </a:fld>
            <a:endParaRPr lang="en-US" altLang="en-US" dirty="0"/>
          </a:p>
        </p:txBody>
      </p:sp>
    </p:spTree>
    <p:extLst>
      <p:ext uri="{BB962C8B-B14F-4D97-AF65-F5344CB8AC3E}">
        <p14:creationId xmlns:p14="http://schemas.microsoft.com/office/powerpoint/2010/main" val="1124040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dirty="0"/>
          </a:p>
        </p:txBody>
      </p:sp>
    </p:spTree>
    <p:extLst>
      <p:ext uri="{BB962C8B-B14F-4D97-AF65-F5344CB8AC3E}">
        <p14:creationId xmlns:p14="http://schemas.microsoft.com/office/powerpoint/2010/main" val="2650235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425"/>
              </a:spcBef>
            </a:pPr>
            <a:r>
              <a:rPr lang="en-US" altLang="en-US" dirty="0" smtClean="0">
                <a:ea typeface="ＭＳ Ｐゴシック" panose="020B0600070205080204" pitchFamily="34" charset="-128"/>
              </a:rPr>
              <a:t>This lecture will discuss outpatient primary care, outpatient specialty </a:t>
            </a:r>
            <a:r>
              <a:rPr lang="en-US" altLang="en-US" smtClean="0">
                <a:ea typeface="ＭＳ Ｐゴシック" panose="020B0600070205080204" pitchFamily="34" charset="-128"/>
              </a:rPr>
              <a:t>care,</a:t>
            </a:r>
            <a:r>
              <a:rPr lang="en-US" altLang="en-US" baseline="0" smtClean="0">
                <a:ea typeface="ＭＳ Ｐゴシック" panose="020B0600070205080204" pitchFamily="34" charset="-128"/>
              </a:rPr>
              <a:t> and</a:t>
            </a:r>
            <a:r>
              <a:rPr lang="en-US" altLang="en-US" smtClean="0">
                <a:ea typeface="ＭＳ Ｐゴシック" panose="020B0600070205080204" pitchFamily="34" charset="-128"/>
              </a:rPr>
              <a:t> types </a:t>
            </a:r>
            <a:r>
              <a:rPr lang="en-US" altLang="en-US" dirty="0" smtClean="0">
                <a:ea typeface="ＭＳ Ｐゴシック" panose="020B0600070205080204" pitchFamily="34" charset="-128"/>
              </a:rPr>
              <a:t>of disciplines involved in each, and the primary care crisis in the U.S.</a:t>
            </a:r>
          </a:p>
          <a:p>
            <a:pPr>
              <a:lnSpc>
                <a:spcPct val="115000"/>
              </a:lnSpc>
              <a:spcBef>
                <a:spcPts val="425"/>
              </a:spcBef>
            </a:pPr>
            <a:r>
              <a:rPr lang="en-US" altLang="en-US" dirty="0" smtClean="0">
                <a:ea typeface="ＭＳ Ｐゴシック" panose="020B0600070205080204" pitchFamily="34" charset="-128"/>
              </a:rPr>
              <a:t>As reviewed in the previous lecture, primary care represents a category of health services. So where are these health services delivered? The usual point of delivery is a primary care clinic, where the medical conditions seen are not serious or life threatening. A primary care clinic may also be the gateway to other health care services. For example, after evaluation in a primary care clinic, the patient may be referred to a laboratory or diagnostic testing center, to an urgent care center, or even to an emergency room. The patient may also be referred to different clinical specialists.</a:t>
            </a:r>
          </a:p>
          <a:p>
            <a:pPr>
              <a:lnSpc>
                <a:spcPct val="115000"/>
              </a:lnSpc>
              <a:spcBef>
                <a:spcPts val="425"/>
              </a:spcBef>
            </a:pPr>
            <a:endParaRPr lang="en-US" altLang="en-US" dirty="0" smtClean="0">
              <a:ea typeface="ＭＳ Ｐゴシック" panose="020B0600070205080204" pitchFamily="34" charset="-128"/>
              <a:cs typeface="Times New Roman" panose="02020603050405020304" pitchFamily="18"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89E6ABB2-1ACE-4C6B-8DE4-F952B26F0D79}" type="slidenum">
              <a:rPr lang="en-US" altLang="en-US"/>
              <a:pPr>
                <a:spcBef>
                  <a:spcPct val="0"/>
                </a:spcBef>
              </a:pPr>
              <a:t>3</a:t>
            </a:fld>
            <a:endParaRPr lang="en-US" altLang="en-US" dirty="0"/>
          </a:p>
        </p:txBody>
      </p:sp>
    </p:spTree>
    <p:extLst>
      <p:ext uri="{BB962C8B-B14F-4D97-AF65-F5344CB8AC3E}">
        <p14:creationId xmlns:p14="http://schemas.microsoft.com/office/powerpoint/2010/main" val="4078305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medical specialties that make up primary care are family practice, general internal medicine, pediatrics, and obstetrics and gynecology, or OB/GYN. These medical specialties are discussed in greater detail in this unit. </a:t>
            </a:r>
          </a:p>
          <a:p>
            <a:endParaRPr lang="en-US" altLang="en-US" dirty="0" smtClean="0">
              <a:ea typeface="ＭＳ Ｐゴシック" panose="020B0600070205080204"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0ABB86AD-99E2-4398-B678-EC50080DE1AC}" type="slidenum">
              <a:rPr lang="en-US" altLang="en-US"/>
              <a:pPr>
                <a:spcBef>
                  <a:spcPct val="0"/>
                </a:spcBef>
              </a:pPr>
              <a:t>4</a:t>
            </a:fld>
            <a:endParaRPr lang="en-US" altLang="en-US" dirty="0"/>
          </a:p>
        </p:txBody>
      </p:sp>
    </p:spTree>
    <p:extLst>
      <p:ext uri="{BB962C8B-B14F-4D97-AF65-F5344CB8AC3E}">
        <p14:creationId xmlns:p14="http://schemas.microsoft.com/office/powerpoint/2010/main" val="842725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Family practice, or family medicine, is defined by the American Board of Family Practice as the medical specialty that provides continuing and comprehensive health care for the individual and for the family in an outpatient setting. It has a very broad spectrum of care, integrating the biological, clinical, and behavioral sciences. Its scope is also very large, encompassing all ages, both sexes, all organ systems, and every disease entity. </a:t>
            </a:r>
          </a:p>
          <a:p>
            <a:endParaRPr lang="en-US" altLang="en-US" dirty="0" smtClean="0">
              <a:ea typeface="ＭＳ Ｐゴシック" panose="020B0600070205080204"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FAC0DE06-D706-4286-9DFB-4258F46ABEA4}" type="slidenum">
              <a:rPr lang="en-US" altLang="en-US"/>
              <a:pPr>
                <a:spcBef>
                  <a:spcPct val="0"/>
                </a:spcBef>
              </a:pPr>
              <a:t>5</a:t>
            </a:fld>
            <a:endParaRPr lang="en-US" altLang="en-US" dirty="0"/>
          </a:p>
        </p:txBody>
      </p:sp>
    </p:spTree>
    <p:extLst>
      <p:ext uri="{BB962C8B-B14F-4D97-AF65-F5344CB8AC3E}">
        <p14:creationId xmlns:p14="http://schemas.microsoft.com/office/powerpoint/2010/main" val="2576552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ct val="0"/>
              </a:spcBef>
            </a:pPr>
            <a:r>
              <a:rPr lang="en-US" altLang="en-US" dirty="0" smtClean="0">
                <a:ea typeface="ＭＳ Ｐゴシック" panose="020B0600070205080204" pitchFamily="34" charset="-128"/>
              </a:rPr>
              <a:t>Doctors of general internal medicine, another medical specialty, are known as internists. Internists focus on adult medicine, and after graduating from medical school, spend at least three more years in advanced training in how to prevent, diagnose, and treat diseases of adulthood. They also help to take care of patients with complex, multiple, or chronic issues. Internists are also referred to as the doctor’s doctor, because they can be called upon to act as consultants to other physicians to help solve puzzling diagnostic problems. </a:t>
            </a:r>
          </a:p>
          <a:p>
            <a:pPr>
              <a:lnSpc>
                <a:spcPct val="115000"/>
              </a:lnSpc>
              <a:spcBef>
                <a:spcPct val="0"/>
              </a:spcBef>
            </a:pPr>
            <a:endParaRPr lang="en-US" altLang="en-US" dirty="0" smtClean="0">
              <a:ea typeface="Times New Roman" panose="02020603050405020304" pitchFamily="18" charset="0"/>
              <a:cs typeface="Calibri" panose="020F050202020403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2FD340D3-5537-4F37-8E42-F67983820000}" type="slidenum">
              <a:rPr lang="en-US" altLang="en-US"/>
              <a:pPr>
                <a:spcBef>
                  <a:spcPct val="0"/>
                </a:spcBef>
              </a:pPr>
              <a:t>6</a:t>
            </a:fld>
            <a:endParaRPr lang="en-US" altLang="en-US" dirty="0"/>
          </a:p>
        </p:txBody>
      </p:sp>
    </p:spTree>
    <p:extLst>
      <p:ext uri="{BB962C8B-B14F-4D97-AF65-F5344CB8AC3E}">
        <p14:creationId xmlns:p14="http://schemas.microsoft.com/office/powerpoint/2010/main" val="2723412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Pediatrics deals with the medical care of infants, children, and adolescents. Pediatricians are trained to diagnose, treat, and prevent diseases that affect children. </a:t>
            </a:r>
          </a:p>
          <a:p>
            <a:endParaRPr lang="en-US" altLang="en-US" dirty="0" smtClean="0">
              <a:ea typeface="ＭＳ Ｐゴシック" panose="020B0600070205080204"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339AA700-60C2-4A73-88B1-E4E97B1AB1B5}" type="slidenum">
              <a:rPr lang="en-US" altLang="en-US"/>
              <a:pPr>
                <a:spcBef>
                  <a:spcPct val="0"/>
                </a:spcBef>
              </a:pPr>
              <a:t>7</a:t>
            </a:fld>
            <a:endParaRPr lang="en-US" altLang="en-US" dirty="0"/>
          </a:p>
        </p:txBody>
      </p:sp>
    </p:spTree>
    <p:extLst>
      <p:ext uri="{BB962C8B-B14F-4D97-AF65-F5344CB8AC3E}">
        <p14:creationId xmlns:p14="http://schemas.microsoft.com/office/powerpoint/2010/main" val="1309156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Obstetrics is the care of women during pregnancy. Obstetricians also assist in childbirth and provide care in the postnatal period. </a:t>
            </a:r>
          </a:p>
          <a:p>
            <a:r>
              <a:rPr lang="en-US" altLang="en-US" dirty="0" smtClean="0">
                <a:ea typeface="ＭＳ Ｐゴシック" panose="020B0600070205080204" pitchFamily="34" charset="-128"/>
              </a:rPr>
              <a:t>Gynecology is the care of the female reproductive system. Both obstetrics and gynecology may involve surgery, in addition to the diagnosis and treatment of diseases. </a:t>
            </a:r>
          </a:p>
          <a:p>
            <a:r>
              <a:rPr lang="en-US" altLang="en-US" dirty="0" smtClean="0">
                <a:ea typeface="ＭＳ Ｐゴシック" panose="020B0600070205080204" pitchFamily="34" charset="-128"/>
              </a:rPr>
              <a:t>Women’s health and gynecologic preventive care are important facets of primary care. Often the same clinician provides both obstetric and gynecologic services. </a:t>
            </a:r>
          </a:p>
          <a:p>
            <a:endParaRPr lang="en-US" altLang="en-US" dirty="0" smtClean="0">
              <a:ea typeface="ＭＳ Ｐゴシック" panose="020B0600070205080204" pitchFamily="34" charset="-128"/>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04034725-31BC-4B3B-A142-0ABFA8A4E45D}" type="slidenum">
              <a:rPr lang="en-US" altLang="en-US"/>
              <a:pPr>
                <a:spcBef>
                  <a:spcPct val="0"/>
                </a:spcBef>
              </a:pPr>
              <a:t>8</a:t>
            </a:fld>
            <a:endParaRPr lang="en-US" altLang="en-US" dirty="0"/>
          </a:p>
        </p:txBody>
      </p:sp>
    </p:spTree>
    <p:extLst>
      <p:ext uri="{BB962C8B-B14F-4D97-AF65-F5344CB8AC3E}">
        <p14:creationId xmlns:p14="http://schemas.microsoft.com/office/powerpoint/2010/main" val="246961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So far this lecture has examined primary care. Another type of health care practice is specialty care. A specialty is a branch of medicine. After completing medical school, physicians choose to train in a specific field, which is their specialty, such as ophthalmology or radiology. </a:t>
            </a:r>
          </a:p>
          <a:p>
            <a:r>
              <a:rPr lang="en-US" altLang="en-US" dirty="0" smtClean="0">
                <a:ea typeface="ＭＳ Ｐゴシック" panose="020B0600070205080204" pitchFamily="34" charset="-128"/>
              </a:rPr>
              <a:t>Some physicians undergo additional training, called a fellowship, after initial training in a more general field. For example, after medical school, a physician may train in general surgery and then receive fellowship training as a cardiothoracic surgeon. </a:t>
            </a:r>
          </a:p>
          <a:p>
            <a:endParaRPr lang="en-US" altLang="en-US" dirty="0" smtClean="0">
              <a:ea typeface="ＭＳ Ｐゴシック" panose="020B0600070205080204"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7CD09DE2-E4E7-4872-8F29-DA2BBDF973FD}" type="slidenum">
              <a:rPr lang="en-US" altLang="en-US"/>
              <a:pPr>
                <a:spcBef>
                  <a:spcPct val="0"/>
                </a:spcBef>
              </a:pPr>
              <a:t>9</a:t>
            </a:fld>
            <a:endParaRPr lang="en-US" altLang="en-US" dirty="0"/>
          </a:p>
        </p:txBody>
      </p:sp>
    </p:spTree>
    <p:extLst>
      <p:ext uri="{BB962C8B-B14F-4D97-AF65-F5344CB8AC3E}">
        <p14:creationId xmlns:p14="http://schemas.microsoft.com/office/powerpoint/2010/main" val="18261133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2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hyperlink" Target="http://www.aamc.org/" TargetMode="External"/><Relationship Id="rId2" Type="http://schemas.openxmlformats.org/officeDocument/2006/relationships/slideLayout" Target="../slideLayouts/slideLayout9.xml"/><Relationship Id="rId1" Type="http://schemas.openxmlformats.org/officeDocument/2006/relationships/tags" Target="../tags/tag29.xml"/><Relationship Id="rId6" Type="http://schemas.openxmlformats.org/officeDocument/2006/relationships/hyperlink" Target="http://www.acponline.org/patients_families/about_internal_medicine/" TargetMode="External"/><Relationship Id="rId5" Type="http://schemas.openxmlformats.org/officeDocument/2006/relationships/hyperlink" Target="https://www.theabfm.org/index.aspx" TargetMode="External"/><Relationship Id="rId4" Type="http://schemas.openxmlformats.org/officeDocument/2006/relationships/hyperlink" Target="http://www.aafp.org/medical-school-residency/program-directors/nrmp.htm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0.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 and 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Delivering Health Care, Part 2</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b</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3)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4236817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Examples of Medical Specialties</a:t>
            </a:r>
          </a:p>
        </p:txBody>
      </p:sp>
      <p:sp>
        <p:nvSpPr>
          <p:cNvPr id="34819" name="Content Placeholder 2"/>
          <p:cNvSpPr>
            <a:spLocks noGrp="1"/>
          </p:cNvSpPr>
          <p:nvPr>
            <p:ph sz="quarter" idx="14"/>
          </p:nvPr>
        </p:nvSpPr>
        <p:spPr/>
        <p:txBody>
          <a:bodyPr/>
          <a:lstStyle/>
          <a:p>
            <a:r>
              <a:rPr lang="en-US" altLang="en-US" dirty="0" smtClean="0"/>
              <a:t>Dermatology</a:t>
            </a:r>
          </a:p>
          <a:p>
            <a:r>
              <a:rPr lang="en-US" altLang="en-US" dirty="0" smtClean="0"/>
              <a:t>Pathology</a:t>
            </a:r>
          </a:p>
          <a:p>
            <a:r>
              <a:rPr lang="en-US" altLang="en-US" dirty="0" smtClean="0"/>
              <a:t>Radiology</a:t>
            </a:r>
          </a:p>
          <a:p>
            <a:r>
              <a:rPr lang="en-US" altLang="en-US" dirty="0" smtClean="0"/>
              <a:t>Nuclear Medicine</a:t>
            </a:r>
          </a:p>
          <a:p>
            <a:r>
              <a:rPr lang="en-US" altLang="en-US" dirty="0" smtClean="0"/>
              <a:t>Psychiatry</a:t>
            </a:r>
          </a:p>
          <a:p>
            <a:r>
              <a:rPr lang="en-US" altLang="en-US" dirty="0" smtClean="0"/>
              <a:t>Emergency Medicine</a:t>
            </a:r>
          </a:p>
          <a:p>
            <a:r>
              <a:rPr lang="en-US" altLang="en-US" dirty="0" smtClean="0"/>
              <a:t>Preventive Medicine</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Specialty clinics</a:t>
            </a:r>
          </a:p>
        </p:txBody>
      </p:sp>
      <p:sp>
        <p:nvSpPr>
          <p:cNvPr id="36867" name="Content Placeholder 2"/>
          <p:cNvSpPr>
            <a:spLocks noGrp="1"/>
          </p:cNvSpPr>
          <p:nvPr>
            <p:ph sz="quarter" idx="14"/>
          </p:nvPr>
        </p:nvSpPr>
        <p:spPr/>
        <p:txBody>
          <a:bodyPr/>
          <a:lstStyle/>
          <a:p>
            <a:r>
              <a:rPr lang="en-US" altLang="en-US" dirty="0" smtClean="0"/>
              <a:t>Medical specialties</a:t>
            </a:r>
          </a:p>
          <a:p>
            <a:pPr lvl="1"/>
            <a:r>
              <a:rPr lang="en-US" altLang="en-US" dirty="0" smtClean="0"/>
              <a:t>Examples:</a:t>
            </a:r>
          </a:p>
          <a:p>
            <a:pPr lvl="2"/>
            <a:r>
              <a:rPr lang="en-US" altLang="en-US" dirty="0" smtClean="0"/>
              <a:t>Cardiology</a:t>
            </a:r>
          </a:p>
          <a:p>
            <a:pPr lvl="2"/>
            <a:r>
              <a:rPr lang="en-US" altLang="en-US" dirty="0" smtClean="0"/>
              <a:t>Immunology</a:t>
            </a:r>
          </a:p>
          <a:p>
            <a:pPr lvl="2"/>
            <a:r>
              <a:rPr lang="en-US" altLang="en-US" dirty="0" smtClean="0"/>
              <a:t>Gastroenterology</a:t>
            </a:r>
          </a:p>
        </p:txBody>
      </p:sp>
      <p:sp>
        <p:nvSpPr>
          <p:cNvPr id="2" name="Content Placeholder 1"/>
          <p:cNvSpPr>
            <a:spLocks noGrp="1"/>
          </p:cNvSpPr>
          <p:nvPr>
            <p:ph sz="quarter" idx="18"/>
          </p:nvPr>
        </p:nvSpPr>
        <p:spPr/>
        <p:txBody>
          <a:bodyPr/>
          <a:lstStyle/>
          <a:p>
            <a:r>
              <a:rPr lang="en-US" altLang="en-US" dirty="0"/>
              <a:t>Surgical specialties</a:t>
            </a:r>
          </a:p>
          <a:p>
            <a:pPr lvl="1"/>
            <a:r>
              <a:rPr lang="en-US" altLang="en-US" dirty="0"/>
              <a:t>Examples:</a:t>
            </a:r>
          </a:p>
          <a:p>
            <a:pPr lvl="2"/>
            <a:r>
              <a:rPr lang="en-US" altLang="en-US" dirty="0"/>
              <a:t>Orthopedic surgery</a:t>
            </a:r>
          </a:p>
          <a:p>
            <a:pPr lvl="2"/>
            <a:r>
              <a:rPr lang="en-US" altLang="en-US" dirty="0"/>
              <a:t>Neurosurgery</a:t>
            </a:r>
          </a:p>
          <a:p>
            <a:pPr lvl="2"/>
            <a:r>
              <a:rPr lang="en-US" altLang="en-US" dirty="0"/>
              <a:t>Plastic </a:t>
            </a:r>
            <a:r>
              <a:rPr lang="en-US" altLang="en-US" dirty="0" smtClean="0"/>
              <a:t>surgery</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Delivery of Specialty Care</a:t>
            </a:r>
            <a:br>
              <a:rPr lang="en-US" altLang="en-US" dirty="0" smtClean="0"/>
            </a:br>
            <a:r>
              <a:rPr lang="en-US" altLang="en-US" dirty="0" smtClean="0"/>
              <a:t>Across Settings</a:t>
            </a:r>
          </a:p>
        </p:txBody>
      </p:sp>
      <p:sp>
        <p:nvSpPr>
          <p:cNvPr id="38915" name="Content Placeholder 2"/>
          <p:cNvSpPr>
            <a:spLocks noGrp="1"/>
          </p:cNvSpPr>
          <p:nvPr>
            <p:ph sz="quarter" idx="14"/>
          </p:nvPr>
        </p:nvSpPr>
        <p:spPr/>
        <p:txBody>
          <a:bodyPr/>
          <a:lstStyle/>
          <a:p>
            <a:r>
              <a:rPr lang="en-US" altLang="en-US" dirty="0" smtClean="0"/>
              <a:t>Surgical specialists </a:t>
            </a:r>
          </a:p>
          <a:p>
            <a:pPr lvl="1"/>
            <a:r>
              <a:rPr lang="en-US" altLang="en-US" dirty="0" smtClean="0"/>
              <a:t>See patients in outpatient clinics </a:t>
            </a:r>
          </a:p>
          <a:p>
            <a:pPr lvl="1"/>
            <a:r>
              <a:rPr lang="en-US" altLang="en-US" dirty="0" smtClean="0"/>
              <a:t>Perform surgeries in hospitals or in outpatient surgical centers</a:t>
            </a:r>
          </a:p>
        </p:txBody>
      </p:sp>
      <p:sp>
        <p:nvSpPr>
          <p:cNvPr id="6" name="Slide Number Placeholder 5"/>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Outpatient Surgical Centers</a:t>
            </a:r>
          </a:p>
        </p:txBody>
      </p:sp>
      <p:sp>
        <p:nvSpPr>
          <p:cNvPr id="40963" name="Content Placeholder 2"/>
          <p:cNvSpPr>
            <a:spLocks noGrp="1"/>
          </p:cNvSpPr>
          <p:nvPr>
            <p:ph sz="quarter" idx="14"/>
          </p:nvPr>
        </p:nvSpPr>
        <p:spPr/>
        <p:txBody>
          <a:bodyPr/>
          <a:lstStyle/>
          <a:p>
            <a:r>
              <a:rPr lang="en-US" altLang="en-US" dirty="0" smtClean="0"/>
              <a:t>Also known as ambulatory surgical centers</a:t>
            </a:r>
          </a:p>
          <a:p>
            <a:r>
              <a:rPr lang="en-US" altLang="en-US" dirty="0" smtClean="0"/>
              <a:t>Procedures performed in non-hospital location</a:t>
            </a:r>
          </a:p>
          <a:p>
            <a:r>
              <a:rPr lang="en-US" altLang="en-US" dirty="0" smtClean="0"/>
              <a:t>Patients go home after brief recovery period</a:t>
            </a:r>
          </a:p>
          <a:p>
            <a:r>
              <a:rPr lang="en-US" altLang="en-US" dirty="0" smtClean="0"/>
              <a:t>Surgical centers do not accommodate overnight or extended stays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Primary Care In Crisis?</a:t>
            </a:r>
          </a:p>
        </p:txBody>
      </p:sp>
      <p:sp>
        <p:nvSpPr>
          <p:cNvPr id="43011" name="Content Placeholder 2"/>
          <p:cNvSpPr>
            <a:spLocks noGrp="1"/>
          </p:cNvSpPr>
          <p:nvPr>
            <p:ph sz="quarter" idx="14"/>
          </p:nvPr>
        </p:nvSpPr>
        <p:spPr/>
        <p:txBody>
          <a:bodyPr/>
          <a:lstStyle/>
          <a:p>
            <a:r>
              <a:rPr lang="en-US" altLang="en-US" dirty="0" smtClean="0"/>
              <a:t>Increasing number of older patients with complex medical issues</a:t>
            </a:r>
          </a:p>
          <a:p>
            <a:r>
              <a:rPr lang="en-US" altLang="en-US" dirty="0" smtClean="0"/>
              <a:t>Inadequate coverage of preventive care services</a:t>
            </a:r>
          </a:p>
          <a:p>
            <a:r>
              <a:rPr lang="en-US" altLang="en-US" dirty="0" smtClean="0"/>
              <a:t>Emphasis on documentation</a:t>
            </a:r>
          </a:p>
          <a:p>
            <a:r>
              <a:rPr lang="en-US" altLang="en-US" dirty="0" smtClean="0"/>
              <a:t>Complex billing and compensation system</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Primary Care Crisis </a:t>
            </a:r>
            <a:br>
              <a:rPr lang="en-US" altLang="en-US" dirty="0" smtClean="0"/>
            </a:br>
            <a:r>
              <a:rPr lang="en-US" altLang="en-US" dirty="0" smtClean="0"/>
              <a:t>Contributing Factors - 1</a:t>
            </a:r>
          </a:p>
        </p:txBody>
      </p:sp>
      <p:sp>
        <p:nvSpPr>
          <p:cNvPr id="45059" name="Content Placeholder 2"/>
          <p:cNvSpPr>
            <a:spLocks noGrp="1"/>
          </p:cNvSpPr>
          <p:nvPr>
            <p:ph sz="quarter" idx="14"/>
          </p:nvPr>
        </p:nvSpPr>
        <p:spPr/>
        <p:txBody>
          <a:bodyPr/>
          <a:lstStyle/>
          <a:p>
            <a:r>
              <a:rPr lang="en-US" altLang="en-US" dirty="0" smtClean="0"/>
              <a:t>Decreasing number of physicians practicing primary care</a:t>
            </a:r>
          </a:p>
          <a:p>
            <a:r>
              <a:rPr lang="en-US" altLang="en-US" dirty="0" smtClean="0"/>
              <a:t>Supply-demand imbalance</a:t>
            </a:r>
          </a:p>
          <a:p>
            <a:r>
              <a:rPr lang="en-US" altLang="en-US" dirty="0" smtClean="0"/>
              <a:t>Greater dependence on after-hours care</a:t>
            </a:r>
          </a:p>
          <a:p>
            <a:r>
              <a:rPr lang="en-US" altLang="en-US" dirty="0" smtClean="0"/>
              <a:t>Increased cost of health care delivery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dirty="0" smtClean="0"/>
              <a:t>Primary Care Crisis</a:t>
            </a:r>
            <a:br>
              <a:rPr lang="en-US" altLang="en-US" dirty="0" smtClean="0"/>
            </a:br>
            <a:r>
              <a:rPr lang="en-US" altLang="en-US" dirty="0" smtClean="0"/>
              <a:t>Contributing Factors - 2</a:t>
            </a:r>
          </a:p>
        </p:txBody>
      </p:sp>
      <p:sp>
        <p:nvSpPr>
          <p:cNvPr id="47107" name="Content Placeholder 2"/>
          <p:cNvSpPr>
            <a:spLocks noGrp="1"/>
          </p:cNvSpPr>
          <p:nvPr>
            <p:ph sz="quarter" idx="14"/>
          </p:nvPr>
        </p:nvSpPr>
        <p:spPr/>
        <p:txBody>
          <a:bodyPr/>
          <a:lstStyle/>
          <a:p>
            <a:r>
              <a:rPr lang="en-US" altLang="en-US" dirty="0"/>
              <a:t>More than 80 percent of graduating medical students carry educational debt</a:t>
            </a:r>
          </a:p>
          <a:p>
            <a:r>
              <a:rPr lang="en-US" altLang="en-US" dirty="0"/>
              <a:t>Specialists are better compensated than primary care physicians</a:t>
            </a:r>
          </a:p>
          <a:p>
            <a:r>
              <a:rPr lang="en-US" altLang="en-US" dirty="0" smtClean="0"/>
              <a:t>Fewer U.S. graduates enter family medicine</a:t>
            </a:r>
          </a:p>
          <a:p>
            <a:r>
              <a:rPr lang="en-US" altLang="en-US" dirty="0" smtClean="0"/>
              <a:t>Recent years have more positive statistics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dirty="0" smtClean="0"/>
              <a:t>Solving The Primary Care Crisis</a:t>
            </a:r>
          </a:p>
        </p:txBody>
      </p:sp>
      <p:sp>
        <p:nvSpPr>
          <p:cNvPr id="49155" name="Content Placeholder 2"/>
          <p:cNvSpPr>
            <a:spLocks noGrp="1"/>
          </p:cNvSpPr>
          <p:nvPr>
            <p:ph sz="quarter" idx="14"/>
          </p:nvPr>
        </p:nvSpPr>
        <p:spPr/>
        <p:txBody>
          <a:bodyPr/>
          <a:lstStyle/>
          <a:p>
            <a:r>
              <a:rPr lang="en-US" altLang="en-US" dirty="0" smtClean="0"/>
              <a:t>Shift in training </a:t>
            </a:r>
            <a:r>
              <a:rPr lang="en-US" altLang="en-US" dirty="0"/>
              <a:t>focus</a:t>
            </a:r>
          </a:p>
          <a:p>
            <a:r>
              <a:rPr lang="en-US" altLang="en-US" dirty="0" smtClean="0"/>
              <a:t>Increased funding</a:t>
            </a:r>
          </a:p>
          <a:p>
            <a:r>
              <a:rPr lang="en-US" altLang="en-US" dirty="0" smtClean="0"/>
              <a:t>International Medical Graduates</a:t>
            </a:r>
          </a:p>
          <a:p>
            <a:r>
              <a:rPr lang="en-US" altLang="en-US" dirty="0" smtClean="0"/>
              <a:t>Recruitment</a:t>
            </a:r>
          </a:p>
          <a:p>
            <a:r>
              <a:rPr lang="en-US" altLang="en-US" dirty="0" smtClean="0"/>
              <a:t>Loan forgiveness and other financial inducements</a:t>
            </a:r>
          </a:p>
          <a:p>
            <a:endParaRPr lang="en-US" altLang="en-US" dirty="0" smtClean="0"/>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dirty="0" smtClean="0"/>
              <a:t>Delivering Health Care, Part 2</a:t>
            </a:r>
            <a:br>
              <a:rPr lang="en-US" altLang="en-US" dirty="0" smtClean="0"/>
            </a:br>
            <a:r>
              <a:rPr lang="en-US" altLang="en-US" dirty="0" smtClean="0"/>
              <a:t>Summary – Lecture b</a:t>
            </a:r>
          </a:p>
        </p:txBody>
      </p:sp>
      <p:sp>
        <p:nvSpPr>
          <p:cNvPr id="51203" name="Content Placeholder 2"/>
          <p:cNvSpPr>
            <a:spLocks noGrp="1"/>
          </p:cNvSpPr>
          <p:nvPr>
            <p:ph type="body" sz="quarter" idx="11"/>
          </p:nvPr>
        </p:nvSpPr>
        <p:spPr/>
        <p:txBody>
          <a:bodyPr/>
          <a:lstStyle/>
          <a:p>
            <a:r>
              <a:rPr lang="en-US" altLang="en-US" dirty="0" smtClean="0"/>
              <a:t>Primary care locations</a:t>
            </a:r>
          </a:p>
          <a:p>
            <a:r>
              <a:rPr lang="en-US" altLang="en-US" dirty="0" smtClean="0"/>
              <a:t>Primary care specialties</a:t>
            </a:r>
          </a:p>
          <a:p>
            <a:r>
              <a:rPr lang="en-US" altLang="en-US" dirty="0" smtClean="0"/>
              <a:t>Outpatient specialty care</a:t>
            </a:r>
          </a:p>
          <a:p>
            <a:r>
              <a:rPr lang="en-US" altLang="en-US" dirty="0" smtClean="0"/>
              <a:t>The primary care crisis</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Delivering Health Care, Part 2</a:t>
            </a:r>
            <a:br>
              <a:rPr lang="en-US" altLang="en-US" dirty="0"/>
            </a:br>
            <a:r>
              <a:rPr lang="en-US" altLang="en-US" dirty="0"/>
              <a:t>References – Lecture b</a:t>
            </a:r>
            <a:endParaRPr lang="en-US" dirty="0"/>
          </a:p>
        </p:txBody>
      </p:sp>
      <p:sp>
        <p:nvSpPr>
          <p:cNvPr id="3" name="Text Placeholder 2"/>
          <p:cNvSpPr>
            <a:spLocks noGrp="1"/>
          </p:cNvSpPr>
          <p:nvPr>
            <p:ph type="body" sz="quarter" idx="16"/>
          </p:nvPr>
        </p:nvSpPr>
        <p:spPr>
          <a:xfrm>
            <a:off x="457200" y="1600199"/>
            <a:ext cx="8229600" cy="4787153"/>
          </a:xfrm>
        </p:spPr>
        <p:txBody>
          <a:bodyPr/>
          <a:lstStyle/>
          <a:p>
            <a:r>
              <a:rPr lang="en-US" dirty="0" smtClean="0"/>
              <a:t>References</a:t>
            </a:r>
            <a:endParaRPr lang="en-US" b="0" dirty="0" smtClean="0"/>
          </a:p>
          <a:p>
            <a:r>
              <a:rPr lang="en-US" altLang="en-US" b="0" dirty="0"/>
              <a:t>American Academy of Family Physicians at: </a:t>
            </a:r>
            <a:r>
              <a:rPr lang="en-US" altLang="en-US" b="0" dirty="0">
                <a:hlinkClick r:id="rId4" tooltip="URL for the American Academy of Family Physicians web page for Med School and Residency"/>
              </a:rPr>
              <a:t>http://www.aafp.org/medical-school-residency/program-directors/nrmp.html</a:t>
            </a:r>
            <a:r>
              <a:rPr lang="en-US" altLang="en-US" b="0" dirty="0"/>
              <a:t>. Accessed </a:t>
            </a:r>
            <a:r>
              <a:rPr lang="en-US" altLang="en-US" b="0" dirty="0" smtClean="0"/>
              <a:t>January 20, 2017. </a:t>
            </a:r>
            <a:endParaRPr lang="en-US" altLang="en-US" b="0" dirty="0"/>
          </a:p>
          <a:p>
            <a:r>
              <a:rPr lang="en-US" altLang="en-US" b="0" dirty="0"/>
              <a:t>American Board of Family Practice at </a:t>
            </a:r>
            <a:r>
              <a:rPr lang="en-US" altLang="en-US" b="0" dirty="0">
                <a:hlinkClick r:id="rId5" tooltip="URL for the American Board of Family Medicine"/>
              </a:rPr>
              <a:t>https://www.theabfm.org/index.aspx</a:t>
            </a:r>
            <a:r>
              <a:rPr lang="en-US" altLang="en-US" b="0" dirty="0"/>
              <a:t>. Accessed </a:t>
            </a:r>
            <a:r>
              <a:rPr lang="en-US" altLang="en-US" b="0" dirty="0" smtClean="0"/>
              <a:t>January 20, 2017. </a:t>
            </a:r>
            <a:endParaRPr lang="en-US" altLang="en-US" b="0" dirty="0"/>
          </a:p>
          <a:p>
            <a:r>
              <a:rPr lang="en-US" altLang="en-US" b="0" dirty="0"/>
              <a:t>American College of Physicians at: </a:t>
            </a:r>
            <a:r>
              <a:rPr lang="en-US" altLang="en-US" b="0" dirty="0">
                <a:hlinkClick r:id="rId6" tooltip="URL to American College of Physicians web page named About Internal Medicine"/>
              </a:rPr>
              <a:t>http://www.acponline.org/patients_families/about_internal_medicine/</a:t>
            </a:r>
            <a:endParaRPr lang="en-US" altLang="en-US" b="0" dirty="0"/>
          </a:p>
          <a:p>
            <a:r>
              <a:rPr lang="en-US" altLang="en-US" b="0" dirty="0"/>
              <a:t>Association of American Medical Colleges at: </a:t>
            </a:r>
            <a:r>
              <a:rPr lang="en-US" altLang="en-US" b="0" dirty="0">
                <a:hlinkClick r:id="rId7" tooltip="URL to Association of American Medical Colleges"/>
              </a:rPr>
              <a:t>www.aamc.org</a:t>
            </a:r>
            <a:r>
              <a:rPr lang="en-US" altLang="en-US" b="0" dirty="0"/>
              <a:t>. Accessed January 20, 2017</a:t>
            </a:r>
            <a:r>
              <a:rPr lang="en-US" altLang="en-US" b="0" dirty="0" smtClean="0"/>
              <a:t>.</a:t>
            </a:r>
            <a:endParaRPr lang="en-US" altLang="en-US" b="0" dirty="0"/>
          </a:p>
          <a:p>
            <a:r>
              <a:rPr lang="en-US" altLang="en-US" b="0" dirty="0" err="1"/>
              <a:t>Bodenheimer</a:t>
            </a:r>
            <a:r>
              <a:rPr lang="en-US" altLang="en-US" b="0" dirty="0"/>
              <a:t> T. Primary Care -- Will It Survive? N </a:t>
            </a:r>
            <a:r>
              <a:rPr lang="en-US" altLang="en-US" b="0" dirty="0" err="1"/>
              <a:t>Engl</a:t>
            </a:r>
            <a:r>
              <a:rPr lang="en-US" altLang="en-US" b="0" dirty="0"/>
              <a:t> J Med 2006 355: 861-864 </a:t>
            </a:r>
          </a:p>
          <a:p>
            <a:r>
              <a:rPr lang="en-US" altLang="en-US" b="0" dirty="0"/>
              <a:t>Karen E. </a:t>
            </a:r>
            <a:r>
              <a:rPr lang="en-US" altLang="en-US" b="0" dirty="0" err="1"/>
              <a:t>Hauer</a:t>
            </a:r>
            <a:r>
              <a:rPr lang="en-US" altLang="en-US" b="0" dirty="0"/>
              <a:t>, MD; Steven J. </a:t>
            </a:r>
            <a:r>
              <a:rPr lang="en-US" altLang="en-US" b="0" dirty="0" err="1"/>
              <a:t>Durning</a:t>
            </a:r>
            <a:r>
              <a:rPr lang="en-US" altLang="en-US" b="0" dirty="0"/>
              <a:t>, MD; et al., </a:t>
            </a:r>
            <a:r>
              <a:rPr lang="en-US" altLang="en-US" b="0" dirty="0" err="1"/>
              <a:t>KE</a:t>
            </a:r>
            <a:r>
              <a:rPr lang="en-US" altLang="en-US" b="0" dirty="0"/>
              <a:t>; </a:t>
            </a:r>
            <a:r>
              <a:rPr lang="en-US" altLang="en-US" b="0" dirty="0" err="1"/>
              <a:t>Durning</a:t>
            </a:r>
            <a:r>
              <a:rPr lang="en-US" altLang="en-US" b="0" dirty="0"/>
              <a:t>, </a:t>
            </a:r>
            <a:r>
              <a:rPr lang="en-US" altLang="en-US" b="0" dirty="0" err="1"/>
              <a:t>SJ</a:t>
            </a:r>
            <a:r>
              <a:rPr lang="en-US" altLang="en-US" b="0" dirty="0"/>
              <a:t>; </a:t>
            </a:r>
            <a:r>
              <a:rPr lang="en-US" altLang="en-US" b="0" dirty="0" err="1"/>
              <a:t>Kernan</a:t>
            </a:r>
            <a:r>
              <a:rPr lang="en-US" altLang="en-US" b="0" dirty="0"/>
              <a:t>, </a:t>
            </a:r>
            <a:r>
              <a:rPr lang="en-US" altLang="en-US" b="0" dirty="0" err="1"/>
              <a:t>WN</a:t>
            </a:r>
            <a:r>
              <a:rPr lang="en-US" altLang="en-US" b="0" dirty="0"/>
              <a:t>; Fagan, MJ; </a:t>
            </a:r>
            <a:r>
              <a:rPr lang="en-US" altLang="en-US" b="0" dirty="0" err="1"/>
              <a:t>Mintz</a:t>
            </a:r>
            <a:r>
              <a:rPr lang="en-US" altLang="en-US" b="0" dirty="0"/>
              <a:t>, M; O'Sullivan, PS; </a:t>
            </a:r>
            <a:r>
              <a:rPr lang="en-US" altLang="en-US" b="0" dirty="0" err="1"/>
              <a:t>Battistone</a:t>
            </a:r>
            <a:r>
              <a:rPr lang="en-US" altLang="en-US" b="0" dirty="0"/>
              <a:t>, M; Defer, T et al. Factors Associated With Medical Students' Career Choices Regarding Internal Medicine. JAMA 300(10):</a:t>
            </a:r>
            <a:r>
              <a:rPr lang="en-US" altLang="en-US" b="0" dirty="0" smtClean="0"/>
              <a:t>1154–1164</a:t>
            </a:r>
            <a:endParaRPr lang="en-US" alt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3785383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Delivering Health Care, Part 2</a:t>
            </a:r>
            <a:br>
              <a:rPr lang="en-US" altLang="en-US" dirty="0" smtClean="0"/>
            </a:br>
            <a:r>
              <a:rPr lang="en-US" altLang="en-US" dirty="0" smtClean="0"/>
              <a:t>Learning Objectives</a:t>
            </a:r>
          </a:p>
        </p:txBody>
      </p:sp>
      <p:sp>
        <p:nvSpPr>
          <p:cNvPr id="18435" name="Content Placeholder 2"/>
          <p:cNvSpPr>
            <a:spLocks noGrp="1"/>
          </p:cNvSpPr>
          <p:nvPr>
            <p:ph sz="quarter" idx="14"/>
          </p:nvPr>
        </p:nvSpPr>
        <p:spPr/>
        <p:txBody>
          <a:bodyPr/>
          <a:lstStyle/>
          <a:p>
            <a:r>
              <a:rPr lang="en-US" altLang="en-US" sz="2800" dirty="0" smtClean="0"/>
              <a:t>Describe the organization of clinical health care delivery in the outpatient setting, and the organization of outpatient health care </a:t>
            </a:r>
            <a:br>
              <a:rPr lang="en-US" altLang="en-US" sz="2800" dirty="0" smtClean="0"/>
            </a:br>
            <a:r>
              <a:rPr lang="en-US" altLang="en-US" sz="2800" dirty="0" smtClean="0"/>
              <a:t>(Lectures a-c)</a:t>
            </a:r>
          </a:p>
          <a:p>
            <a:r>
              <a:rPr lang="en-US" altLang="en-US" sz="2800" dirty="0" smtClean="0"/>
              <a:t>Describe the organization of ancillary health care delivery in the outpatient setting (Lecture d)</a:t>
            </a:r>
          </a:p>
          <a:p>
            <a:r>
              <a:rPr lang="en-US" altLang="en-US" sz="2800" dirty="0" smtClean="0"/>
              <a:t>Discuss the role of different health care providers, with an emphasis on the delivery of care in an interdisciplinary setting (Lecture 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8229600" cy="2231495"/>
          </a:xfrm>
        </p:spPr>
        <p:txBody>
          <a:bodyPr/>
          <a:lstStyle/>
          <a:p>
            <a:r>
              <a:rPr lang="en-US" altLang="en-US" dirty="0" smtClean="0"/>
              <a:t>Introduction to Health Care and Public Health in the U.S.</a:t>
            </a:r>
            <a:r>
              <a:rPr lang="en-US" dirty="0" smtClean="0"/>
              <a:t/>
            </a:r>
            <a:br>
              <a:rPr lang="en-US" dirty="0" smtClean="0"/>
            </a:br>
            <a:r>
              <a:rPr lang="en-US" altLang="en-US" dirty="0" smtClean="0"/>
              <a:t>Delivering Health Care, Part 2</a:t>
            </a:r>
            <a:br>
              <a:rPr lang="en-US" altLang="en-US" dirty="0" smtClean="0"/>
            </a:br>
            <a:r>
              <a:rPr lang="en-US" altLang="en-US" dirty="0" smtClean="0"/>
              <a:t>Lecture b</a:t>
            </a:r>
            <a:endParaRPr lang="en-US" dirty="0"/>
          </a:p>
        </p:txBody>
      </p:sp>
      <p:sp>
        <p:nvSpPr>
          <p:cNvPr id="8" name="Content Placeholder 7"/>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13" name="Slide Number Placeholder 12"/>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1524146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Where Is Primary Care Delivered?</a:t>
            </a:r>
          </a:p>
        </p:txBody>
      </p:sp>
      <p:sp>
        <p:nvSpPr>
          <p:cNvPr id="20483" name="Content Placeholder 2"/>
          <p:cNvSpPr>
            <a:spLocks noGrp="1"/>
          </p:cNvSpPr>
          <p:nvPr>
            <p:ph sz="quarter" idx="14"/>
          </p:nvPr>
        </p:nvSpPr>
        <p:spPr/>
        <p:txBody>
          <a:bodyPr/>
          <a:lstStyle/>
          <a:p>
            <a:r>
              <a:rPr lang="en-US" altLang="en-US" dirty="0" smtClean="0"/>
              <a:t>Primary care clinic:</a:t>
            </a:r>
          </a:p>
          <a:p>
            <a:pPr lvl="1"/>
            <a:r>
              <a:rPr lang="en-US" altLang="en-US" dirty="0" smtClean="0"/>
              <a:t>Point of delivery</a:t>
            </a:r>
          </a:p>
          <a:p>
            <a:pPr lvl="1"/>
            <a:r>
              <a:rPr lang="en-US" altLang="en-US" dirty="0" smtClean="0"/>
              <a:t>A medical facility</a:t>
            </a:r>
          </a:p>
          <a:p>
            <a:r>
              <a:rPr lang="en-US" altLang="en-US" dirty="0" smtClean="0"/>
              <a:t>Usually, the conditions seen at a primary care clinic are not serious or life threatening</a:t>
            </a:r>
          </a:p>
          <a:p>
            <a:r>
              <a:rPr lang="ja-JP" altLang="en-US" dirty="0" smtClean="0"/>
              <a:t>“</a:t>
            </a:r>
            <a:r>
              <a:rPr lang="en-US" altLang="ja-JP" dirty="0" smtClean="0"/>
              <a:t>Gateway</a:t>
            </a:r>
            <a:r>
              <a:rPr lang="ja-JP" altLang="en-US" dirty="0" smtClean="0"/>
              <a:t>”</a:t>
            </a:r>
            <a:r>
              <a:rPr lang="en-US" altLang="ja-JP" dirty="0" smtClean="0"/>
              <a:t> to health care services</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Primary Care Medical Specialties</a:t>
            </a:r>
          </a:p>
        </p:txBody>
      </p:sp>
      <p:sp>
        <p:nvSpPr>
          <p:cNvPr id="22531" name="Content Placeholder 2"/>
          <p:cNvSpPr>
            <a:spLocks noGrp="1"/>
          </p:cNvSpPr>
          <p:nvPr>
            <p:ph sz="quarter" idx="14"/>
          </p:nvPr>
        </p:nvSpPr>
        <p:spPr/>
        <p:txBody>
          <a:bodyPr/>
          <a:lstStyle/>
          <a:p>
            <a:r>
              <a:rPr lang="en-US" altLang="en-US" dirty="0" smtClean="0"/>
              <a:t>Family Practice</a:t>
            </a:r>
          </a:p>
          <a:p>
            <a:r>
              <a:rPr lang="en-US" altLang="en-US" dirty="0" smtClean="0"/>
              <a:t>General Internal Medicine</a:t>
            </a:r>
          </a:p>
          <a:p>
            <a:r>
              <a:rPr lang="en-US" altLang="en-US" dirty="0" smtClean="0"/>
              <a:t>Pediatrics</a:t>
            </a:r>
          </a:p>
          <a:p>
            <a:r>
              <a:rPr lang="en-US" altLang="en-US" dirty="0" smtClean="0"/>
              <a:t>Obstetrics and Gynecology (OB/GYN)</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Family Practice</a:t>
            </a:r>
          </a:p>
        </p:txBody>
      </p:sp>
      <p:sp>
        <p:nvSpPr>
          <p:cNvPr id="24579" name="Content Placeholder 2"/>
          <p:cNvSpPr>
            <a:spLocks noGrp="1"/>
          </p:cNvSpPr>
          <p:nvPr>
            <p:ph sz="quarter" idx="14"/>
          </p:nvPr>
        </p:nvSpPr>
        <p:spPr/>
        <p:txBody>
          <a:bodyPr/>
          <a:lstStyle/>
          <a:p>
            <a:r>
              <a:rPr lang="en-US" altLang="en-US" dirty="0" smtClean="0"/>
              <a:t>Defined by American Board of Family Practice</a:t>
            </a:r>
          </a:p>
          <a:p>
            <a:pPr lvl="1"/>
            <a:r>
              <a:rPr lang="en-US" altLang="en-US" dirty="0" smtClean="0"/>
              <a:t>Medical specialty that provides continuing and comprehensive health care for the individual and for the family in an outpatient setting.</a:t>
            </a:r>
          </a:p>
          <a:p>
            <a:r>
              <a:rPr lang="en-US" altLang="en-US" dirty="0" smtClean="0"/>
              <a:t>Integrates biological, clinical and behavioral sciences</a:t>
            </a:r>
          </a:p>
          <a:p>
            <a:r>
              <a:rPr lang="en-US" altLang="en-US" dirty="0" smtClean="0"/>
              <a:t>Encompasses all ages, both sexes, each organ system and every disease entity</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General Internal Medicine</a:t>
            </a:r>
          </a:p>
        </p:txBody>
      </p:sp>
      <p:sp>
        <p:nvSpPr>
          <p:cNvPr id="26627" name="Content Placeholder 2"/>
          <p:cNvSpPr>
            <a:spLocks noGrp="1"/>
          </p:cNvSpPr>
          <p:nvPr>
            <p:ph sz="quarter" idx="14"/>
          </p:nvPr>
        </p:nvSpPr>
        <p:spPr/>
        <p:txBody>
          <a:bodyPr/>
          <a:lstStyle/>
          <a:p>
            <a:r>
              <a:rPr lang="en-US" altLang="en-US" dirty="0" smtClean="0"/>
              <a:t>Doctors of internal medicine (also known as </a:t>
            </a:r>
            <a:r>
              <a:rPr lang="ja-JP" altLang="en-US" dirty="0" smtClean="0"/>
              <a:t>“</a:t>
            </a:r>
            <a:r>
              <a:rPr lang="en-US" altLang="ja-JP" dirty="0" smtClean="0"/>
              <a:t>internists</a:t>
            </a:r>
            <a:r>
              <a:rPr lang="ja-JP" altLang="en-US" dirty="0" smtClean="0"/>
              <a:t>”</a:t>
            </a:r>
            <a:r>
              <a:rPr lang="en-US" altLang="ja-JP" dirty="0" smtClean="0"/>
              <a:t>)</a:t>
            </a:r>
          </a:p>
          <a:p>
            <a:r>
              <a:rPr lang="en-US" altLang="en-US" dirty="0" smtClean="0"/>
              <a:t>Focus on adult medicine</a:t>
            </a:r>
          </a:p>
          <a:p>
            <a:r>
              <a:rPr lang="en-US" altLang="en-US" dirty="0" smtClean="0"/>
              <a:t>Special study and training focusing on the prevention and treatment of adult diseases. </a:t>
            </a:r>
          </a:p>
          <a:p>
            <a:r>
              <a:rPr lang="en-US" altLang="en-US" dirty="0" smtClean="0"/>
              <a:t>Can be called upon to act as consultants to other physicians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Pediatrics</a:t>
            </a:r>
          </a:p>
        </p:txBody>
      </p:sp>
      <p:sp>
        <p:nvSpPr>
          <p:cNvPr id="28675" name="Content Placeholder 2"/>
          <p:cNvSpPr>
            <a:spLocks noGrp="1"/>
          </p:cNvSpPr>
          <p:nvPr>
            <p:ph sz="quarter" idx="14"/>
          </p:nvPr>
        </p:nvSpPr>
        <p:spPr/>
        <p:txBody>
          <a:bodyPr/>
          <a:lstStyle/>
          <a:p>
            <a:r>
              <a:rPr lang="en-US" altLang="en-US" dirty="0" smtClean="0"/>
              <a:t>Medical care of:</a:t>
            </a:r>
          </a:p>
          <a:p>
            <a:pPr lvl="1"/>
            <a:r>
              <a:rPr lang="en-US" altLang="en-US" dirty="0" smtClean="0"/>
              <a:t>Infants</a:t>
            </a:r>
          </a:p>
          <a:p>
            <a:pPr lvl="1"/>
            <a:r>
              <a:rPr lang="en-US" altLang="en-US" dirty="0" smtClean="0"/>
              <a:t>Children</a:t>
            </a:r>
          </a:p>
          <a:p>
            <a:pPr lvl="1"/>
            <a:r>
              <a:rPr lang="en-US" altLang="en-US" dirty="0"/>
              <a:t>A</a:t>
            </a:r>
            <a:r>
              <a:rPr lang="en-US" altLang="en-US" dirty="0" smtClean="0"/>
              <a:t>dolescents</a:t>
            </a:r>
          </a:p>
          <a:p>
            <a:r>
              <a:rPr lang="en-US" altLang="en-US" dirty="0" smtClean="0"/>
              <a:t>Focus:</a:t>
            </a:r>
          </a:p>
          <a:p>
            <a:pPr lvl="1"/>
            <a:r>
              <a:rPr lang="en-US" altLang="en-US" dirty="0" smtClean="0"/>
              <a:t>Diagnosing, treating and preventing diseases that affect children</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Obstetrics and Gynecology</a:t>
            </a:r>
          </a:p>
        </p:txBody>
      </p:sp>
      <p:sp>
        <p:nvSpPr>
          <p:cNvPr id="30723" name="Content Placeholder 2"/>
          <p:cNvSpPr>
            <a:spLocks noGrp="1"/>
          </p:cNvSpPr>
          <p:nvPr>
            <p:ph sz="quarter" idx="14"/>
          </p:nvPr>
        </p:nvSpPr>
        <p:spPr/>
        <p:txBody>
          <a:bodyPr/>
          <a:lstStyle/>
          <a:p>
            <a:r>
              <a:rPr lang="en-US" altLang="en-US" dirty="0" smtClean="0"/>
              <a:t>Obstetrics (OB) </a:t>
            </a:r>
          </a:p>
          <a:p>
            <a:pPr lvl="1"/>
            <a:r>
              <a:rPr lang="en-US" altLang="en-US" dirty="0" smtClean="0"/>
              <a:t>Care of women during pregnancy and immediately after childbirth</a:t>
            </a:r>
          </a:p>
          <a:p>
            <a:r>
              <a:rPr lang="en-US" altLang="en-US" dirty="0" smtClean="0"/>
              <a:t>Gynecology (GYN)</a:t>
            </a:r>
          </a:p>
          <a:p>
            <a:pPr lvl="1"/>
            <a:r>
              <a:rPr lang="en-US" altLang="en-US" dirty="0"/>
              <a:t>C</a:t>
            </a:r>
            <a:r>
              <a:rPr lang="en-US" altLang="en-US" dirty="0" smtClean="0"/>
              <a:t>are of the female reproductive system</a:t>
            </a:r>
            <a:endParaRPr lang="en-US" altLang="ja-JP" dirty="0" smtClean="0"/>
          </a:p>
          <a:p>
            <a:r>
              <a:rPr lang="en-US" altLang="ja-JP" dirty="0" smtClean="0"/>
              <a:t>Preventive care is an important facet of primary care</a:t>
            </a:r>
          </a:p>
          <a:p>
            <a:r>
              <a:rPr lang="en-US" altLang="en-US" dirty="0" smtClean="0"/>
              <a:t>Often same clinician provides both services</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Specialty Care</a:t>
            </a:r>
          </a:p>
        </p:txBody>
      </p:sp>
      <p:sp>
        <p:nvSpPr>
          <p:cNvPr id="32771" name="Content Placeholder 2"/>
          <p:cNvSpPr>
            <a:spLocks noGrp="1"/>
          </p:cNvSpPr>
          <p:nvPr>
            <p:ph sz="quarter" idx="14"/>
          </p:nvPr>
        </p:nvSpPr>
        <p:spPr/>
        <p:txBody>
          <a:bodyPr/>
          <a:lstStyle/>
          <a:p>
            <a:r>
              <a:rPr lang="en-US" altLang="en-US" dirty="0" smtClean="0"/>
              <a:t>A specialty is a branch of medicine</a:t>
            </a:r>
          </a:p>
          <a:p>
            <a:r>
              <a:rPr lang="en-US" altLang="en-US" dirty="0" smtClean="0"/>
              <a:t>Physicians train in specific field</a:t>
            </a:r>
          </a:p>
          <a:p>
            <a:pPr lvl="1"/>
            <a:r>
              <a:rPr lang="en-US" altLang="en-US" dirty="0" smtClean="0"/>
              <a:t>Ophthalmology</a:t>
            </a:r>
          </a:p>
          <a:p>
            <a:pPr lvl="1"/>
            <a:r>
              <a:rPr lang="en-US" altLang="en-US" dirty="0" smtClean="0"/>
              <a:t>Radiology</a:t>
            </a:r>
          </a:p>
          <a:p>
            <a:r>
              <a:rPr lang="en-US" altLang="en-US" dirty="0" smtClean="0"/>
              <a:t>Fellowship</a:t>
            </a:r>
          </a:p>
          <a:p>
            <a:pPr lvl="1"/>
            <a:r>
              <a:rPr lang="en-US" altLang="en-US" dirty="0" smtClean="0"/>
              <a:t>Additional training in more general field</a:t>
            </a:r>
          </a:p>
          <a:p>
            <a:pPr lvl="1"/>
            <a:r>
              <a:rPr lang="en-US" altLang="en-US" dirty="0" smtClean="0"/>
              <a:t>Example:</a:t>
            </a:r>
          </a:p>
          <a:p>
            <a:pPr lvl="2"/>
            <a:r>
              <a:rPr lang="en-US" altLang="en-US" dirty="0" smtClean="0"/>
              <a:t>Trained in General surgery, fellowship as cardiothoracic surgeon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bcf54a25-f983-45b4-a595-25c59ed718ae"/>
  <p:tag name="AUDIO_IMPORT" val="C:\Documents and Settings\skidmorn\My Documents\Dropbox\NTDC\OHSU CDC\Comp1\Unit3\PPT Production\comp1_unit3\comp1_unit3\comp1_unit3b\comp1_unit3b_S-6_V3.mp3"/>
  <p:tag name="AUDIO_ID" val="278"/>
  <p:tag name="ELAPSEDTIME" val="37.904"/>
  <p:tag name="ARTICULATE_SLIDE_NAV" val="6"/>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BULLET_2" val="8226"/>
  <p:tag name="BULLET_3" val="8226"/>
  <p:tag name="BULLET_4" val="8226"/>
  <p:tag name="BULLET_5" val="8226"/>
  <p:tag name="BULLET_1"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84693f01-f01e-42da-889d-c44b2d0cc08b"/>
  <p:tag name="AUDIO_IMPORT" val="C:\Documents and Settings\skidmorn\My Documents\Dropbox\NTDC\OHSU CDC\Comp1\Unit3\PPT Production\comp1_unit3\comp1_unit3\comp1_unit3b\comp1_unit3b_S-7_V3.mp3"/>
  <p:tag name="AUDIO_ID" val="279"/>
  <p:tag name="ELAPSEDTIME" val="12.774"/>
  <p:tag name="ARTICULATE_SLIDE_NAV" val="7"/>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cef5bb36-e7a7-4e84-82b7-a055e2100e5e"/>
  <p:tag name="AUDIO_IMPORT" val="C:\Documents and Settings\skidmorn\My Documents\Dropbox\NTDC\OHSU CDC\Comp1\Unit3\PPT Production\comp1_unit3\comp1_unit3\comp1_unit3b\comp1_unit3b_S-8_V3.mp3"/>
  <p:tag name="AUDIO_ID" val="280"/>
  <p:tag name="ELAPSEDTIME" val="36.65"/>
  <p:tag name="ARTICULATE_SLIDE_NAV" val="8"/>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f838daa1-0f0e-4098-8ab9-82b1544c0661"/>
  <p:tag name="AUDIO_IMPORT" val="C:\Documents and Settings\skidmorn\My Documents\Dropbox\NTDC\OHSU CDC\Comp1\Unit3\PPT Production\comp1_unit3\comp1_unit3\comp1_unit3b\comp1_unit3b_S-9_V3.mp3"/>
  <p:tag name="AUDIO_ID" val="281"/>
  <p:tag name="ELAPSEDTIME" val="38.792"/>
  <p:tag name="ARTICULATE_SLIDE_NAV" val="9"/>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6c5dde7a-1804-452e-a9f6-aa05607ce0ac"/>
  <p:tag name="AUDIO_IMPORT" val="C:\Documents and Settings\skidmorn\My Documents\Dropbox\NTDC\OHSU CDC\Comp1\Unit3\PPT Production\comp1_unit3\comp1_unit3\comp1_unit3b\comp1_unit3b_S-10_V3.mp3"/>
  <p:tag name="AUDIO_ID" val="282"/>
  <p:tag name="ELAPSEDTIME" val="44.618"/>
  <p:tag name="ARTICULATE_SLIDE_NAV" val="10"/>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d7c42623-ecf1-4cd8-bece-af33a725a579"/>
  <p:tag name="AUDIO_IMPORT" val="C:\Documents and Settings\skidmorn\My Documents\Dropbox\NTDC\OHSU CDC\Comp1\Unit3\PPT Production\comp1_unit3\comp1_unit3\comp1_unit3b\comp1_unit3b_S-11_V3.mp3"/>
  <p:tag name="AUDIO_ID" val="283"/>
  <p:tag name="ELAPSEDTIME" val="21.186"/>
  <p:tag name="ARTICULATE_SLIDE_NAV" val="11"/>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6351845a-5938-4c6d-9c44-9dd6508be3a3"/>
  <p:tag name="AUDIO_IMPORT" val="C:\Documents and Settings\skidmorn\My Documents\Dropbox\NTDC\OHSU CDC\Comp1\Unit3\PPT Production\comp1_unit3\comp1_unit3\comp1_unit3b\comp1_unit3b_S-12_V3.mp3"/>
  <p:tag name="AUDIO_ID" val="284"/>
  <p:tag name="ELAPSEDTIME" val="33.698"/>
  <p:tag name="ARTICULATE_SLIDE_NAV" val="12"/>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6867923c-4013-478f-82d6-d55eb9abb5a9"/>
  <p:tag name="AUDIO_IMPORT" val="C:\Documents and Settings\skidmorn\My Documents\Dropbox\NTDC\OHSU CDC\Comp1\Unit3\PPT Production\comp1_unit3\comp1_unit3\comp1_unit3b\comp1_unit3b_S-13_V3.mp3"/>
  <p:tag name="AUDIO_ID" val="285"/>
  <p:tag name="ELAPSEDTIME" val="29.937"/>
  <p:tag name="ARTICULATE_SLIDE_NAV" val="13"/>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33a6a06b-2f9b-45ca-b213-779ddc2c59e0"/>
  <p:tag name="AUDIO_IMPORT" val="C:\Documents and Settings\skidmorn\My Documents\Dropbox\NTDC\OHSU CDC\Comp1\Unit3\PPT Production\comp1_unit3\comp1_unit3\comp1_unit3b\comp1_unit3b_S-14_V3.mp3"/>
  <p:tag name="AUDIO_ID" val="286"/>
  <p:tag name="ELAPSEDTIME" val="52.794"/>
  <p:tag name="ARTICULATE_SLIDE_NAV" val="14"/>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c6ad3cb7-282e-4ffb-8280-ab557d2d27b7"/>
  <p:tag name="AUDIO_IMPORT" val="C:\Documents and Settings\skidmorn\My Documents\Dropbox\NTDC\OHSU CDC\Comp1\Unit3\PPT Production\comp1_unit3\comp1_unit3\comp1_unit3b\comp1_unit3b_S-15_V3.mp3"/>
  <p:tag name="AUDIO_ID" val="287"/>
  <p:tag name="ELAPSEDTIME" val="36.102"/>
  <p:tag name="ARTICULATE_SLIDE_NAV" val="15"/>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e03832c5-d720-4498-a3e8-c89b029b7002"/>
  <p:tag name="AUDIO_IMPORT" val="C:\Documents and Settings\skidmorn\My Documents\Dropbox\NTDC\OHSU CDC\Comp1\Unit3\PPT Production\comp1_unit3\comp1_unit3\comp1_unit3b\comp1_unit3b_S-16_V3.mp3"/>
  <p:tag name="AUDIO_ID" val="288"/>
  <p:tag name="ELAPSEDTIME" val="51.958"/>
  <p:tag name="ARTICULATE_SLIDE_NAV" val="16"/>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d124fbb5-cce2-42ba-863b-b80a5d33726a"/>
  <p:tag name="AUDIO_IMPORT" val="C:\Documents and Settings\skidmorn\My Documents\Dropbox\NTDC\OHSU CDC\Comp1\Unit3\PPT Production\comp1_unit3\comp1_unit3\comp1_unit3b\comp1_unit3b_S-18_V3.mp3"/>
  <p:tag name="AUDIO_ID" val="290"/>
  <p:tag name="ELAPSEDTIME" val="58.802"/>
  <p:tag name="ARTICULATE_SLIDE_NAV" val="18"/>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28.xml><?xml version="1.0" encoding="utf-8"?>
<p:tagLst xmlns:a="http://schemas.openxmlformats.org/drawingml/2006/main" xmlns:r="http://schemas.openxmlformats.org/officeDocument/2006/relationships" xmlns:p="http://schemas.openxmlformats.org/presentationml/2006/main">
  <p:tag name="ANNOTATION_COUNT" val="0"/>
  <p:tag name="AUDIO_IMPORT" val="C:\Documents and Settings\skidmorn\My Documents\Dropbox\NTDC\OHSU CDC\Comp1\Unit3\PPT Production\comp1_unit3\comp1_unit3\comp1_unit3b\comp1_unit3b_S-19_V3.mp3"/>
  <p:tag name="AUDIO_ID" val="291"/>
  <p:tag name="ELAPSEDTIME" val="17.372"/>
  <p:tag name="ARTICULATE_SLIDE_NAV" val="19"/>
  <p:tag name="ARTICULATE_SLIDE_GUID" val="ee09b299-ed8e-489d-98c8-570142580291"/>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NNOTATION_COUNT" val="0"/>
  <p:tag name="ARTICULATE_SLIDE_GUID" val="ee09b299-ed8e-489d-98c8-57014258e0ca"/>
  <p:tag name="AUDIO_IMPORT" val="C:\Documents and Settings\skidmorn\My Documents\Dropbox\NTDC\OHSU CDC\Comp1\Unit3\PPT Production\comp1_unit3\comp1_unit3\comp1_unit3b\comp1_unit3b_S-2_V3.mp3"/>
  <p:tag name="AUDIO_ID" val="274"/>
  <p:tag name="ELAPSEDTIME" val="26.907"/>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0d02cc3b-fe24-4557-b06d-f68e6589491b"/>
  <p:tag name="AUDIO_IMPORT" val="C:\Documents and Settings\skidmorn\My Documents\Dropbox\NTDC\OHSU CDC\Comp1\Unit3\PPT Production\comp1_unit3\comp1_unit3\comp1_unit3b\comp1_unit3b_S-3_V3.mp3"/>
  <p:tag name="AUDIO_ID" val="275"/>
  <p:tag name="ELAPSEDTIME" val="52.898"/>
  <p:tag name="ARTICULATE_SLIDE_NAV" val="3"/>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9ef695f2-992a-4d21-a9d6-a548a1c17308"/>
  <p:tag name="AUDIO_IMPORT" val="C:\Documents and Settings\skidmorn\My Documents\Dropbox\NTDC\OHSU CDC\Comp1\Unit3\PPT Production\comp1_unit3\comp1_unit3\comp1_unit3b\comp1_unit3b_S-4_V3.mp3"/>
  <p:tag name="AUDIO_ID" val="276"/>
  <p:tag name="ELAPSEDTIME" val="18.443"/>
  <p:tag name="ARTICULATE_SLIDE_NAV" val="4"/>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65a82e64-d8b1-43e6-a31e-a8efae2b8d71"/>
  <p:tag name="AUDIO_IMPORT" val="C:\Documents and Settings\skidmorn\My Documents\Dropbox\NTDC\OHSU CDC\Comp1\Unit3\PPT Production\comp1_unit3\comp1_unit3\comp1_unit3b\comp1_unit3b_S-5_V3.mp3"/>
  <p:tag name="AUDIO_ID" val="277"/>
  <p:tag name="ELAPSEDTIME" val="30.851"/>
  <p:tag name="ARTICULATE_SLIDE_NAV" val="5"/>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1_unit3b_Lecture_Slides" id="{BB2DA2E5-31DC-48A8-A943-2399F7552BBD}" vid="{159064DB-4D2E-4432-AC46-D90408F953C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Comp1_unit3b_Lecture_Slides</Template>
  <TotalTime>109</TotalTime>
  <Words>2311</Words>
  <Application>Microsoft Office PowerPoint</Application>
  <PresentationFormat>On-screen Show (4:3)</PresentationFormat>
  <Paragraphs>200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ONC-Template-FINAL DRAFT</vt:lpstr>
      <vt:lpstr>Introduction to Health Care and Public Health in the U.S.</vt:lpstr>
      <vt:lpstr>Delivering Health Care, Part 2 Learning Objectives</vt:lpstr>
      <vt:lpstr>Where Is Primary Care Delivered?</vt:lpstr>
      <vt:lpstr>Primary Care Medical Specialties</vt:lpstr>
      <vt:lpstr>Family Practice</vt:lpstr>
      <vt:lpstr>General Internal Medicine</vt:lpstr>
      <vt:lpstr>Pediatrics</vt:lpstr>
      <vt:lpstr>Obstetrics and Gynecology</vt:lpstr>
      <vt:lpstr>Specialty Care</vt:lpstr>
      <vt:lpstr>Examples of Medical Specialties</vt:lpstr>
      <vt:lpstr>Specialty clinics</vt:lpstr>
      <vt:lpstr>Delivery of Specialty Care Across Settings</vt:lpstr>
      <vt:lpstr>Outpatient Surgical Centers</vt:lpstr>
      <vt:lpstr>Primary Care In Crisis?</vt:lpstr>
      <vt:lpstr>Primary Care Crisis  Contributing Factors - 1</vt:lpstr>
      <vt:lpstr>Primary Care Crisis Contributing Factors - 2</vt:lpstr>
      <vt:lpstr>Solving The Primary Care Crisis</vt:lpstr>
      <vt:lpstr>Delivering Health Care, Part 2 Summary – Lecture b</vt:lpstr>
      <vt:lpstr>Delivering Health Care, Part 2 References – Lecture b</vt:lpstr>
      <vt:lpstr>Introduction to Health Care and Public Health in the U.S. Delivering Health Care, Part 2 Lecture b</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Care and Public Health in the U.S.: Delivering Health Care, Part 2, Lecture b</dc:title>
  <dc:subject>Delivering Health Care, Part 2, Lecture b</dc:subject>
  <dc:creator>U.S. Department of Health and Human Services, Office of the National Coordinator for Health Information Technology</dc:creator>
  <cp:keywords>Health IT, Health IT Curriculum, Health Care, Introduction to Health Care and Public Health in the U.S., Delivering Health Care</cp:keywords>
  <cp:lastModifiedBy>The Department of Health and Human Services</cp:lastModifiedBy>
  <cp:revision>24</cp:revision>
  <dcterms:created xsi:type="dcterms:W3CDTF">2016-06-27T14:22:20Z</dcterms:created>
  <dcterms:modified xsi:type="dcterms:W3CDTF">2017-05-16T19:00:41Z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999F7335-8154-4653-A957-D15D99725BA9</vt:lpwstr>
  </property>
  <property fmtid="{D5CDD505-2E9C-101B-9397-08002B2CF9AE}" pid="3" name="ArticulatePath">
    <vt:lpwstr>Presentation1</vt:lpwstr>
  </property>
  <property fmtid="{D5CDD505-2E9C-101B-9397-08002B2CF9AE}" pid="4" name="Language">
    <vt:lpwstr>English</vt:lpwstr>
  </property>
</Properties>
</file>