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9.xml" ContentType="application/vnd.openxmlformats-officedocument.presentationml.notesSlide+xml"/>
  <Override PartName="/ppt/tags/tag16.xml" ContentType="application/vnd.openxmlformats-officedocument.presentationml.tags+xml"/>
  <Override PartName="/ppt/notesSlides/notesSlide10.xml" ContentType="application/vnd.openxmlformats-officedocument.presentationml.notesSlide+xml"/>
  <Override PartName="/ppt/tags/tag17.xml" ContentType="application/vnd.openxmlformats-officedocument.presentationml.tags+xml"/>
  <Override PartName="/ppt/notesSlides/notesSlide11.xml" ContentType="application/vnd.openxmlformats-officedocument.presentationml.notesSlide+xml"/>
  <Override PartName="/ppt/tags/tag18.xml" ContentType="application/vnd.openxmlformats-officedocument.presentationml.tags+xml"/>
  <Override PartName="/ppt/notesSlides/notesSlide12.xml" ContentType="application/vnd.openxmlformats-officedocument.presentationml.notesSlide+xml"/>
  <Override PartName="/ppt/tags/tag19.xml" ContentType="application/vnd.openxmlformats-officedocument.presentationml.tags+xml"/>
  <Override PartName="/ppt/notesSlides/notesSlide13.xml" ContentType="application/vnd.openxmlformats-officedocument.presentationml.notesSlide+xml"/>
  <Override PartName="/ppt/tags/tag20.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71" r:id="rId14"/>
    <p:sldId id="270" r:id="rId15"/>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6" autoAdjust="0"/>
    <p:restoredTop sz="81101" autoAdjust="0"/>
  </p:normalViewPr>
  <p:slideViewPr>
    <p:cSldViewPr snapToGrid="0">
      <p:cViewPr varScale="1">
        <p:scale>
          <a:sx n="60" d="100"/>
          <a:sy n="60" d="100"/>
        </p:scale>
        <p:origin x="-1493" y="-8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5/15/2017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smtClean="0">
                <a:solidFill>
                  <a:schemeClr val="tx1"/>
                </a:solidFill>
                <a:effectLst/>
                <a:latin typeface="Arial" pitchFamily="34" charset="0"/>
                <a:ea typeface="+mn-ea"/>
                <a:cs typeface="Arial" pitchFamily="34" charset="0"/>
              </a:rPr>
              <a:t>Welcome to Introduction to Health Care and Public Health in the U.S.: Delivering Health</a:t>
            </a:r>
            <a:r>
              <a:rPr lang="en-US" sz="1000" kern="1200" baseline="0" dirty="0" smtClean="0">
                <a:solidFill>
                  <a:schemeClr val="tx1"/>
                </a:solidFill>
                <a:effectLst/>
                <a:latin typeface="Arial" pitchFamily="34" charset="0"/>
                <a:ea typeface="+mn-ea"/>
                <a:cs typeface="Arial" pitchFamily="34" charset="0"/>
              </a:rPr>
              <a:t> Care, Part 2.</a:t>
            </a:r>
            <a:r>
              <a:rPr lang="en-US" sz="1000" kern="1200" dirty="0" smtClean="0">
                <a:solidFill>
                  <a:schemeClr val="tx1"/>
                </a:solidFill>
                <a:effectLst/>
                <a:latin typeface="Arial" pitchFamily="34" charset="0"/>
                <a:ea typeface="+mn-ea"/>
                <a:cs typeface="Arial" pitchFamily="34" charset="0"/>
              </a:rPr>
              <a:t> This is lecture c.</a:t>
            </a:r>
          </a:p>
          <a:p>
            <a:r>
              <a:rPr lang="en-US" sz="1000" kern="1200" dirty="0" smtClean="0">
                <a:solidFill>
                  <a:schemeClr val="tx1"/>
                </a:solidFill>
                <a:effectLst/>
                <a:latin typeface="Arial" pitchFamily="34" charset="0"/>
                <a:ea typeface="+mn-ea"/>
                <a:cs typeface="Arial" pitchFamily="34" charset="0"/>
              </a:rPr>
              <a:t>The component, Introduction to Health Care and Public Health in the U.S., is a survey of how health care and public health are organized and how services are delivered in the U.S. It covers public policy, relevant organizations and their interrelationships, professional roles, legal and regulatory issues, and payment systems. It also addresses health reform initiatives in the U.S.</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3511728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There are many reasons why patients with non-emergency medical issues choose to seek care in emergency departments. Some patients do not have a primary care provider. Many primary care clinicians are overextended, and there is a shortage of primary care providers. </a:t>
            </a:r>
          </a:p>
          <a:p>
            <a:r>
              <a:rPr lang="en-US" altLang="en-US" dirty="0" smtClean="0"/>
              <a:t>Patients who lack medical insurance find it difficult to go through the system of primary care clinics, so lack of insurance is often a barrier to care. Patients on Medicaid may seek emergency care more often than those with private insurance coverage or the uninsured because of higher rates of disability and chronic medical conditions. </a:t>
            </a:r>
          </a:p>
          <a:p>
            <a:r>
              <a:rPr lang="en-US" altLang="en-US" dirty="0" smtClean="0"/>
              <a:t>The growing trend of patients receiving non-emergency primary care services from the emergency department, rather than relying on primary care clinics, is troubling because the cost of providing care in the emergency department is far greater than the cost of delivering identical health care services in the setting of the primary care clinic. Therefore, inappropriate ED visits are driving up the cost of health care in the U.S. in general. </a:t>
            </a:r>
          </a:p>
          <a:p>
            <a:endParaRPr lang="en-US" alt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5900C09-F2E3-4775-AC23-9721B27954C5}" type="slidenum">
              <a:rPr lang="en-US" altLang="en-US"/>
              <a:pPr eaLnBrk="1" hangingPunct="1">
                <a:spcBef>
                  <a:spcPct val="0"/>
                </a:spcBef>
              </a:pPr>
              <a:t>10</a:t>
            </a:fld>
            <a:endParaRPr lang="en-US" altLang="en-US" dirty="0"/>
          </a:p>
        </p:txBody>
      </p:sp>
    </p:spTree>
    <p:extLst>
      <p:ext uri="{BB962C8B-B14F-4D97-AF65-F5344CB8AC3E}">
        <p14:creationId xmlns:p14="http://schemas.microsoft.com/office/powerpoint/2010/main" val="2030341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One important strategy for reducing the number of inappropriate ED visits is patient education. A patient who is aware of the ramifications of inappropriate ED visits, and the financial burden associated with these visits, is less likely to use EDs inappropriately. </a:t>
            </a:r>
          </a:p>
          <a:p>
            <a:r>
              <a:rPr lang="en-US" altLang="en-US" dirty="0" smtClean="0"/>
              <a:t>Primary care clinics need to be able to provide comprehensive services, especially for patients with complex medical issues or chronic illnesses who tend to use the emergency department. Primary care physicians can coordinate a patient’s care longitudinally and comprehensively by establishing patient-centered medical homes. </a:t>
            </a:r>
          </a:p>
          <a:p>
            <a:r>
              <a:rPr lang="en-US" altLang="en-US" dirty="0" smtClean="0"/>
              <a:t>Sometimes patients do not know whether it is more appropriate for them to go to the primary care clinic or to the emergency department. This problem could be avoided with a telephone triage</a:t>
            </a:r>
            <a:r>
              <a:rPr lang="en-US" sz="1000" kern="1200" dirty="0" smtClean="0">
                <a:solidFill>
                  <a:schemeClr val="tx1"/>
                </a:solidFill>
                <a:effectLst/>
                <a:latin typeface="Arial" pitchFamily="34" charset="0"/>
                <a:ea typeface="+mn-ea"/>
                <a:cs typeface="Arial" pitchFamily="34" charset="0"/>
              </a:rPr>
              <a:t>, </a:t>
            </a:r>
            <a:r>
              <a:rPr lang="en-US" altLang="en-US" dirty="0" smtClean="0"/>
              <a:t>system, where nurses can direct callers to the appropriate health care setting. </a:t>
            </a:r>
          </a:p>
          <a:p>
            <a:r>
              <a:rPr lang="en-US" altLang="en-US" dirty="0" smtClean="0"/>
              <a:t>Another effort should be to improve the availability of after-hours care with extended hours in primary care clinics, convenience care centers, or even urgent care centers, to reduce the level of utilization of emergency departments after office hours. Inappropriate ED visits could also be reduced by increasing enrollment in safety net programs. </a:t>
            </a:r>
          </a:p>
          <a:p>
            <a:r>
              <a:rPr lang="en-US" altLang="en-US" dirty="0" smtClean="0"/>
              <a:t>Health information is often complex and patients sometimes find it difficult to care for themselves, but if health information were simplified, patients may be able to better care for themselves and avoid going to the emergency department in the first place. </a:t>
            </a:r>
          </a:p>
          <a:p>
            <a:endParaRPr lang="en-US" altLang="en-US"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1BA86E99-2A8A-4B83-BD0E-3AB4A5C4DE0A}" type="slidenum">
              <a:rPr lang="en-US" altLang="en-US"/>
              <a:pPr eaLnBrk="1" hangingPunct="1">
                <a:spcBef>
                  <a:spcPct val="0"/>
                </a:spcBef>
              </a:pPr>
              <a:t>11</a:t>
            </a:fld>
            <a:endParaRPr lang="en-US" altLang="en-US" dirty="0"/>
          </a:p>
        </p:txBody>
      </p:sp>
    </p:spTree>
    <p:extLst>
      <p:ext uri="{BB962C8B-B14F-4D97-AF65-F5344CB8AC3E}">
        <p14:creationId xmlns:p14="http://schemas.microsoft.com/office/powerpoint/2010/main" val="3625769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completes lecture c of Delivering Health Care, Part 2. In summary, this lecture discussed retail clinics, urgent care centers, and the emergency department as venues for health care. The problems and possible solutions for overcrowded emergency departments were reviewed. </a:t>
            </a:r>
          </a:p>
          <a:p>
            <a:endParaRPr lang="en-US" altLang="en-US" dirty="0"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CB84DA8-CC6D-4A2C-A79B-AA2BC42EAAAC}" type="slidenum">
              <a:rPr lang="en-US" altLang="en-US"/>
              <a:pPr eaLnBrk="1" hangingPunct="1">
                <a:spcBef>
                  <a:spcPct val="0"/>
                </a:spcBef>
              </a:pPr>
              <a:t>12</a:t>
            </a:fld>
            <a:endParaRPr lang="en-US" altLang="en-US" dirty="0"/>
          </a:p>
        </p:txBody>
      </p:sp>
    </p:spTree>
    <p:extLst>
      <p:ext uri="{BB962C8B-B14F-4D97-AF65-F5344CB8AC3E}">
        <p14:creationId xmlns:p14="http://schemas.microsoft.com/office/powerpoint/2010/main" val="3983729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13</a:t>
            </a:fld>
            <a:endParaRPr lang="en-US" altLang="en-US" dirty="0"/>
          </a:p>
        </p:txBody>
      </p:sp>
    </p:spTree>
    <p:extLst>
      <p:ext uri="{BB962C8B-B14F-4D97-AF65-F5344CB8AC3E}">
        <p14:creationId xmlns:p14="http://schemas.microsoft.com/office/powerpoint/2010/main" val="38398789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14</a:t>
            </a:fld>
            <a:endParaRPr lang="en-US" altLang="en-US" dirty="0"/>
          </a:p>
        </p:txBody>
      </p:sp>
    </p:spTree>
    <p:extLst>
      <p:ext uri="{BB962C8B-B14F-4D97-AF65-F5344CB8AC3E}">
        <p14:creationId xmlns:p14="http://schemas.microsoft.com/office/powerpoint/2010/main" val="290768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Learning objectives for Delivering Health Care, Part 2 are to:</a:t>
            </a:r>
          </a:p>
          <a:p>
            <a:pPr marL="171450" indent="-171450">
              <a:buFont typeface="Arial" panose="020B0604020202020204" pitchFamily="34" charset="0"/>
              <a:buChar char="•"/>
            </a:pPr>
            <a:r>
              <a:rPr lang="en-US" altLang="en-US" dirty="0" smtClean="0"/>
              <a:t>Describe the organization of clinical health care delivery in the outpatient setting and the organization of outpatient health care</a:t>
            </a:r>
          </a:p>
          <a:p>
            <a:pPr marL="171450" indent="-171450">
              <a:buFont typeface="Arial" panose="020B0604020202020204" pitchFamily="34" charset="0"/>
              <a:buChar char="•"/>
            </a:pPr>
            <a:r>
              <a:rPr lang="en-US" altLang="en-US" dirty="0" smtClean="0"/>
              <a:t>Describe the organization of ancillary health care delivery in the outpatient setting</a:t>
            </a:r>
          </a:p>
          <a:p>
            <a:pPr marL="171450" indent="-171450">
              <a:buFont typeface="Arial" panose="020B0604020202020204" pitchFamily="34" charset="0"/>
              <a:buChar char="•"/>
            </a:pPr>
            <a:r>
              <a:rPr lang="en-US" altLang="en-US" dirty="0" smtClean="0"/>
              <a:t>And discuss the role of different health care providers, with an emphasis on the delivery of care in an interdisciplinary setting</a:t>
            </a:r>
          </a:p>
          <a:p>
            <a:endParaRPr lang="en-US" altLang="en-US" dirty="0" smtClean="0"/>
          </a:p>
          <a:p>
            <a:endParaRPr lang="en-US" altLang="en-US"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42F07810-3985-4DD9-863B-CFC55A91E67E}" type="slidenum">
              <a:rPr lang="en-US" altLang="en-US"/>
              <a:pPr eaLnBrk="1" hangingPunct="1">
                <a:spcBef>
                  <a:spcPct val="0"/>
                </a:spcBef>
              </a:pPr>
              <a:t>2</a:t>
            </a:fld>
            <a:endParaRPr lang="en-US" altLang="en-US" dirty="0"/>
          </a:p>
        </p:txBody>
      </p:sp>
    </p:spTree>
    <p:extLst>
      <p:ext uri="{BB962C8B-B14F-4D97-AF65-F5344CB8AC3E}">
        <p14:creationId xmlns:p14="http://schemas.microsoft.com/office/powerpoint/2010/main" val="2076577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lecture will discuss retail clinics, urgent care centers, and the emergency department as outpatient venues for health care. </a:t>
            </a:r>
          </a:p>
          <a:p>
            <a:r>
              <a:rPr lang="en-US" altLang="en-US" dirty="0" smtClean="0"/>
              <a:t>One venue for obtaining outpatient health care is a retail clinic. Retail clinics are often located within stores or pharmacies, although they may also be free-standing. They are usually staffed by nurse practitioners, who are nurses with additional training, also known as mid-level providers. Retail clinics are intended to treat common and minor illnesses such as sore throats, uncomplicated urinary tract infections, conjunctivitis, also known as pink eye, or simple sprains. </a:t>
            </a:r>
          </a:p>
          <a:p>
            <a:endParaRPr lang="en-US" altLang="en-US"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E8FFC711-5870-4FFD-86AF-C4745D96CDD8}" type="slidenum">
              <a:rPr lang="en-US" altLang="en-US"/>
              <a:pPr eaLnBrk="1" hangingPunct="1">
                <a:spcBef>
                  <a:spcPct val="0"/>
                </a:spcBef>
              </a:pPr>
              <a:t>3</a:t>
            </a:fld>
            <a:endParaRPr lang="en-US" altLang="en-US" dirty="0"/>
          </a:p>
        </p:txBody>
      </p:sp>
    </p:spTree>
    <p:extLst>
      <p:ext uri="{BB962C8B-B14F-4D97-AF65-F5344CB8AC3E}">
        <p14:creationId xmlns:p14="http://schemas.microsoft.com/office/powerpoint/2010/main" val="1213001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Urgent care centers offer a level of care that is more acute and more sophisticated than that offered by retail clinics. There are more than eight thousand five hundred acute care centers in the U.S., and this trend has been growing since the 1970s. Urgent care centers are usually walk-in clinics, which means that a patient does not need have an appointment to see a provider. Providers in urgent care centers are frequently physicians, but may also be mid-level providers such as physician assistants and nurse practitioners. These centers may have extended hours and usually provide care for acute illnesses and injuries that are beyond the scope of care of a typical primary care practice. </a:t>
            </a:r>
          </a:p>
          <a:p>
            <a:endParaRPr lang="en-US" alt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1F579269-7F04-401D-8BC1-8F2927F67730}" type="slidenum">
              <a:rPr lang="en-US" altLang="en-US"/>
              <a:pPr eaLnBrk="1" hangingPunct="1">
                <a:spcBef>
                  <a:spcPct val="0"/>
                </a:spcBef>
              </a:pPr>
              <a:t>4</a:t>
            </a:fld>
            <a:endParaRPr lang="en-US" altLang="en-US" dirty="0"/>
          </a:p>
        </p:txBody>
      </p:sp>
    </p:spTree>
    <p:extLst>
      <p:ext uri="{BB962C8B-B14F-4D97-AF65-F5344CB8AC3E}">
        <p14:creationId xmlns:p14="http://schemas.microsoft.com/office/powerpoint/2010/main" val="791727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Urgent care centers typically have laboratories or x-ray facilities on site, and some of them also have more advanced diagnostic equipment. However, urgent care centers are not intended to treat life-threatening emergencies. The emergency department of a hospital is best equipped to address life-threatening conditions. </a:t>
            </a:r>
          </a:p>
          <a:p>
            <a:endParaRPr lang="en-US" altLang="en-US"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516D0D5E-945A-41B7-A20E-6C996243F8AF}" type="slidenum">
              <a:rPr lang="en-US" altLang="en-US"/>
              <a:pPr eaLnBrk="1" hangingPunct="1">
                <a:spcBef>
                  <a:spcPct val="0"/>
                </a:spcBef>
              </a:pPr>
              <a:t>5</a:t>
            </a:fld>
            <a:endParaRPr lang="en-US" altLang="en-US" dirty="0"/>
          </a:p>
        </p:txBody>
      </p:sp>
    </p:spTree>
    <p:extLst>
      <p:ext uri="{BB962C8B-B14F-4D97-AF65-F5344CB8AC3E}">
        <p14:creationId xmlns:p14="http://schemas.microsoft.com/office/powerpoint/2010/main" val="3984177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slide provides some statistics on the emergency department, or ED, which may also be called the emergency room, or ER. </a:t>
            </a:r>
          </a:p>
          <a:p>
            <a:r>
              <a:rPr lang="en-US" altLang="en-US" dirty="0" smtClean="0"/>
              <a:t>The number of people using emergency rooms has increased over time. In 2006, there were one hundred nineteen million ED visits. In 2011, there were over one hundred thirty six million. That equals about two hundred fifty nine visits to emergency rooms every minute during 2011. </a:t>
            </a:r>
          </a:p>
          <a:p>
            <a:r>
              <a:rPr lang="en-US" altLang="en-US" dirty="0" smtClean="0"/>
              <a:t>In 2006, twelve-point-eight percent of ED visits resulted in admission to the hospital. In 2011, that percentage dropped slightly to eleven point nine percent. </a:t>
            </a:r>
          </a:p>
          <a:p>
            <a:r>
              <a:rPr lang="en-US" altLang="en-US" dirty="0" smtClean="0"/>
              <a:t>The majority of patients waited fifteen to fifty nine minutes to see a provider. </a:t>
            </a:r>
          </a:p>
          <a:p>
            <a:endParaRPr lang="en-US" altLang="en-US" dirty="0" smtClean="0"/>
          </a:p>
          <a:p>
            <a:endParaRPr lang="en-US" alt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FB9CF2B7-BBF2-41F5-B08E-AACD122B2267}" type="slidenum">
              <a:rPr lang="en-US" altLang="en-US"/>
              <a:pPr eaLnBrk="1" hangingPunct="1">
                <a:spcBef>
                  <a:spcPct val="0"/>
                </a:spcBef>
              </a:pPr>
              <a:t>6</a:t>
            </a:fld>
            <a:endParaRPr lang="en-US" altLang="en-US" dirty="0"/>
          </a:p>
        </p:txBody>
      </p:sp>
    </p:spTree>
    <p:extLst>
      <p:ext uri="{BB962C8B-B14F-4D97-AF65-F5344CB8AC3E}">
        <p14:creationId xmlns:p14="http://schemas.microsoft.com/office/powerpoint/2010/main" val="3865263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Emergency rooms are intended to treat life-threatening emergencies, but a substantial number of ED visits are not for emergencies. Approximately eleven percent of all ambulatory medical care visits in the U.S. occurred in the emergency department in 2008, and the number of non-emergency ED visits may be very high. For example, in 2010 it was estimated that between 13.7 and 27.1 percent of all emergency department visits could have been treated at an urgent care or retail clinic with a potential savings of approximately 4.4 billion dollars. </a:t>
            </a:r>
          </a:p>
          <a:p>
            <a:endParaRPr lang="en-US" altLang="en-U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5B83BDB9-DBC2-46B7-B911-788BA2A1CB8E}" type="slidenum">
              <a:rPr lang="en-US" altLang="en-US"/>
              <a:pPr eaLnBrk="1" hangingPunct="1">
                <a:spcBef>
                  <a:spcPct val="0"/>
                </a:spcBef>
              </a:pPr>
              <a:t>7</a:t>
            </a:fld>
            <a:endParaRPr lang="en-US" altLang="en-US" dirty="0"/>
          </a:p>
        </p:txBody>
      </p:sp>
    </p:spTree>
    <p:extLst>
      <p:ext uri="{BB962C8B-B14F-4D97-AF65-F5344CB8AC3E}">
        <p14:creationId xmlns:p14="http://schemas.microsoft.com/office/powerpoint/2010/main" val="2963585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sheer number of people who are seen in emergency departments in the U.S. has led to overcrowding. Overcrowding in the ED is associated with delays in the treatment of serious medical conditions, such as heart attacks or strokes. Overcrowding also increases waiting times for people with minor illnesses and reduces the promptness and the quality of pain management for people with acute pain. Patients who are admitted to the hospital may be boarded in the hallways while waiting for rooms to open up. Ambulances may be diverted from full emergency departments toward more distant facilities that are able to take in patients. Finally, overcrowding decreases physicians’ productivity within emergency departments. All of these are significant issues, and the problem is only getting worse. </a:t>
            </a:r>
          </a:p>
          <a:p>
            <a:endParaRPr lang="en-US" altLang="en-US"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D5FD925D-B2A1-48EB-83E8-323BDC7C3929}" type="slidenum">
              <a:rPr lang="en-US" altLang="en-US"/>
              <a:pPr eaLnBrk="1" hangingPunct="1">
                <a:spcBef>
                  <a:spcPct val="0"/>
                </a:spcBef>
              </a:pPr>
              <a:t>8</a:t>
            </a:fld>
            <a:endParaRPr lang="en-US" altLang="en-US" dirty="0"/>
          </a:p>
        </p:txBody>
      </p:sp>
    </p:spTree>
    <p:extLst>
      <p:ext uri="{BB962C8B-B14F-4D97-AF65-F5344CB8AC3E}">
        <p14:creationId xmlns:p14="http://schemas.microsoft.com/office/powerpoint/2010/main" val="2753116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So why are there so many emergency room visits? In an example from upstate New York, forty-five percent of potentially unnecessary ER cases occurred between 9 am and 5 pm. This means that the hours of operation of primary care clinics are not necessarily the issue. In fact, the statistics suggest that patients simply cannot be seen in primary care clinics between 9 am and 5 pm and therefore, they seek care in emergency rooms. Could this be a consequence of the primary care crisis discussed in the previous lecture? </a:t>
            </a:r>
          </a:p>
          <a:p>
            <a:endParaRPr lang="en-US" alt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1D6354B0-DBEC-4E6D-9A56-8011F8230C00}" type="slidenum">
              <a:rPr lang="en-US" altLang="en-US"/>
              <a:pPr eaLnBrk="1" hangingPunct="1">
                <a:spcBef>
                  <a:spcPct val="0"/>
                </a:spcBef>
              </a:pPr>
              <a:t>9</a:t>
            </a:fld>
            <a:endParaRPr lang="en-US" altLang="en-US" dirty="0"/>
          </a:p>
        </p:txBody>
      </p:sp>
    </p:spTree>
    <p:extLst>
      <p:ext uri="{BB962C8B-B14F-4D97-AF65-F5344CB8AC3E}">
        <p14:creationId xmlns:p14="http://schemas.microsoft.com/office/powerpoint/2010/main" val="25007581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8.xml"/><Relationship Id="rId1" Type="http://schemas.openxmlformats.org/officeDocument/2006/relationships/tags" Target="../tags/tag18.xml"/></Relationships>
</file>

<file path=ppt/slides/_rels/slide13.xml.rels><?xml version="1.0" encoding="UTF-8" standalone="yes"?>
<Relationships xmlns="http://schemas.openxmlformats.org/package/2006/relationships"><Relationship Id="rId8" Type="http://schemas.openxmlformats.org/officeDocument/2006/relationships/hyperlink" Target="http://www.ucaoa.org/" TargetMode="External"/><Relationship Id="rId3" Type="http://schemas.openxmlformats.org/officeDocument/2006/relationships/notesSlide" Target="../notesSlides/notesSlide13.xml"/><Relationship Id="rId7" Type="http://schemas.openxmlformats.org/officeDocument/2006/relationships/hyperlink" Target="https://www.medicaid.gov/Federal-Policy-Guidance/Downloads/CIB-01-16-14.pdf" TargetMode="External"/><Relationship Id="rId2" Type="http://schemas.openxmlformats.org/officeDocument/2006/relationships/slideLayout" Target="../slideLayouts/slideLayout9.xml"/><Relationship Id="rId1" Type="http://schemas.openxmlformats.org/officeDocument/2006/relationships/tags" Target="../tags/tag19.xml"/><Relationship Id="rId6" Type="http://schemas.openxmlformats.org/officeDocument/2006/relationships/hyperlink" Target="http://www.cdc.gov/nchs/data/nhsr/nhsr007.pdf" TargetMode="External"/><Relationship Id="rId5" Type="http://schemas.openxmlformats.org/officeDocument/2006/relationships/hyperlink" Target="http://www.ucaoa.org/home_abouturgentcare.php" TargetMode="External"/><Relationship Id="rId4" Type="http://schemas.openxmlformats.org/officeDocument/2006/relationships/hyperlink" Target="http://www.cdc.gov/nchs/fastats/emergency-department.htm"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0.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Health Care and Public Health in the U.S.</a:t>
            </a:r>
            <a:endParaRPr lang="en-US" dirty="0"/>
          </a:p>
        </p:txBody>
      </p:sp>
      <p:sp>
        <p:nvSpPr>
          <p:cNvPr id="3" name="Text Placeholder 2"/>
          <p:cNvSpPr>
            <a:spLocks noGrp="1"/>
          </p:cNvSpPr>
          <p:nvPr>
            <p:ph type="body" sz="half" idx="2"/>
          </p:nvPr>
        </p:nvSpPr>
        <p:spPr/>
        <p:txBody>
          <a:bodyPr/>
          <a:lstStyle/>
          <a:p>
            <a:r>
              <a:rPr lang="en-US" altLang="en-US" dirty="0" smtClean="0"/>
              <a:t>Delivering Health Care, Part 2</a:t>
            </a:r>
            <a:endParaRPr lang="en-US" altLang="en-US" dirty="0"/>
          </a:p>
        </p:txBody>
      </p:sp>
      <p:sp>
        <p:nvSpPr>
          <p:cNvPr id="4" name="Text Placeholder 3"/>
          <p:cNvSpPr>
            <a:spLocks noGrp="1"/>
          </p:cNvSpPr>
          <p:nvPr>
            <p:ph type="body" sz="quarter" idx="11"/>
          </p:nvPr>
        </p:nvSpPr>
        <p:spPr/>
        <p:txBody>
          <a:bodyPr/>
          <a:lstStyle/>
          <a:p>
            <a:r>
              <a:rPr lang="en-US" altLang="en-US" dirty="0" smtClean="0"/>
              <a:t>Lecture c</a:t>
            </a:r>
            <a:endParaRPr lang="en-US" altLang="en-US" dirty="0"/>
          </a:p>
        </p:txBody>
      </p:sp>
      <p:sp>
        <p:nvSpPr>
          <p:cNvPr id="5" name="Text Placeholder 4"/>
          <p:cNvSpPr>
            <a:spLocks noGrp="1"/>
          </p:cNvSpPr>
          <p:nvPr>
            <p:ph type="body" sz="quarter" idx="12"/>
          </p:nvPr>
        </p:nvSpPr>
        <p:spPr/>
        <p:txBody>
          <a:bodyPr/>
          <a:lstStyle/>
          <a:p>
            <a:r>
              <a:rPr lang="en-US" dirty="0" smtClean="0"/>
              <a:t>This material (Comp 1 Unit 3)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endParaRPr lang="en-US" dirty="0"/>
          </a:p>
        </p:txBody>
      </p:sp>
    </p:spTree>
    <p:custDataLst>
      <p:tags r:id="rId1"/>
    </p:custDataLst>
    <p:extLst>
      <p:ext uri="{BB962C8B-B14F-4D97-AF65-F5344CB8AC3E}">
        <p14:creationId xmlns:p14="http://schemas.microsoft.com/office/powerpoint/2010/main" val="1653457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Causes of Non-Emergency </a:t>
            </a:r>
            <a:br>
              <a:rPr lang="en-US" altLang="en-US" dirty="0" smtClean="0"/>
            </a:br>
            <a:r>
              <a:rPr lang="en-US" altLang="en-US" dirty="0" smtClean="0"/>
              <a:t>ED Visits</a:t>
            </a:r>
          </a:p>
        </p:txBody>
      </p:sp>
      <p:sp>
        <p:nvSpPr>
          <p:cNvPr id="13315" name="Content Placeholder 2"/>
          <p:cNvSpPr>
            <a:spLocks noGrp="1"/>
          </p:cNvSpPr>
          <p:nvPr>
            <p:ph sz="quarter" idx="14"/>
          </p:nvPr>
        </p:nvSpPr>
        <p:spPr/>
        <p:txBody>
          <a:bodyPr/>
          <a:lstStyle/>
          <a:p>
            <a:r>
              <a:rPr lang="en-US" altLang="en-US" sz="3000" dirty="0" smtClean="0"/>
              <a:t>May not have primary care providers</a:t>
            </a:r>
          </a:p>
          <a:p>
            <a:r>
              <a:rPr lang="en-US" altLang="en-US" sz="3000" dirty="0" smtClean="0"/>
              <a:t>Primary care clinicians are over-extended</a:t>
            </a:r>
          </a:p>
          <a:p>
            <a:r>
              <a:rPr lang="en-US" altLang="en-US" sz="3000" dirty="0" smtClean="0"/>
              <a:t>Lack of insurance</a:t>
            </a:r>
          </a:p>
          <a:p>
            <a:r>
              <a:rPr lang="en-US" altLang="en-US" sz="3000" dirty="0" smtClean="0"/>
              <a:t>Medicaid patients seek ED care more often</a:t>
            </a:r>
          </a:p>
          <a:p>
            <a:r>
              <a:rPr lang="en-US" altLang="en-US" sz="3000" dirty="0" smtClean="0"/>
              <a:t>Cost of ED visits more expensive then primary care</a:t>
            </a:r>
          </a:p>
          <a:p>
            <a:r>
              <a:rPr lang="en-US" altLang="en-US" sz="3000" dirty="0" smtClean="0"/>
              <a:t>Non-emergency visits to ED driving up health care costs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Reducing Inappropriate ED Visits</a:t>
            </a:r>
          </a:p>
        </p:txBody>
      </p:sp>
      <p:sp>
        <p:nvSpPr>
          <p:cNvPr id="14339" name="Content Placeholder 2"/>
          <p:cNvSpPr>
            <a:spLocks noGrp="1"/>
          </p:cNvSpPr>
          <p:nvPr>
            <p:ph sz="quarter" idx="14"/>
          </p:nvPr>
        </p:nvSpPr>
        <p:spPr/>
        <p:txBody>
          <a:bodyPr/>
          <a:lstStyle/>
          <a:p>
            <a:r>
              <a:rPr lang="en-US" altLang="en-US" dirty="0" smtClean="0"/>
              <a:t>Patient education is key</a:t>
            </a:r>
          </a:p>
          <a:p>
            <a:r>
              <a:rPr lang="en-US" altLang="en-US" dirty="0" smtClean="0"/>
              <a:t>Establish medical homes</a:t>
            </a:r>
          </a:p>
          <a:p>
            <a:r>
              <a:rPr lang="en-US" altLang="en-US" dirty="0" smtClean="0"/>
              <a:t>Start a telephone triage system</a:t>
            </a:r>
          </a:p>
          <a:p>
            <a:r>
              <a:rPr lang="en-US" altLang="en-US" dirty="0" smtClean="0"/>
              <a:t>Improve the availability of after hours care</a:t>
            </a:r>
          </a:p>
          <a:p>
            <a:r>
              <a:rPr lang="en-US" altLang="en-US" dirty="0" smtClean="0"/>
              <a:t>Increase enrollment in safety net programs</a:t>
            </a:r>
          </a:p>
          <a:p>
            <a:r>
              <a:rPr lang="en-US" altLang="en-US" dirty="0" smtClean="0"/>
              <a:t>Simplify health information</a:t>
            </a:r>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Delivering Health Care, Part 2 Summary – Lecture c</a:t>
            </a:r>
          </a:p>
        </p:txBody>
      </p:sp>
      <p:sp>
        <p:nvSpPr>
          <p:cNvPr id="15363" name="Content Placeholder 2"/>
          <p:cNvSpPr>
            <a:spLocks noGrp="1"/>
          </p:cNvSpPr>
          <p:nvPr>
            <p:ph type="body" sz="quarter" idx="11"/>
          </p:nvPr>
        </p:nvSpPr>
        <p:spPr/>
        <p:txBody>
          <a:bodyPr/>
          <a:lstStyle/>
          <a:p>
            <a:r>
              <a:rPr lang="en-US" altLang="en-US" dirty="0" smtClean="0"/>
              <a:t>Outpatient care settings</a:t>
            </a:r>
          </a:p>
          <a:p>
            <a:r>
              <a:rPr lang="en-US" altLang="en-US" dirty="0" smtClean="0"/>
              <a:t>Retail clinics</a:t>
            </a:r>
          </a:p>
          <a:p>
            <a:r>
              <a:rPr lang="en-US" altLang="en-US" dirty="0" smtClean="0"/>
              <a:t>Urgent care centers</a:t>
            </a:r>
          </a:p>
          <a:p>
            <a:r>
              <a:rPr lang="en-US" altLang="en-US" dirty="0" smtClean="0"/>
              <a:t>Emergency department</a:t>
            </a:r>
          </a:p>
          <a:p>
            <a:r>
              <a:rPr lang="en-US" altLang="en-US" dirty="0" smtClean="0"/>
              <a:t>Problems and solutions regarding overcrowded emergency departments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Delivering Health Care, Part 2 References – Lecture c</a:t>
            </a:r>
            <a:endParaRPr lang="en-US" dirty="0"/>
          </a:p>
        </p:txBody>
      </p:sp>
      <p:sp>
        <p:nvSpPr>
          <p:cNvPr id="3" name="Text Placeholder 2"/>
          <p:cNvSpPr>
            <a:spLocks noGrp="1"/>
          </p:cNvSpPr>
          <p:nvPr>
            <p:ph type="body" sz="quarter" idx="16"/>
          </p:nvPr>
        </p:nvSpPr>
        <p:spPr>
          <a:xfrm>
            <a:off x="457200" y="1600200"/>
            <a:ext cx="8229600" cy="4663440"/>
          </a:xfrm>
        </p:spPr>
        <p:txBody>
          <a:bodyPr/>
          <a:lstStyle/>
          <a:p>
            <a:r>
              <a:rPr lang="en-US" dirty="0" smtClean="0"/>
              <a:t>References</a:t>
            </a:r>
            <a:endParaRPr lang="en-US" b="0" dirty="0" smtClean="0"/>
          </a:p>
          <a:p>
            <a:r>
              <a:rPr lang="en-US" altLang="en-US" b="0" dirty="0"/>
              <a:t>Centers for Disease Control and Prevention. Emergency Department Visits – 2011. </a:t>
            </a:r>
            <a:r>
              <a:rPr lang="en-US" altLang="en-US" b="0" dirty="0">
                <a:hlinkClick r:id="rId4" tooltip="URL to Centers for Disease Control and Prevention web page titled Emergency Department Visits"/>
              </a:rPr>
              <a:t>http://</a:t>
            </a:r>
            <a:r>
              <a:rPr lang="en-US" altLang="en-US" b="0" dirty="0" smtClean="0">
                <a:hlinkClick r:id="rId4" tooltip="URL to Centers for Disease Control and Prevention web page titled Emergency Department Visits"/>
              </a:rPr>
              <a:t>www.cdc.gov/nchs/fastats/emergency-department.htm</a:t>
            </a:r>
            <a:r>
              <a:rPr lang="en-US" altLang="en-US" b="0" dirty="0" smtClean="0"/>
              <a:t>. </a:t>
            </a:r>
            <a:r>
              <a:rPr lang="en-US" altLang="en-US" b="0" dirty="0"/>
              <a:t>Accessed </a:t>
            </a:r>
            <a:r>
              <a:rPr lang="en-US" altLang="en-US" b="0" dirty="0" smtClean="0"/>
              <a:t>January 20, 2017. </a:t>
            </a:r>
            <a:endParaRPr lang="en-US" altLang="en-US" b="0" dirty="0">
              <a:hlinkClick r:id="rId5"/>
            </a:endParaRPr>
          </a:p>
          <a:p>
            <a:r>
              <a:rPr lang="en-US" altLang="en-US" b="0" dirty="0"/>
              <a:t>Centers for Disease Control and Prevention. National Hospital Ambulatory Medical Care Survey: 2006 emergency department summary. </a:t>
            </a:r>
            <a:r>
              <a:rPr lang="en-US" altLang="en-US" b="0" dirty="0" smtClean="0">
                <a:hlinkClick r:id="rId6" tooltip="URL to 39 page PDF file from Centers for Disease Control and Prevention titled National Health Statistics Report, National Hospital Ambulatory Medical Care Survey, published August 6, 2008"/>
              </a:rPr>
              <a:t>http://www.cdc.gov/nchs/data/nhsr/nhsr007.pdf</a:t>
            </a:r>
            <a:r>
              <a:rPr lang="en-US" altLang="en-US" b="0" dirty="0" smtClean="0"/>
              <a:t>. Accessed January 20, 2017.</a:t>
            </a:r>
          </a:p>
          <a:p>
            <a:r>
              <a:rPr lang="en-US" altLang="en-US" b="0" dirty="0" smtClean="0"/>
              <a:t>Centers </a:t>
            </a:r>
            <a:r>
              <a:rPr lang="en-US" altLang="en-US" b="0" dirty="0"/>
              <a:t>for Medicare and Medicaid Services. Reducing </a:t>
            </a:r>
            <a:r>
              <a:rPr lang="en-US" altLang="en-US" b="0" dirty="0" err="1"/>
              <a:t>Nonurgent</a:t>
            </a:r>
            <a:r>
              <a:rPr lang="en-US" altLang="en-US" b="0" dirty="0"/>
              <a:t> Use of Emergency Departments and </a:t>
            </a:r>
            <a:r>
              <a:rPr lang="en-US" altLang="en-US" b="0" dirty="0" smtClean="0"/>
              <a:t>Improving Appropriate Care in </a:t>
            </a:r>
            <a:r>
              <a:rPr lang="en-US" altLang="en-US" b="0" dirty="0"/>
              <a:t>Appropriate Settings. </a:t>
            </a:r>
            <a:r>
              <a:rPr lang="en-US" altLang="en-US" b="0" dirty="0" smtClean="0"/>
              <a:t>January 16, 2014. </a:t>
            </a:r>
            <a:r>
              <a:rPr lang="en-US" altLang="en-US" b="0" dirty="0" smtClean="0">
                <a:hlinkClick r:id="rId7" tooltip="URL to 8 page PDF from Department of Health and Human Services Centers for Medicare and Medicaid Services, CMCS Informational Bulletin titled Reducing Nonurgent Use of Emergency Departments and Improving Appropriate Care in Appropriate Settings"/>
              </a:rPr>
              <a:t>https</a:t>
            </a:r>
            <a:r>
              <a:rPr lang="en-US" altLang="en-US" b="0" dirty="0">
                <a:hlinkClick r:id="rId7" tooltip="URL to 8 page PDF from Department of Health and Human Services Centers for Medicare and Medicaid Services, CMCS Informational Bulletin titled Reducing Nonurgent Use of Emergency Departments and Improving Appropriate Care in Appropriate Settings"/>
              </a:rPr>
              <a:t>://</a:t>
            </a:r>
            <a:r>
              <a:rPr lang="en-US" altLang="en-US" b="0" dirty="0" smtClean="0">
                <a:hlinkClick r:id="rId7" tooltip="URL to 8 page PDF from Department of Health and Human Services Centers for Medicare and Medicaid Services, CMCS Informational Bulletin titled Reducing Nonurgent Use of Emergency Departments and Improving Appropriate Care in Appropriate Settings"/>
              </a:rPr>
              <a:t>www.medicaid.gov/Federal-Policy-Guidance/Downloads/CIB-01-16-14.pdf</a:t>
            </a:r>
            <a:r>
              <a:rPr lang="en-US" altLang="en-US" b="0" dirty="0" smtClean="0"/>
              <a:t>. </a:t>
            </a:r>
            <a:r>
              <a:rPr lang="en-US" altLang="en-US" b="0" dirty="0"/>
              <a:t>Accessed January 20, </a:t>
            </a:r>
            <a:r>
              <a:rPr lang="en-US" altLang="en-US" b="0" dirty="0" smtClean="0"/>
              <a:t>2017. </a:t>
            </a:r>
            <a:endParaRPr lang="en-US" altLang="en-US" b="0" dirty="0"/>
          </a:p>
          <a:p>
            <a:r>
              <a:rPr lang="en-US" altLang="en-US" b="0" dirty="0" smtClean="0"/>
              <a:t>Pitts </a:t>
            </a:r>
            <a:r>
              <a:rPr lang="en-US" altLang="en-US" b="0" dirty="0"/>
              <a:t>et al, 2010. Where Americans get acute care: Increasingly, it’s not at their doctor’s office. Health Affairs. </a:t>
            </a:r>
            <a:r>
              <a:rPr lang="en-US" altLang="en-US" b="0" dirty="0" smtClean="0"/>
              <a:t>29 (9</a:t>
            </a:r>
            <a:r>
              <a:rPr lang="en-US" altLang="en-US" b="0" dirty="0"/>
              <a:t>):1620-1629.</a:t>
            </a:r>
          </a:p>
          <a:p>
            <a:r>
              <a:rPr lang="en-US" altLang="en-US" b="0" dirty="0"/>
              <a:t>Urgent Care Association of America. </a:t>
            </a:r>
            <a:r>
              <a:rPr lang="en-US" altLang="en-US" b="0" dirty="0">
                <a:hlinkClick r:id="rId8" tooltip="URL to Urgent Care Association of America"/>
              </a:rPr>
              <a:t>http://www.ucaoa.org/</a:t>
            </a:r>
            <a:r>
              <a:rPr lang="en-US" altLang="en-US" b="0" dirty="0"/>
              <a:t>. January 20, 2017</a:t>
            </a:r>
            <a:r>
              <a:rPr lang="en-US" altLang="en-US" b="0" dirty="0" smtClean="0"/>
              <a:t>. </a:t>
            </a:r>
            <a:endParaRPr lang="en-US" altLang="en-US" b="0" dirty="0"/>
          </a:p>
          <a:p>
            <a:r>
              <a:rPr lang="en-US" altLang="en-US" b="0" dirty="0" err="1"/>
              <a:t>Weinick</a:t>
            </a:r>
            <a:r>
              <a:rPr lang="en-US" altLang="en-US" b="0" dirty="0"/>
              <a:t>, R, Burns, R, </a:t>
            </a:r>
            <a:r>
              <a:rPr lang="en-US" altLang="en-US" b="0" dirty="0" err="1"/>
              <a:t>Mehrotra</a:t>
            </a:r>
            <a:r>
              <a:rPr lang="en-US" altLang="en-US" b="0" dirty="0"/>
              <a:t>, A. How Many Emergency Department Visits Could be Managed at Urgent Care Centers and Retail Clinics? Health </a:t>
            </a:r>
            <a:r>
              <a:rPr lang="en-US" altLang="en-US" b="0" dirty="0" err="1"/>
              <a:t>Aff</a:t>
            </a:r>
            <a:r>
              <a:rPr lang="en-US" altLang="en-US" b="0" dirty="0"/>
              <a:t> (Millwood). 2010 Sep; 29(9): 1630–1636</a:t>
            </a:r>
            <a:r>
              <a:rPr lang="en-US" altLang="en-US" b="0" dirty="0" smtClean="0"/>
              <a:t>.</a:t>
            </a:r>
            <a:endParaRPr lang="en-US" altLang="en-US" b="0"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extLst>
      <p:ext uri="{BB962C8B-B14F-4D97-AF65-F5344CB8AC3E}">
        <p14:creationId xmlns:p14="http://schemas.microsoft.com/office/powerpoint/2010/main" val="3161717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7"/>
            <a:ext cx="8229600" cy="2439065"/>
          </a:xfrm>
        </p:spPr>
        <p:txBody>
          <a:bodyPr/>
          <a:lstStyle/>
          <a:p>
            <a:r>
              <a:rPr lang="en-US" altLang="en-US" dirty="0" smtClean="0"/>
              <a:t>Introduction to Health Care and Public Health in the U.S.</a:t>
            </a:r>
            <a:r>
              <a:rPr lang="en-US" dirty="0" smtClean="0"/>
              <a:t/>
            </a:r>
            <a:br>
              <a:rPr lang="en-US" dirty="0" smtClean="0"/>
            </a:br>
            <a:r>
              <a:rPr lang="en-US" altLang="en-US" dirty="0" smtClean="0"/>
              <a:t>Delivering Health Care, Part 2</a:t>
            </a:r>
            <a:br>
              <a:rPr lang="en-US" altLang="en-US" dirty="0" smtClean="0"/>
            </a:br>
            <a:r>
              <a:rPr lang="en-US" altLang="en-US" dirty="0" smtClean="0"/>
              <a:t>Lecture c</a:t>
            </a:r>
            <a:endParaRPr lang="en-US" dirty="0"/>
          </a:p>
        </p:txBody>
      </p:sp>
      <p:sp>
        <p:nvSpPr>
          <p:cNvPr id="8" name="Content Placeholder 7"/>
          <p:cNvSpPr>
            <a:spLocks noGrp="1"/>
          </p:cNvSpPr>
          <p:nvPr>
            <p:ph sz="quarter" idx="14"/>
          </p:nvPr>
        </p:nvSpPr>
        <p:spPr/>
        <p:txBody>
          <a:bodyPr/>
          <a:lstStyle/>
          <a:p>
            <a:r>
              <a:rPr 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12" name="Slide Number Placeholder 11"/>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extLst>
      <p:ext uri="{BB962C8B-B14F-4D97-AF65-F5344CB8AC3E}">
        <p14:creationId xmlns:p14="http://schemas.microsoft.com/office/powerpoint/2010/main" val="4279349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Delivering Health Care, Part 2</a:t>
            </a:r>
            <a:br>
              <a:rPr lang="en-US" altLang="en-US" smtClean="0"/>
            </a:br>
            <a:r>
              <a:rPr lang="en-US" altLang="en-US" smtClean="0"/>
              <a:t>Learning Objectives</a:t>
            </a:r>
            <a:endParaRPr lang="en-US" altLang="en-US" dirty="0" smtClean="0"/>
          </a:p>
        </p:txBody>
      </p:sp>
      <p:sp>
        <p:nvSpPr>
          <p:cNvPr id="5123" name="Content Placeholder 2"/>
          <p:cNvSpPr>
            <a:spLocks noGrp="1"/>
          </p:cNvSpPr>
          <p:nvPr>
            <p:ph sz="quarter" idx="14"/>
          </p:nvPr>
        </p:nvSpPr>
        <p:spPr>
          <a:xfrm>
            <a:off x="457200" y="1634925"/>
            <a:ext cx="8229600" cy="4572000"/>
          </a:xfrm>
        </p:spPr>
        <p:txBody>
          <a:bodyPr/>
          <a:lstStyle/>
          <a:p>
            <a:r>
              <a:rPr lang="en-US" altLang="en-US" sz="2800" dirty="0" smtClean="0"/>
              <a:t>Describe the organization of clinical health care delivery in the outpatient setting, and the organization of outpatient health care </a:t>
            </a:r>
            <a:br>
              <a:rPr lang="en-US" altLang="en-US" sz="2800" dirty="0" smtClean="0"/>
            </a:br>
            <a:r>
              <a:rPr lang="en-US" altLang="en-US" sz="2800" dirty="0" smtClean="0"/>
              <a:t>(Lectures a-c)</a:t>
            </a:r>
          </a:p>
          <a:p>
            <a:r>
              <a:rPr lang="en-US" altLang="en-US" sz="2800" dirty="0" smtClean="0"/>
              <a:t>Describe the organization of ancillary health care delivery in the outpatient setting (Lecture d)</a:t>
            </a:r>
          </a:p>
          <a:p>
            <a:r>
              <a:rPr lang="en-US" altLang="en-US" sz="2800" dirty="0" smtClean="0"/>
              <a:t>Discuss the role of different health care providers, with an emphasis on the delivery of care in an interdisciplinary setting (Lecture e)</a:t>
            </a:r>
          </a:p>
        </p:txBody>
      </p:sp>
      <p:sp>
        <p:nvSpPr>
          <p:cNvPr id="5" name="Slide Number Placeholder 4"/>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Retail Clinics</a:t>
            </a:r>
          </a:p>
        </p:txBody>
      </p:sp>
      <p:sp>
        <p:nvSpPr>
          <p:cNvPr id="6147" name="Content Placeholder 2"/>
          <p:cNvSpPr>
            <a:spLocks noGrp="1"/>
          </p:cNvSpPr>
          <p:nvPr>
            <p:ph sz="quarter" idx="14"/>
          </p:nvPr>
        </p:nvSpPr>
        <p:spPr/>
        <p:txBody>
          <a:bodyPr/>
          <a:lstStyle/>
          <a:p>
            <a:r>
              <a:rPr lang="en-US" altLang="en-US" dirty="0" smtClean="0"/>
              <a:t>Facilities usually located in stores or pharmacies, may also be free-standing</a:t>
            </a:r>
          </a:p>
          <a:p>
            <a:r>
              <a:rPr lang="en-US" altLang="en-US" dirty="0" smtClean="0"/>
              <a:t>Staffed by nurse practitioners – nurses with additional training</a:t>
            </a:r>
          </a:p>
          <a:p>
            <a:r>
              <a:rPr lang="en-US" altLang="en-US" dirty="0" smtClean="0"/>
              <a:t>Intended to treat common and minor illnesses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smtClean="0"/>
              <a:t>Urgent Care Centers - 1</a:t>
            </a:r>
          </a:p>
        </p:txBody>
      </p:sp>
      <p:sp>
        <p:nvSpPr>
          <p:cNvPr id="7171" name="Content Placeholder 2"/>
          <p:cNvSpPr>
            <a:spLocks noGrp="1"/>
          </p:cNvSpPr>
          <p:nvPr>
            <p:ph sz="quarter" idx="14"/>
          </p:nvPr>
        </p:nvSpPr>
        <p:spPr/>
        <p:txBody>
          <a:bodyPr/>
          <a:lstStyle/>
          <a:p>
            <a:r>
              <a:rPr lang="en-US" altLang="en-US" dirty="0" smtClean="0"/>
              <a:t>Over 8500 acute care centers in the U.S.</a:t>
            </a:r>
          </a:p>
          <a:p>
            <a:r>
              <a:rPr lang="en-US" altLang="en-US" dirty="0" smtClean="0"/>
              <a:t>Growing trend since the 1970s</a:t>
            </a:r>
          </a:p>
          <a:p>
            <a:r>
              <a:rPr lang="en-US" altLang="en-US" dirty="0" smtClean="0"/>
              <a:t>Usually walk-in clinics</a:t>
            </a:r>
          </a:p>
          <a:p>
            <a:r>
              <a:rPr lang="en-US" altLang="en-US" dirty="0" smtClean="0"/>
              <a:t>May have extended hours</a:t>
            </a:r>
          </a:p>
          <a:p>
            <a:r>
              <a:rPr lang="en-US" altLang="en-US" dirty="0" smtClean="0"/>
              <a:t>Usually provide care that may be beyond the scope of care of typical primary care practice</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Urgent Care Centers - 2</a:t>
            </a:r>
          </a:p>
        </p:txBody>
      </p:sp>
      <p:sp>
        <p:nvSpPr>
          <p:cNvPr id="8195" name="Content Placeholder 2"/>
          <p:cNvSpPr>
            <a:spLocks noGrp="1"/>
          </p:cNvSpPr>
          <p:nvPr>
            <p:ph sz="quarter" idx="14"/>
          </p:nvPr>
        </p:nvSpPr>
        <p:spPr/>
        <p:txBody>
          <a:bodyPr/>
          <a:lstStyle/>
          <a:p>
            <a:r>
              <a:rPr lang="en-US" altLang="en-US" dirty="0" smtClean="0"/>
              <a:t>Typically have laboratory and/or X-ray facilities on-site</a:t>
            </a:r>
          </a:p>
          <a:p>
            <a:r>
              <a:rPr lang="en-US" altLang="en-US" dirty="0" smtClean="0"/>
              <a:t>Some may have more advanced diagnostic equipment</a:t>
            </a:r>
          </a:p>
          <a:p>
            <a:r>
              <a:rPr lang="en-US" altLang="en-US" dirty="0" smtClean="0"/>
              <a:t>Not intended to treat life-threatening emergencies</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t>Emergency Department (ED) - 1</a:t>
            </a:r>
          </a:p>
        </p:txBody>
      </p:sp>
      <p:sp>
        <p:nvSpPr>
          <p:cNvPr id="9219" name="Content Placeholder 2"/>
          <p:cNvSpPr>
            <a:spLocks noGrp="1"/>
          </p:cNvSpPr>
          <p:nvPr>
            <p:ph sz="quarter" idx="14"/>
          </p:nvPr>
        </p:nvSpPr>
        <p:spPr/>
        <p:txBody>
          <a:bodyPr/>
          <a:lstStyle/>
          <a:p>
            <a:r>
              <a:rPr lang="en-US" altLang="en-US" dirty="0" smtClean="0"/>
              <a:t>Visits increasing over time</a:t>
            </a:r>
          </a:p>
          <a:p>
            <a:pPr lvl="1"/>
            <a:r>
              <a:rPr lang="en-US" altLang="en-US" dirty="0" smtClean="0"/>
              <a:t>2006 - over 119 million visits</a:t>
            </a:r>
          </a:p>
          <a:p>
            <a:pPr lvl="1"/>
            <a:r>
              <a:rPr lang="en-US" altLang="en-US" dirty="0" smtClean="0"/>
              <a:t>2011 - over 136 million visits</a:t>
            </a:r>
          </a:p>
          <a:p>
            <a:r>
              <a:rPr lang="en-US" altLang="en-US" dirty="0" smtClean="0"/>
              <a:t>Visits resulting in admission</a:t>
            </a:r>
          </a:p>
          <a:p>
            <a:pPr lvl="1"/>
            <a:r>
              <a:rPr lang="en-US" altLang="en-US" dirty="0" smtClean="0"/>
              <a:t>2006 – 12.8%</a:t>
            </a:r>
          </a:p>
          <a:p>
            <a:pPr lvl="1"/>
            <a:r>
              <a:rPr lang="en-US" altLang="en-US" dirty="0" smtClean="0"/>
              <a:t>2011 – 11.9%</a:t>
            </a:r>
          </a:p>
          <a:p>
            <a:r>
              <a:rPr lang="en-US" altLang="en-US" dirty="0" smtClean="0"/>
              <a:t>Majority of patients waited 15 – 59 minutes to see a provider</a:t>
            </a:r>
          </a:p>
          <a:p>
            <a:endParaRPr lang="en-US" altLang="en-US" dirty="0" smtClean="0"/>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Emergency Department (ED) - 2</a:t>
            </a:r>
          </a:p>
        </p:txBody>
      </p:sp>
      <p:sp>
        <p:nvSpPr>
          <p:cNvPr id="10243" name="Content Placeholder 2"/>
          <p:cNvSpPr>
            <a:spLocks noGrp="1"/>
          </p:cNvSpPr>
          <p:nvPr>
            <p:ph sz="quarter" idx="14"/>
          </p:nvPr>
        </p:nvSpPr>
        <p:spPr/>
        <p:txBody>
          <a:bodyPr/>
          <a:lstStyle/>
          <a:p>
            <a:r>
              <a:rPr lang="en-US" altLang="en-US" dirty="0" smtClean="0"/>
              <a:t>Intended to treat life-threatening emergencies</a:t>
            </a:r>
          </a:p>
          <a:p>
            <a:r>
              <a:rPr lang="en-US" altLang="en-US" dirty="0" smtClean="0"/>
              <a:t>Large number of visits were not emergencies</a:t>
            </a:r>
          </a:p>
          <a:p>
            <a:r>
              <a:rPr lang="en-US" altLang="en-US" dirty="0" smtClean="0"/>
              <a:t>2008 - 11% of ambulatory visits occurred in ED setting</a:t>
            </a:r>
          </a:p>
          <a:p>
            <a:r>
              <a:rPr lang="en-US" altLang="en-US" dirty="0" smtClean="0"/>
              <a:t>2010 – 13.7% - 27.1% of cases could have been treated in urgent care</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smtClean="0"/>
              <a:t>Effects of Overcrowding In The ED </a:t>
            </a:r>
          </a:p>
        </p:txBody>
      </p:sp>
      <p:sp>
        <p:nvSpPr>
          <p:cNvPr id="11267" name="Content Placeholder 2"/>
          <p:cNvSpPr>
            <a:spLocks noGrp="1"/>
          </p:cNvSpPr>
          <p:nvPr>
            <p:ph sz="quarter" idx="14"/>
          </p:nvPr>
        </p:nvSpPr>
        <p:spPr/>
        <p:txBody>
          <a:bodyPr/>
          <a:lstStyle/>
          <a:p>
            <a:r>
              <a:rPr lang="en-US" altLang="en-US" dirty="0" smtClean="0"/>
              <a:t>Delays in the treatment of serious medical conditions</a:t>
            </a:r>
          </a:p>
          <a:p>
            <a:r>
              <a:rPr lang="en-US" altLang="en-US" dirty="0" smtClean="0"/>
              <a:t>Increased waiting times</a:t>
            </a:r>
          </a:p>
          <a:p>
            <a:r>
              <a:rPr lang="en-US" altLang="en-US" dirty="0" smtClean="0"/>
              <a:t>Reduced promptness and quality of pain management</a:t>
            </a:r>
          </a:p>
          <a:p>
            <a:r>
              <a:rPr lang="en-US" altLang="en-US" dirty="0" smtClean="0"/>
              <a:t>Hallway boarding of admitted patients</a:t>
            </a:r>
          </a:p>
          <a:p>
            <a:r>
              <a:rPr lang="en-US" altLang="en-US" dirty="0" smtClean="0"/>
              <a:t>Ambulance diversions</a:t>
            </a:r>
          </a:p>
          <a:p>
            <a:r>
              <a:rPr lang="en-US" altLang="en-US" dirty="0" smtClean="0"/>
              <a:t>Decreased physician productivity</a:t>
            </a:r>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Why So Many ED Visits?</a:t>
            </a:r>
          </a:p>
        </p:txBody>
      </p:sp>
      <p:sp>
        <p:nvSpPr>
          <p:cNvPr id="12291" name="Content Placeholder 2"/>
          <p:cNvSpPr>
            <a:spLocks noGrp="1"/>
          </p:cNvSpPr>
          <p:nvPr>
            <p:ph sz="quarter" idx="14"/>
          </p:nvPr>
        </p:nvSpPr>
        <p:spPr/>
        <p:txBody>
          <a:bodyPr/>
          <a:lstStyle/>
          <a:p>
            <a:r>
              <a:rPr lang="en-US" altLang="en-US" dirty="0" smtClean="0"/>
              <a:t>Upstate New York - 45% of potentially unnecessary ER cases were seen between 9 am and 5 pm</a:t>
            </a:r>
          </a:p>
          <a:p>
            <a:r>
              <a:rPr lang="en-US" altLang="en-US" dirty="0" smtClean="0"/>
              <a:t>Hours of operation not necessarily an issue</a:t>
            </a:r>
          </a:p>
          <a:p>
            <a:r>
              <a:rPr lang="en-US" altLang="en-US" dirty="0" smtClean="0"/>
              <a:t>Could this be a consequence of the primary care crisis?</a:t>
            </a:r>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4a551579-9fd4-4eff-969d-5b78b3cee5ae"/>
  <p:tag name="AUDIO_IMPORT" val="C:\Documents and Settings\skidmorn\My Documents\Dropbox\NTDC\OHSU CDC\Comp1\Unit3\PPT Production\comp1_unit3\comp1_unit3\comp1_unit3c\comp1_unit3c_S-7_V3.mp3"/>
  <p:tag name="AUDIO_ID" val="279"/>
  <p:tag name="ELAPSEDTIME" val="31.635"/>
  <p:tag name="ARTICULATE_SLIDE_NAV" val="7"/>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e6d83491-540a-43c6-a12d-cd5f2a0a2319"/>
  <p:tag name="AUDIO_IMPORT" val="C:\Documents and Settings\skidmorn\My Documents\Dropbox\NTDC\OHSU CDC\Comp1\Unit3\PPT Production\comp1_unit3\comp1_unit3\comp1_unit3c\comp1_unit3c_S-8_V3.mp3"/>
  <p:tag name="AUDIO_ID" val="280"/>
  <p:tag name="ELAPSEDTIME" val="52.82"/>
  <p:tag name="ARTICULATE_SLIDE_NAV" val="8"/>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e01055f2-5816-445d-9732-8818d6296213"/>
  <p:tag name="AUDIO_IMPORT" val="C:\Documents and Settings\skidmorn\My Documents\Dropbox\NTDC\OHSU CDC\Comp1\Unit3\PPT Production\comp1_unit3\comp1_unit3\comp1_unit3c\comp1_unit3c_S-9_V3.mp3"/>
  <p:tag name="AUDIO_ID" val="281"/>
  <p:tag name="ELAPSEDTIME" val="38.871"/>
  <p:tag name="ARTICULATE_SLIDE_NAV" val="9"/>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GUID" val="f529fd7c-46ba-4ee1-acd1-29f7a9724bb0"/>
  <p:tag name="AUDIO_IMPORT" val="C:\Documents and Settings\skidmorn\My Documents\Dropbox\NTDC\OHSU CDC\Comp1\Unit3\PPT Production\comp1_unit3\comp1_unit3\comp1_unit3c\comp1_unit3c_S-10_V3.mp3"/>
  <p:tag name="AUDIO_ID" val="282"/>
  <p:tag name="ELAPSEDTIME" val="68.128"/>
  <p:tag name="ARTICULATE_SLIDE_NAV" val="10"/>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0617722d-60d2-4a77-9bf4-88b4f03f2c92"/>
  <p:tag name="AUDIO_IMPORT" val="C:\Documents and Settings\skidmorn\My Documents\Dropbox\NTDC\OHSU CDC\Comp1\Unit3\PPT Production\comp1_unit3\comp1_unit3\comp1_unit3c\comp1_unit3c_S-11_V3.mp3"/>
  <p:tag name="AUDIO_ID" val="283"/>
  <p:tag name="ELAPSEDTIME" val="101.852"/>
  <p:tag name="ARTICULATE_SLIDE_NAV" val="11"/>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NNOTATION_COUNT" val="0"/>
  <p:tag name="AUDIO_IMPORT" val="C:\Documents and Settings\skidmorn\My Documents\Dropbox\NTDC\OHSU CDC\Comp1\Unit3\PPT Production\comp1_unit3\comp1_unit3\comp1_unit3c\comp1_unit3c_S-12_V3.mp3"/>
  <p:tag name="AUDIO_ID" val="284"/>
  <p:tag name="ELAPSEDTIME" val="21.081"/>
  <p:tag name="ARTICULATE_SLIDE_NAV" val="12"/>
  <p:tag name="ARTICULATE_SLIDE_GUID" val="ee09b299-ed8e-489d-98c8-570142580284"/>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NNOTATION_COUNT" val="0"/>
  <p:tag name="ARTICULATE_SLIDE_GUID" val="ee09b299-ed8e-489d-98c8-57014258e0ca"/>
  <p:tag name="AUDIO_IMPORT" val="C:\Documents and Settings\skidmorn\My Documents\Dropbox\NTDC\OHSU CDC\Comp1\Unit3\PPT Production\comp1_unit3\comp1_unit3\comp1_unit3c\comp1_unit3c_S-2_V3.mp3"/>
  <p:tag name="AUDIO_ID" val="274"/>
  <p:tag name="ELAPSEDTIME" val="27.403"/>
  <p:tag name="ARTICULATE_SLIDE_NAV" val="2"/>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ddf9736c-be56-4b51-bba4-20aa722a558b"/>
  <p:tag name="AUDIO_IMPORT" val="C:\Documents and Settings\skidmorn\My Documents\Dropbox\NTDC\OHSU CDC\Comp1\Unit3\PPT Production\comp1_unit3\comp1_unit3\comp1_unit3c\comp1_unit3c_S-3_V3.mp3"/>
  <p:tag name="AUDIO_ID" val="275"/>
  <p:tag name="ELAPSEDTIME" val="42.867"/>
  <p:tag name="ARTICULATE_SLIDE_NAV" val="3"/>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bf8a9bc1-8c12-46dd-8e5c-8edb28e8d04f"/>
  <p:tag name="AUDIO_IMPORT" val="C:\Documents and Settings\skidmorn\My Documents\Dropbox\NTDC\OHSU CDC\Comp1\Unit3\PPT Production\comp1_unit3\comp1_unit3\comp1_unit3c\comp1_unit3c_S-4_V3.mp3"/>
  <p:tag name="AUDIO_ID" val="276"/>
  <p:tag name="ELAPSEDTIME" val="40.647"/>
  <p:tag name="ARTICULATE_SLIDE_NAV" val="4"/>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64eaf22a-047e-4f95-9b58-64e511e485c1"/>
  <p:tag name="AUDIO_IMPORT" val="C:\Documents and Settings\skidmorn\My Documents\Dropbox\NTDC\OHSU CDC\Comp1\Unit3\PPT Production\comp1_unit3\comp1_unit3\comp1_unit3c\comp1_unit3c_S-5_V3.mp3"/>
  <p:tag name="AUDIO_ID" val="277"/>
  <p:tag name="ELAPSEDTIME" val="24.085"/>
  <p:tag name="ARTICULATE_SLIDE_NAV" val="5"/>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4e1b23ea-d5b5-415c-8ddd-bc083ba61012"/>
  <p:tag name="AUDIO_IMPORT" val="C:\Documents and Settings\skidmorn\My Documents\Dropbox\NTDC\OHSU CDC\Comp1\Unit3\PPT Production\comp1_unit3\comp1_unit3\comp1_unit3c\comp1_unit3c_S-6_V3.mp3"/>
  <p:tag name="AUDIO_ID" val="278"/>
  <p:tag name="ELAPSEDTIME" val="57.627"/>
  <p:tag name="ARTICULATE_SLIDE_NAV" val="6"/>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1_unit3c_Lecture_Slides" id="{E92A860D-90C5-4D58-86CF-A5DE4F6FF126}" vid="{7EF84D4D-C110-4F8F-80DD-36CB214347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Comp1_unit3c_Lecture_Slides</Template>
  <TotalTime>89</TotalTime>
  <Words>2089</Words>
  <Application>Microsoft Office PowerPoint</Application>
  <PresentationFormat>On-screen Show (4:3)</PresentationFormat>
  <Paragraphs>135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ONC-Template-FINAL DRAFT</vt:lpstr>
      <vt:lpstr>Introduction to Health Care and Public Health in the U.S.</vt:lpstr>
      <vt:lpstr>Delivering Health Care, Part 2 Learning Objectives</vt:lpstr>
      <vt:lpstr>Retail Clinics</vt:lpstr>
      <vt:lpstr>Urgent Care Centers - 1</vt:lpstr>
      <vt:lpstr>Urgent Care Centers - 2</vt:lpstr>
      <vt:lpstr>Emergency Department (ED) - 1</vt:lpstr>
      <vt:lpstr>Emergency Department (ED) - 2</vt:lpstr>
      <vt:lpstr>Effects of Overcrowding In The ED </vt:lpstr>
      <vt:lpstr>Why So Many ED Visits?</vt:lpstr>
      <vt:lpstr>Causes of Non-Emergency  ED Visits</vt:lpstr>
      <vt:lpstr>Reducing Inappropriate ED Visits</vt:lpstr>
      <vt:lpstr>Delivering Health Care, Part 2 Summary – Lecture c</vt:lpstr>
      <vt:lpstr>Delivering Health Care, Part 2 References – Lecture c</vt:lpstr>
      <vt:lpstr>Introduction to Health Care and Public Health in the U.S. Delivering Health Care, Part 2 Lecture c</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Health Care and Public Health in the U.S.: Delivering Health Care, Part 2, Lecture c</dc:title>
  <dc:subject>Delivering Health Care, Part 2, Lecture c</dc:subject>
  <dc:creator>U.S. Department of Health and Human Services, Office of the National Coordinator for Health Information Technology</dc:creator>
  <cp:keywords>Health IT, Health IT Curriculum, Health Care, Introduction to Health Care and Public Health in the U.S., Delivering Health Care</cp:keywords>
  <cp:lastModifiedBy>The Department of Health and Human Services</cp:lastModifiedBy>
  <cp:revision>21</cp:revision>
  <dcterms:created xsi:type="dcterms:W3CDTF">2016-06-27T14:23:14Z</dcterms:created>
  <dcterms:modified xsi:type="dcterms:W3CDTF">2017-05-15T16:53:27Z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2DD6D7FE-5617-43CF-BC96-C2EFFA7055DA</vt:lpwstr>
  </property>
  <property fmtid="{D5CDD505-2E9C-101B-9397-08002B2CF9AE}" pid="3" name="ArticulatePath">
    <vt:lpwstr>Presentation1</vt:lpwstr>
  </property>
  <property fmtid="{D5CDD505-2E9C-101B-9397-08002B2CF9AE}" pid="4" name="Language">
    <vt:lpwstr>English</vt:lpwstr>
  </property>
</Properties>
</file>