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4.xml" ContentType="application/vnd.openxmlformats-officedocument.presentationml.notesSlide+xml"/>
  <Override PartName="/ppt/tags/tag2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 id="272"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85106" autoAdjust="0"/>
  </p:normalViewPr>
  <p:slideViewPr>
    <p:cSldViewPr snapToGrid="0">
      <p:cViewPr varScale="1">
        <p:scale>
          <a:sx n="64" d="100"/>
          <a:sy n="64" d="100"/>
        </p:scale>
        <p:origin x="-1373" y="-62"/>
      </p:cViewPr>
      <p:guideLst>
        <p:guide orient="horz" pos="2160"/>
        <p:guide orient="horz" pos="3888"/>
        <p:guide orient="horz" pos="1008"/>
        <p:guide pos="2880"/>
        <p:guide pos="2875"/>
      </p:guideLst>
    </p:cSldViewPr>
  </p:slideViewPr>
  <p:outlineViewPr>
    <p:cViewPr>
      <p:scale>
        <a:sx n="33" d="100"/>
        <a:sy n="33" d="100"/>
      </p:scale>
      <p:origin x="0" y="-147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5/15/2017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Introduction to Health Care and Public Health in the U.S.: Delivering Health</a:t>
            </a:r>
            <a:r>
              <a:rPr lang="en-US" sz="1000" kern="1200" baseline="0" dirty="0" smtClean="0">
                <a:solidFill>
                  <a:schemeClr val="tx1"/>
                </a:solidFill>
                <a:effectLst/>
                <a:latin typeface="Arial" pitchFamily="34" charset="0"/>
                <a:ea typeface="+mn-ea"/>
                <a:cs typeface="Arial" pitchFamily="34" charset="0"/>
              </a:rPr>
              <a:t> Care, Part 2.</a:t>
            </a:r>
            <a:r>
              <a:rPr lang="en-US" sz="1000" kern="1200" dirty="0" smtClean="0">
                <a:solidFill>
                  <a:schemeClr val="tx1"/>
                </a:solidFill>
                <a:effectLst/>
                <a:latin typeface="Arial" pitchFamily="34" charset="0"/>
                <a:ea typeface="+mn-ea"/>
                <a:cs typeface="Arial" pitchFamily="34" charset="0"/>
              </a:rPr>
              <a:t> This is lecture d.</a:t>
            </a:r>
          </a:p>
          <a:p>
            <a:r>
              <a:rPr lang="en-US" sz="1000" kern="1200" dirty="0" smtClean="0">
                <a:solidFill>
                  <a:schemeClr val="tx1"/>
                </a:solidFill>
                <a:effectLst/>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396997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Interventional radiology is a subspecialty of radiology in which invasive tests are performed to help make diagnoses. For example, a patient may undergo an angiography, a procedure in which a needle is inserted into a blood vessel to inject radiopaque</a:t>
            </a:r>
            <a:r>
              <a:rPr lang="en-US" altLang="en-US" b="1" dirty="0" smtClean="0"/>
              <a:t> </a:t>
            </a:r>
            <a:r>
              <a:rPr lang="en-US" altLang="en-US" dirty="0" smtClean="0"/>
              <a:t>dye, which allows the blood vessel to then be imaged. </a:t>
            </a:r>
          </a:p>
          <a:p>
            <a:r>
              <a:rPr lang="en-US" altLang="en-US" dirty="0" smtClean="0"/>
              <a:t>Teleradiology allows radiologists to review images remotely. Technology now allows images to be archived and retrieved at multiple sites. The Picture Archiving and Communication System, or PACS, allows radiologists at a remote site to obtain images of patients, interpret them, and render an opinion. There is now a standard for handling, storing, printing, and transmitting information in medical images, called DICOM, or the Digital Imaging and Communications in Medicine standard. </a:t>
            </a:r>
          </a:p>
          <a:p>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CF431BE3-2B26-4A84-A4B8-61686030FEB4}" type="slidenum">
              <a:rPr lang="en-US" altLang="en-US"/>
              <a:pPr>
                <a:spcBef>
                  <a:spcPct val="0"/>
                </a:spcBef>
              </a:pPr>
              <a:t>10</a:t>
            </a:fld>
            <a:endParaRPr lang="en-US" altLang="en-US" dirty="0"/>
          </a:p>
        </p:txBody>
      </p:sp>
    </p:spTree>
    <p:extLst>
      <p:ext uri="{BB962C8B-B14F-4D97-AF65-F5344CB8AC3E}">
        <p14:creationId xmlns:p14="http://schemas.microsoft.com/office/powerpoint/2010/main" val="2006898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now transition to ancillary services that augment outpatient care. One example of an ancillary service is home health care, also known as home care. This is care that is provided at the patient’s home for various reasons, including illness or difficulty traveling to a primary care center to see a physician. These patients may have care provided in their own home using methods such as house calls, nurse visits, or visits by home health aides. Services may include specialized activities such as wound care or infusion of intravenous fluids, or assistance with activities of daily living such as personal hygiene, dressing and undressing, eating, transferring from bed to a chair and back, and toileting. </a:t>
            </a:r>
          </a:p>
          <a:p>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81FBDB84-41A7-4DD3-824B-14A65A0BB766}" type="slidenum">
              <a:rPr lang="en-US" altLang="en-US"/>
              <a:pPr>
                <a:spcBef>
                  <a:spcPct val="0"/>
                </a:spcBef>
              </a:pPr>
              <a:t>11</a:t>
            </a:fld>
            <a:endParaRPr lang="en-US" altLang="en-US" dirty="0"/>
          </a:p>
        </p:txBody>
      </p:sp>
    </p:spTree>
    <p:extLst>
      <p:ext uri="{BB962C8B-B14F-4D97-AF65-F5344CB8AC3E}">
        <p14:creationId xmlns:p14="http://schemas.microsoft.com/office/powerpoint/2010/main" val="2131112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example of ancillary services is hospice care. This is a specialized level of care for terminally ill patients whose life expectancy is six months or less. Hospice care allows palliative care outside the hospital. The venue may be a hospice institution or the patient’s home, and care is usually delivered by a multidisciplinary team, including a physician and medical director, nurses, health care aides, a social worker, and a chaplain. The objective of hospice care is not to provide treatments, but to keep the patient comfortable and manage pain and other symptoms. </a:t>
            </a:r>
          </a:p>
          <a:p>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BFA18CDE-70A0-4752-B735-839CC143133A}" type="slidenum">
              <a:rPr lang="en-US" altLang="en-US"/>
              <a:pPr>
                <a:spcBef>
                  <a:spcPct val="0"/>
                </a:spcBef>
              </a:pPr>
              <a:t>12</a:t>
            </a:fld>
            <a:endParaRPr lang="en-US" altLang="en-US" dirty="0"/>
          </a:p>
        </p:txBody>
      </p:sp>
    </p:spTree>
    <p:extLst>
      <p:ext uri="{BB962C8B-B14F-4D97-AF65-F5344CB8AC3E}">
        <p14:creationId xmlns:p14="http://schemas.microsoft.com/office/powerpoint/2010/main" val="4040789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Other ancillary services include physical therapy, which is intended to restore function after injury or illness. Physical therapy is most commonly prescribed for musculoskeletal diseases, but it is also used for cardiac or pulmonary diseases. </a:t>
            </a:r>
          </a:p>
          <a:p>
            <a:r>
              <a:rPr lang="en-US" altLang="en-US" dirty="0" smtClean="0"/>
              <a:t>Occupational therapy helps patients return to their daily routines after disease or injury. Occupational therapists teach patients how to break down tasks and activities into achievable parts. They may also conduct comprehensive home and jobsite evaluations and make recommendations for adaptation. </a:t>
            </a:r>
          </a:p>
          <a:p>
            <a:r>
              <a:rPr lang="en-US" altLang="en-US" dirty="0" smtClean="0"/>
              <a:t>Environmental adaptation, such as removing physical obstacles in the home or providing specialized equipment and training patients in its use, is also an essential part of occupational therapy services. </a:t>
            </a:r>
          </a:p>
          <a:p>
            <a:r>
              <a:rPr lang="en-US" altLang="en-US" dirty="0" smtClean="0"/>
              <a:t>Speech therapy helps patients recover from diseases that affect speech, such as strokes. </a:t>
            </a:r>
          </a:p>
          <a:p>
            <a:r>
              <a:rPr lang="en-US" altLang="en-US" dirty="0" smtClean="0"/>
              <a:t>Care provided by ancillary staff such as physical therapists, occupational therapists, and speech therapists is usually supervised by the primary care physician, or a specialist such as a physical medicine and rehabilitation physician. </a:t>
            </a:r>
          </a:p>
          <a:p>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97E2DC1-7AB6-4EA4-B3AA-7090FCB65DDA}" type="slidenum">
              <a:rPr lang="en-US" altLang="en-US"/>
              <a:pPr>
                <a:spcBef>
                  <a:spcPct val="0"/>
                </a:spcBef>
              </a:pPr>
              <a:t>13</a:t>
            </a:fld>
            <a:endParaRPr lang="en-US" altLang="en-US" dirty="0"/>
          </a:p>
        </p:txBody>
      </p:sp>
    </p:spTree>
    <p:extLst>
      <p:ext uri="{BB962C8B-B14F-4D97-AF65-F5344CB8AC3E}">
        <p14:creationId xmlns:p14="http://schemas.microsoft.com/office/powerpoint/2010/main" val="4076062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completes lecture d of Delivering Health Care, Part 2. In summary, this lecture described laboratory, pathology, radiology, and ancillary services. </a:t>
            </a:r>
          </a:p>
          <a:p>
            <a:endParaRPr lang="en-US" altLang="en-US" dirty="0"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8067F6B-0345-465F-A07F-B2BFD115669A}" type="slidenum">
              <a:rPr lang="en-US" altLang="en-US"/>
              <a:pPr>
                <a:spcBef>
                  <a:spcPct val="0"/>
                </a:spcBef>
              </a:pPr>
              <a:t>14</a:t>
            </a:fld>
            <a:endParaRPr lang="en-US" altLang="en-US" dirty="0"/>
          </a:p>
        </p:txBody>
      </p:sp>
    </p:spTree>
    <p:extLst>
      <p:ext uri="{BB962C8B-B14F-4D97-AF65-F5344CB8AC3E}">
        <p14:creationId xmlns:p14="http://schemas.microsoft.com/office/powerpoint/2010/main" val="1916919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dirty="0"/>
          </a:p>
        </p:txBody>
      </p:sp>
    </p:spTree>
    <p:extLst>
      <p:ext uri="{BB962C8B-B14F-4D97-AF65-F5344CB8AC3E}">
        <p14:creationId xmlns:p14="http://schemas.microsoft.com/office/powerpoint/2010/main" val="775003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dirty="0"/>
          </a:p>
        </p:txBody>
      </p:sp>
    </p:spTree>
    <p:extLst>
      <p:ext uri="{BB962C8B-B14F-4D97-AF65-F5344CB8AC3E}">
        <p14:creationId xmlns:p14="http://schemas.microsoft.com/office/powerpoint/2010/main" val="3442557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Delivering Health Care, Part 2 are to:</a:t>
            </a:r>
          </a:p>
          <a:p>
            <a:pPr marL="171450" indent="-171450">
              <a:buFont typeface="Arial" panose="020B0604020202020204" pitchFamily="34" charset="0"/>
              <a:buChar char="•"/>
            </a:pPr>
            <a:r>
              <a:rPr lang="en-US" altLang="en-US" dirty="0" smtClean="0"/>
              <a:t>Describe the organization of clinical health care delivery in the outpatient setting and the organization of outpatient health care </a:t>
            </a:r>
          </a:p>
          <a:p>
            <a:pPr marL="171450" indent="-171450">
              <a:buFont typeface="Arial" panose="020B0604020202020204" pitchFamily="34" charset="0"/>
              <a:buChar char="•"/>
            </a:pPr>
            <a:r>
              <a:rPr lang="en-US" altLang="en-US" dirty="0" smtClean="0"/>
              <a:t>Describe the organization of ancillary health care delivery in the outpatient setting</a:t>
            </a:r>
          </a:p>
          <a:p>
            <a:pPr marL="171450" indent="-171450">
              <a:buFont typeface="Arial" panose="020B0604020202020204" pitchFamily="34" charset="0"/>
              <a:buChar char="•"/>
            </a:pPr>
            <a:r>
              <a:rPr lang="en-US" altLang="en-US" dirty="0" smtClean="0"/>
              <a:t>And,</a:t>
            </a:r>
            <a:r>
              <a:rPr lang="en-US" altLang="en-US" baseline="0" dirty="0" smtClean="0"/>
              <a:t> d</a:t>
            </a:r>
            <a:r>
              <a:rPr lang="en-US" altLang="en-US" dirty="0" smtClean="0"/>
              <a:t>iscuss the role of different health care providers, with an emphasis on the delivery of care in an interdisciplinary setting </a:t>
            </a:r>
          </a:p>
          <a:p>
            <a:endParaRPr lang="en-US" altLang="en-US" dirty="0" smtClean="0"/>
          </a:p>
          <a:p>
            <a:endParaRPr lang="en-US" alt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F4F2AB1-8264-4D33-8272-8EC9C2542274}" type="slidenum">
              <a:rPr lang="en-US" altLang="en-US"/>
              <a:pPr>
                <a:spcBef>
                  <a:spcPct val="0"/>
                </a:spcBef>
              </a:pPr>
              <a:t>2</a:t>
            </a:fld>
            <a:endParaRPr lang="en-US" altLang="en-US" dirty="0"/>
          </a:p>
        </p:txBody>
      </p:sp>
    </p:spTree>
    <p:extLst>
      <p:ext uri="{BB962C8B-B14F-4D97-AF65-F5344CB8AC3E}">
        <p14:creationId xmlns:p14="http://schemas.microsoft.com/office/powerpoint/2010/main" val="2398323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will discuss laboratory, pathology, radiology, and ancillary health care services provided in the outpatient setting.</a:t>
            </a:r>
          </a:p>
          <a:p>
            <a:r>
              <a:rPr lang="en-US" altLang="en-US" dirty="0" smtClean="0"/>
              <a:t>Outpatient laboratories are facilities where laboratory tests are performed on clinical specimens in order to obtain information about the health of a patient that may facilitate the prevention, diagnosis, or treatment of illness. </a:t>
            </a:r>
          </a:p>
          <a:p>
            <a:r>
              <a:rPr lang="en-US" altLang="en-US" dirty="0" smtClean="0"/>
              <a:t>The lab may be associated with a hospital or may be a freestanding facility. It is not necessary that the testing be performed in the same location where the specimen is obtained. The patient’s specimen, such as a blood sample, might be obtained in one location and then transported to a different location for testing.</a:t>
            </a:r>
          </a:p>
          <a:p>
            <a:endParaRPr lang="en-US"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102C3B6-526B-436D-8D6D-ACA000324985}" type="slidenum">
              <a:rPr lang="en-US" altLang="en-US"/>
              <a:pPr>
                <a:spcBef>
                  <a:spcPct val="0"/>
                </a:spcBef>
              </a:pPr>
              <a:t>3</a:t>
            </a:fld>
            <a:endParaRPr lang="en-US" altLang="en-US" dirty="0"/>
          </a:p>
        </p:txBody>
      </p:sp>
    </p:spTree>
    <p:extLst>
      <p:ext uri="{BB962C8B-B14F-4D97-AF65-F5344CB8AC3E}">
        <p14:creationId xmlns:p14="http://schemas.microsoft.com/office/powerpoint/2010/main" val="322859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Many of the tests performed by labs fall within the realm of pathology. One subset of pathology is anatomical pathology, which is composed of several types. </a:t>
            </a:r>
          </a:p>
          <a:p>
            <a:r>
              <a:rPr lang="en-US" altLang="en-US" dirty="0" smtClean="0"/>
              <a:t>Histopathology is the study of whole tissues, whereby the specimen is collected by biopsy, prepared in various ways, and examined under the microscope. </a:t>
            </a:r>
          </a:p>
          <a:p>
            <a:r>
              <a:rPr lang="en-US" altLang="en-US" dirty="0" smtClean="0"/>
              <a:t>Cytopathology is the study of tissues at the cellular level, for example, a pap smear. </a:t>
            </a:r>
          </a:p>
          <a:p>
            <a:r>
              <a:rPr lang="en-US" altLang="en-US" dirty="0" smtClean="0"/>
              <a:t>Electron microscopic pathology uses advanced technology to generate highly magnified images of tissues to help identify and diagnose diseases. </a:t>
            </a:r>
          </a:p>
          <a:p>
            <a:r>
              <a:rPr lang="en-US" altLang="en-US" dirty="0" smtClean="0"/>
              <a:t>Another subset of pathology is surgical pathology, which involves the gross and microscopic examination of surgical specimens as well as biopsies. </a:t>
            </a:r>
          </a:p>
          <a:p>
            <a:r>
              <a:rPr lang="en-US" altLang="en-US" dirty="0" smtClean="0"/>
              <a:t>Yet another field is chemical pathology, or clinical chemistry, which is the analysis of body fluids. This field includes tests of general chemistry, such as electrolytes or liver function tests; tests of endocrinology such as the hemoglobin A1C test, which is a blood test used to diagnose and manage diabetes; and tests of immunology or tests of toxicology.</a:t>
            </a:r>
          </a:p>
          <a:p>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CC1045C-8149-47C8-B356-858FC954730F}" type="slidenum">
              <a:rPr lang="en-US" altLang="en-US"/>
              <a:pPr>
                <a:spcBef>
                  <a:spcPct val="0"/>
                </a:spcBef>
              </a:pPr>
              <a:t>4</a:t>
            </a:fld>
            <a:endParaRPr lang="en-US" altLang="en-US" dirty="0"/>
          </a:p>
        </p:txBody>
      </p:sp>
    </p:spTree>
    <p:extLst>
      <p:ext uri="{BB962C8B-B14F-4D97-AF65-F5344CB8AC3E}">
        <p14:creationId xmlns:p14="http://schemas.microsoft.com/office/powerpoint/2010/main" val="1155457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Another division of pathology is </a:t>
            </a:r>
            <a:r>
              <a:rPr lang="en-US" altLang="en-US" dirty="0" err="1" smtClean="0"/>
              <a:t>hematopathology</a:t>
            </a:r>
            <a:r>
              <a:rPr lang="en-US" altLang="en-US" dirty="0" smtClean="0"/>
              <a:t>, or the study of blood cell diseases. Blood cells can be examined using traditional microscopy or through more sophisticated techniques. </a:t>
            </a:r>
          </a:p>
          <a:p>
            <a:r>
              <a:rPr lang="en-US" altLang="en-US" dirty="0" smtClean="0"/>
              <a:t>Immunohistochemistry, or IHC, is the process of localizing antigens, such as proteins in the cells of a tissue, by exploiting the principle that antibodies bind specifically to antigens within the tissue itself. </a:t>
            </a:r>
          </a:p>
          <a:p>
            <a:r>
              <a:rPr lang="en-US" altLang="en-US" dirty="0" smtClean="0"/>
              <a:t>Flow cytometry is a technique for counting and examining microscopic particles of cells and chromosomes by suspending them in a stream of fluid and passing them through an electronic detection mechanism. This process allows the simultaneous analysis of physical and chemical characteristics of thousands of particles per second and is used in the diagnosis of disorders such as blood cancers. </a:t>
            </a:r>
          </a:p>
          <a:p>
            <a:r>
              <a:rPr lang="en-US" altLang="en-US" dirty="0" smtClean="0"/>
              <a:t>Molecular diagnostic tests are specialized blood tests that leverage the principles of molecular medicine to diagnose diseases.</a:t>
            </a:r>
          </a:p>
          <a:p>
            <a:r>
              <a:rPr lang="en-US" altLang="en-US" dirty="0" smtClean="0"/>
              <a:t>Another entire division of pathology encompasses blood banking and transfusion medicine, which involve the acquisition, storage, and dissemination of blood and blood products. </a:t>
            </a:r>
          </a:p>
          <a:p>
            <a:r>
              <a:rPr lang="en-US" altLang="en-US" dirty="0" smtClean="0"/>
              <a:t>Another aspect of pathology is the discipline of cytogenetics, which is a branch of genetics that is concerned with the study of the structure and function of the cell, especially the chromosomes. </a:t>
            </a:r>
          </a:p>
          <a:p>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8E1E845-8D7A-4A9B-9846-DC8BDB9D63E7}" type="slidenum">
              <a:rPr lang="en-US" altLang="en-US"/>
              <a:pPr>
                <a:spcBef>
                  <a:spcPct val="0"/>
                </a:spcBef>
              </a:pPr>
              <a:t>5</a:t>
            </a:fld>
            <a:endParaRPr lang="en-US" altLang="en-US" dirty="0"/>
          </a:p>
        </p:txBody>
      </p:sp>
    </p:spTree>
    <p:extLst>
      <p:ext uri="{BB962C8B-B14F-4D97-AF65-F5344CB8AC3E}">
        <p14:creationId xmlns:p14="http://schemas.microsoft.com/office/powerpoint/2010/main" val="58467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Other branches of pathology include clinical microbiology, which is the study of microorganisms. Microorganisms are abundant in nature and include bacteria, fungi, parasites, and viruses. These entities are studied by bacteriology, mycology, parasitology, and virology, respectively. The microbiology lab uses various methods to culture, grow, and identify organisms. </a:t>
            </a:r>
          </a:p>
          <a:p>
            <a:r>
              <a:rPr lang="en-US" altLang="en-US" dirty="0" smtClean="0"/>
              <a:t>Forensic pathology is a specialized discipline pertaining to medical-legal issues and is often used to determine the cause of death, especially when the cause of death is not thought to be natural. </a:t>
            </a:r>
          </a:p>
          <a:p>
            <a:r>
              <a:rPr lang="en-US" altLang="en-US" dirty="0" smtClean="0"/>
              <a:t>Molecular pathology deals with the development of molecular and genetic approaches to the diagnosis and classification of human tumors. This field relies on the design and validation of predictive biomarkers to determine treatment response and disease progression. We now understand that individuals have different genetic constitutions and that this influences the susceptibility of individuals to develop cancer. Molecular pathology also looks at environmental and lifestyle factors that increase a patient’s risk of cancer. </a:t>
            </a:r>
          </a:p>
          <a:p>
            <a:pPr>
              <a:lnSpc>
                <a:spcPct val="115000"/>
              </a:lnSpc>
              <a:spcBef>
                <a:spcPct val="0"/>
              </a:spcBef>
            </a:pPr>
            <a:endParaRPr lang="en-US" altLang="en-US" dirty="0" smtClean="0">
              <a:ea typeface="Times New Roman" panose="02020603050405020304" pitchFamily="18" charset="0"/>
              <a:cs typeface="Calibri" panose="020F0502020204030204" pitchFamily="34"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0A74A21-28B5-493E-9C30-666B96B72E24}" type="slidenum">
              <a:rPr lang="en-US" altLang="en-US"/>
              <a:pPr>
                <a:spcBef>
                  <a:spcPct val="0"/>
                </a:spcBef>
              </a:pPr>
              <a:t>6</a:t>
            </a:fld>
            <a:endParaRPr lang="en-US" altLang="en-US" dirty="0"/>
          </a:p>
        </p:txBody>
      </p:sp>
    </p:spTree>
    <p:extLst>
      <p:ext uri="{BB962C8B-B14F-4D97-AF65-F5344CB8AC3E}">
        <p14:creationId xmlns:p14="http://schemas.microsoft.com/office/powerpoint/2010/main" val="1448626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Diagnostic laboratories include radiology services. Radiology is a branch of medicine that uses imaging technology to diagnose or treat diseases. Radiologists are physicians who specialize in radiology after completing medical school. These physicians receive five additional years of training, of which the first year may be a general internal medicine or general surgical residency. </a:t>
            </a:r>
          </a:p>
          <a:p>
            <a:r>
              <a:rPr lang="en-US" altLang="en-US" dirty="0" smtClean="0"/>
              <a:t>Outpatient radiology services may be freestanding or housed within a hospital. Radiology departments in hospitals may share equipment, especially expensive equipment such as magnetic resonance imaging, or MRI, scanners with inpatient radiology services.</a:t>
            </a:r>
          </a:p>
          <a:p>
            <a:endParaRPr lang="en-US"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6153711C-449E-4DB3-8FDE-73FFBC828D9A}" type="slidenum">
              <a:rPr lang="en-US" altLang="en-US"/>
              <a:pPr>
                <a:spcBef>
                  <a:spcPct val="0"/>
                </a:spcBef>
              </a:pPr>
              <a:t>7</a:t>
            </a:fld>
            <a:endParaRPr lang="en-US" altLang="en-US" dirty="0"/>
          </a:p>
        </p:txBody>
      </p:sp>
    </p:spTree>
    <p:extLst>
      <p:ext uri="{BB962C8B-B14F-4D97-AF65-F5344CB8AC3E}">
        <p14:creationId xmlns:p14="http://schemas.microsoft.com/office/powerpoint/2010/main" val="387718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method used in diagnostic radiology is the x-ray. The first x-ray was taken by Wilhelm </a:t>
            </a:r>
            <a:r>
              <a:rPr lang="en-US" altLang="en-US" dirty="0" err="1" smtClean="0"/>
              <a:t>Röntgen</a:t>
            </a:r>
            <a:r>
              <a:rPr lang="en-US" altLang="en-US" dirty="0" smtClean="0"/>
              <a:t> in 1895 and was a picture of his wife’s hand, which is reproduced on this slide. </a:t>
            </a:r>
          </a:p>
          <a:p>
            <a:r>
              <a:rPr lang="en-US" altLang="en-US" dirty="0" smtClean="0"/>
              <a:t>Radiology services are termed diagnostic radiology when the tests help clinicians diagnose diseases. </a:t>
            </a:r>
          </a:p>
          <a:p>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40DC9F2-846C-4D04-83F7-C8CFD170ECF5}" type="slidenum">
              <a:rPr lang="en-US" altLang="en-US"/>
              <a:pPr>
                <a:spcBef>
                  <a:spcPct val="0"/>
                </a:spcBef>
              </a:pPr>
              <a:t>8</a:t>
            </a:fld>
            <a:endParaRPr lang="en-US" altLang="en-US" dirty="0"/>
          </a:p>
        </p:txBody>
      </p:sp>
    </p:spTree>
    <p:extLst>
      <p:ext uri="{BB962C8B-B14F-4D97-AF65-F5344CB8AC3E}">
        <p14:creationId xmlns:p14="http://schemas.microsoft.com/office/powerpoint/2010/main" val="2427991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Techniques of diagnostic radiology have advanced considerably since Wilhelm </a:t>
            </a:r>
            <a:r>
              <a:rPr lang="en-US" altLang="en-US" dirty="0" err="1" smtClean="0"/>
              <a:t>Röntgen</a:t>
            </a:r>
            <a:r>
              <a:rPr lang="en-US" altLang="en-US" dirty="0" smtClean="0"/>
              <a:t> took his first x-ray picture. Now, clinicians use techniques such as computerized tomography, or CT scans; magnetic resonance imaging, or MRI scans; positron emission tomography, or PET scans; ultrasound; mammography; bone density tests; and nuclear medicine tests to diagnose diseases in patients. </a:t>
            </a:r>
          </a:p>
          <a:p>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615DDCD-F29C-4BAA-A2FC-DCB2E917A02B}" type="slidenum">
              <a:rPr lang="en-US" altLang="en-US"/>
              <a:pPr>
                <a:spcBef>
                  <a:spcPct val="0"/>
                </a:spcBef>
              </a:pPr>
              <a:t>9</a:t>
            </a:fld>
            <a:endParaRPr lang="en-US" altLang="en-US" dirty="0"/>
          </a:p>
        </p:txBody>
      </p:sp>
    </p:spTree>
    <p:extLst>
      <p:ext uri="{BB962C8B-B14F-4D97-AF65-F5344CB8AC3E}">
        <p14:creationId xmlns:p14="http://schemas.microsoft.com/office/powerpoint/2010/main" val="3618520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25.xml"/><Relationship Id="rId4" Type="http://schemas.openxmlformats.org/officeDocument/2006/relationships/hyperlink" Target="http://www.the-scientist.com/?articles.view/articleNo/30693/title/The-First-X-ray--1895/"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0.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and 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Delivering Health Care, Part 2</a:t>
            </a:r>
          </a:p>
          <a:p>
            <a:endParaRPr lang="en-US" dirty="0"/>
          </a:p>
        </p:txBody>
      </p:sp>
      <p:sp>
        <p:nvSpPr>
          <p:cNvPr id="4" name="Text Placeholder 3"/>
          <p:cNvSpPr>
            <a:spLocks noGrp="1"/>
          </p:cNvSpPr>
          <p:nvPr>
            <p:ph type="body" sz="quarter" idx="11"/>
          </p:nvPr>
        </p:nvSpPr>
        <p:spPr/>
        <p:txBody>
          <a:bodyPr/>
          <a:lstStyle/>
          <a:p>
            <a:r>
              <a:rPr lang="en-US" altLang="en-US" dirty="0" smtClean="0"/>
              <a:t>Lecture d</a:t>
            </a:r>
          </a:p>
          <a:p>
            <a:endParaRPr lang="en-US" dirty="0"/>
          </a:p>
        </p:txBody>
      </p:sp>
      <p:sp>
        <p:nvSpPr>
          <p:cNvPr id="5" name="Text Placeholder 4"/>
          <p:cNvSpPr>
            <a:spLocks noGrp="1"/>
          </p:cNvSpPr>
          <p:nvPr>
            <p:ph type="body" sz="quarter" idx="12"/>
          </p:nvPr>
        </p:nvSpPr>
        <p:spPr/>
        <p:txBody>
          <a:bodyPr/>
          <a:lstStyle/>
          <a:p>
            <a:r>
              <a:rPr lang="en-US" dirty="0" smtClean="0"/>
              <a:t>This material (Comp 1 Unit 3)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2943313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Radiology Services - 4</a:t>
            </a:r>
          </a:p>
        </p:txBody>
      </p:sp>
      <p:sp>
        <p:nvSpPr>
          <p:cNvPr id="24579" name="Content Placeholder 2"/>
          <p:cNvSpPr>
            <a:spLocks noGrp="1"/>
          </p:cNvSpPr>
          <p:nvPr>
            <p:ph sz="quarter" idx="14"/>
          </p:nvPr>
        </p:nvSpPr>
        <p:spPr/>
        <p:txBody>
          <a:bodyPr/>
          <a:lstStyle/>
          <a:p>
            <a:r>
              <a:rPr lang="en-US" altLang="en-US" smtClean="0"/>
              <a:t>Interventional radiology</a:t>
            </a:r>
          </a:p>
          <a:p>
            <a:pPr lvl="1"/>
            <a:r>
              <a:rPr lang="en-US" altLang="en-US" smtClean="0"/>
              <a:t>Invasive tests</a:t>
            </a:r>
          </a:p>
          <a:p>
            <a:pPr lvl="1"/>
            <a:r>
              <a:rPr lang="en-US" altLang="en-US" smtClean="0"/>
              <a:t>Angiography</a:t>
            </a:r>
          </a:p>
          <a:p>
            <a:r>
              <a:rPr lang="en-US" altLang="en-US" smtClean="0"/>
              <a:t>Teleradiology allows radiologists to review images remotely</a:t>
            </a:r>
          </a:p>
          <a:p>
            <a:r>
              <a:rPr lang="en-US" altLang="en-US" smtClean="0"/>
              <a:t>Picture Archiving and Communication System (PACS) - facilitate archival and retrieval of images</a:t>
            </a:r>
          </a:p>
          <a:p>
            <a:r>
              <a:rPr lang="en-US" altLang="en-US" smtClean="0"/>
              <a:t>DICOM – Standard for medical images</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Ancillary Services - 1</a:t>
            </a:r>
          </a:p>
        </p:txBody>
      </p:sp>
      <p:sp>
        <p:nvSpPr>
          <p:cNvPr id="26627" name="Content Placeholder 2"/>
          <p:cNvSpPr>
            <a:spLocks noGrp="1"/>
          </p:cNvSpPr>
          <p:nvPr>
            <p:ph sz="quarter" idx="14"/>
          </p:nvPr>
        </p:nvSpPr>
        <p:spPr/>
        <p:txBody>
          <a:bodyPr/>
          <a:lstStyle/>
          <a:p>
            <a:r>
              <a:rPr lang="en-US" altLang="en-US" smtClean="0"/>
              <a:t>Home health care </a:t>
            </a:r>
          </a:p>
          <a:p>
            <a:pPr lvl="1"/>
            <a:r>
              <a:rPr lang="en-US" altLang="en-US" smtClean="0"/>
              <a:t>Care provided at the patient’s home</a:t>
            </a:r>
          </a:p>
          <a:p>
            <a:pPr lvl="1"/>
            <a:r>
              <a:rPr lang="en-US" altLang="en-US" smtClean="0"/>
              <a:t>Physician house calls</a:t>
            </a:r>
          </a:p>
          <a:p>
            <a:pPr lvl="1"/>
            <a:r>
              <a:rPr lang="en-US" altLang="en-US" smtClean="0"/>
              <a:t>Nurse visits</a:t>
            </a:r>
          </a:p>
          <a:p>
            <a:pPr lvl="1"/>
            <a:r>
              <a:rPr lang="en-US" altLang="en-US" smtClean="0"/>
              <a:t>Home health aides</a:t>
            </a:r>
          </a:p>
          <a:p>
            <a:pPr lvl="1"/>
            <a:r>
              <a:rPr lang="en-US" altLang="en-US" smtClean="0"/>
              <a:t>Help with activities of daily living (ADLs)</a:t>
            </a:r>
          </a:p>
          <a:p>
            <a:endParaRPr lang="en-US" altLang="en-US"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Ancillary Services - 2</a:t>
            </a:r>
          </a:p>
        </p:txBody>
      </p:sp>
      <p:sp>
        <p:nvSpPr>
          <p:cNvPr id="28675" name="Content Placeholder 2"/>
          <p:cNvSpPr>
            <a:spLocks noGrp="1"/>
          </p:cNvSpPr>
          <p:nvPr>
            <p:ph sz="quarter" idx="14"/>
          </p:nvPr>
        </p:nvSpPr>
        <p:spPr/>
        <p:txBody>
          <a:bodyPr/>
          <a:lstStyle/>
          <a:p>
            <a:r>
              <a:rPr lang="en-US" altLang="en-US" smtClean="0"/>
              <a:t>Hospice care</a:t>
            </a:r>
          </a:p>
          <a:p>
            <a:pPr lvl="1"/>
            <a:r>
              <a:rPr lang="en-US" altLang="en-US" smtClean="0"/>
              <a:t>For terminally ill patients whose life expectancy is not expected to exceed 6 months </a:t>
            </a:r>
          </a:p>
          <a:p>
            <a:pPr lvl="1"/>
            <a:r>
              <a:rPr lang="en-US" altLang="en-US" smtClean="0"/>
              <a:t>Palliative care outside the hospital</a:t>
            </a:r>
          </a:p>
          <a:p>
            <a:pPr lvl="2"/>
            <a:r>
              <a:rPr lang="en-US" altLang="en-US" smtClean="0"/>
              <a:t>At hospice institutions</a:t>
            </a:r>
          </a:p>
          <a:p>
            <a:pPr lvl="2"/>
            <a:r>
              <a:rPr lang="en-US" altLang="en-US" smtClean="0"/>
              <a:t>At home</a:t>
            </a:r>
          </a:p>
          <a:p>
            <a:pPr lvl="1"/>
            <a:r>
              <a:rPr lang="en-US" altLang="en-US" smtClean="0"/>
              <a:t>Multidisciplinary team for care</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Ancillary Services - 3</a:t>
            </a:r>
          </a:p>
        </p:txBody>
      </p:sp>
      <p:sp>
        <p:nvSpPr>
          <p:cNvPr id="30723" name="Content Placeholder 2"/>
          <p:cNvSpPr>
            <a:spLocks noGrp="1"/>
          </p:cNvSpPr>
          <p:nvPr>
            <p:ph sz="quarter" idx="14"/>
          </p:nvPr>
        </p:nvSpPr>
        <p:spPr/>
        <p:txBody>
          <a:bodyPr/>
          <a:lstStyle/>
          <a:p>
            <a:r>
              <a:rPr lang="en-US" altLang="en-US" smtClean="0"/>
              <a:t>Physical therapy</a:t>
            </a:r>
          </a:p>
          <a:p>
            <a:pPr lvl="1"/>
            <a:r>
              <a:rPr lang="en-US" altLang="en-US" smtClean="0"/>
              <a:t>Maintains function after injury or illness</a:t>
            </a:r>
          </a:p>
          <a:p>
            <a:r>
              <a:rPr lang="en-US" altLang="en-US" smtClean="0"/>
              <a:t>Occupational therapy</a:t>
            </a:r>
          </a:p>
          <a:p>
            <a:pPr lvl="1"/>
            <a:r>
              <a:rPr lang="en-US" altLang="en-US" smtClean="0"/>
              <a:t>Helps patients maintain occupation</a:t>
            </a:r>
          </a:p>
          <a:p>
            <a:r>
              <a:rPr lang="en-US" altLang="en-US" smtClean="0"/>
              <a:t>Speech therapy</a:t>
            </a:r>
          </a:p>
          <a:p>
            <a:pPr lvl="1"/>
            <a:r>
              <a:rPr lang="en-US" altLang="en-US" smtClean="0"/>
              <a:t>Helps patients recover from diseases that affect speech</a:t>
            </a:r>
          </a:p>
          <a:p>
            <a:r>
              <a:rPr lang="en-US" altLang="en-US" smtClean="0"/>
              <a:t>Care provided by ancillary staff</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Delivering Health Care, Part 2</a:t>
            </a:r>
            <a:br>
              <a:rPr lang="en-US" altLang="en-US" dirty="0" smtClean="0"/>
            </a:br>
            <a:r>
              <a:rPr lang="en-US" altLang="en-US" dirty="0" smtClean="0"/>
              <a:t>Summary – Lecture d</a:t>
            </a:r>
          </a:p>
        </p:txBody>
      </p:sp>
      <p:sp>
        <p:nvSpPr>
          <p:cNvPr id="32771" name="Content Placeholder 2"/>
          <p:cNvSpPr>
            <a:spLocks noGrp="1"/>
          </p:cNvSpPr>
          <p:nvPr>
            <p:ph type="body" sz="quarter" idx="11"/>
          </p:nvPr>
        </p:nvSpPr>
        <p:spPr/>
        <p:txBody>
          <a:bodyPr/>
          <a:lstStyle/>
          <a:p>
            <a:r>
              <a:rPr lang="en-US" altLang="en-US" smtClean="0"/>
              <a:t>Laboratory services</a:t>
            </a:r>
          </a:p>
          <a:p>
            <a:r>
              <a:rPr lang="en-US" altLang="en-US" smtClean="0"/>
              <a:t>Pathology services</a:t>
            </a:r>
          </a:p>
          <a:p>
            <a:r>
              <a:rPr lang="en-US" altLang="en-US" smtClean="0"/>
              <a:t>Radiology services</a:t>
            </a:r>
          </a:p>
          <a:p>
            <a:r>
              <a:rPr lang="en-US" altLang="en-US" smtClean="0"/>
              <a:t>Ancillary services</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Delivering Health Care, Part 2</a:t>
            </a:r>
            <a:br>
              <a:rPr lang="en-US" altLang="en-US" dirty="0"/>
            </a:br>
            <a:r>
              <a:rPr lang="en-US" altLang="en-US" dirty="0"/>
              <a:t>References – Lecture d</a:t>
            </a:r>
            <a:endParaRPr lang="en-US" dirty="0"/>
          </a:p>
        </p:txBody>
      </p:sp>
      <p:sp>
        <p:nvSpPr>
          <p:cNvPr id="3" name="Text Placeholder 2"/>
          <p:cNvSpPr>
            <a:spLocks noGrp="1"/>
          </p:cNvSpPr>
          <p:nvPr>
            <p:ph type="body" sz="quarter" idx="16"/>
          </p:nvPr>
        </p:nvSpPr>
        <p:spPr/>
        <p:txBody>
          <a:bodyPr/>
          <a:lstStyle/>
          <a:p>
            <a:r>
              <a:rPr lang="en-US" dirty="0" smtClean="0"/>
              <a:t>References</a:t>
            </a:r>
            <a:endParaRPr lang="en-US" b="0" dirty="0" smtClean="0"/>
          </a:p>
          <a:p>
            <a:r>
              <a:rPr lang="en-US" altLang="en-US" b="0" dirty="0">
                <a:ea typeface="Times New Roman" panose="02020603050405020304" pitchFamily="18" charset="0"/>
                <a:cs typeface="Calibri" panose="020F0502020204030204" pitchFamily="34" charset="0"/>
              </a:rPr>
              <a:t>Röntgen, Wilhelm (1895); Picture of first X-ray taken of his wife's hand. The bones and her ring can be seen, similar to modern x-rays.</a:t>
            </a:r>
            <a:r>
              <a:rPr lang="en-US" altLang="en-US" b="0" dirty="0">
                <a:ea typeface="ＭＳ Ｐゴシック" panose="020B0600070205080204" pitchFamily="34" charset="-128"/>
                <a:cs typeface="Calibri" panose="020F0502020204030204" pitchFamily="34" charset="0"/>
              </a:rPr>
              <a:t> </a:t>
            </a:r>
            <a:r>
              <a:rPr lang="en-US" altLang="en-US" b="0" dirty="0">
                <a:ea typeface="ＭＳ Ｐゴシック" panose="020B0600070205080204" pitchFamily="34" charset="-128"/>
                <a:cs typeface="Calibri" panose="020F0502020204030204" pitchFamily="34" charset="0"/>
                <a:hlinkClick r:id="rId4" tooltip="URL to article in The Scientist titled The First X-ray, 1895"/>
              </a:rPr>
              <a:t>http://www.the-scientist.com/?articles.view/articleNo/30693/title/The-First-X-ray--1895/</a:t>
            </a:r>
            <a:r>
              <a:rPr lang="en-US" altLang="en-US" b="0" dirty="0">
                <a:ea typeface="ＭＳ Ｐゴシック" panose="020B0600070205080204" pitchFamily="34" charset="-128"/>
                <a:cs typeface="Calibri" panose="020F0502020204030204" pitchFamily="34" charset="0"/>
              </a:rPr>
              <a:t>. Accessed </a:t>
            </a:r>
            <a:r>
              <a:rPr lang="en-US" altLang="en-US" b="0" dirty="0" smtClean="0">
                <a:ea typeface="ＭＳ Ｐゴシック" panose="020B0600070205080204" pitchFamily="34" charset="-128"/>
                <a:cs typeface="Calibri" panose="020F0502020204030204" pitchFamily="34" charset="0"/>
              </a:rPr>
              <a:t>January 20, 2017.</a:t>
            </a:r>
            <a:endParaRPr lang="en-US" altLang="en-US" b="0" dirty="0">
              <a:ea typeface="ＭＳ Ｐゴシック" panose="020B0600070205080204" pitchFamily="34" charset="-128"/>
            </a:endParaRPr>
          </a:p>
        </p:txBody>
      </p:sp>
      <p:sp>
        <p:nvSpPr>
          <p:cNvPr id="4" name="Text Placeholder 3"/>
          <p:cNvSpPr>
            <a:spLocks noGrp="1"/>
          </p:cNvSpPr>
          <p:nvPr>
            <p:ph type="body" sz="quarter" idx="20"/>
          </p:nvPr>
        </p:nvSpPr>
        <p:spPr/>
        <p:txBody>
          <a:bodyPr/>
          <a:lstStyle/>
          <a:p>
            <a:r>
              <a:rPr lang="en-US" dirty="0" smtClean="0"/>
              <a:t>Images</a:t>
            </a:r>
            <a:endParaRPr lang="en-US" b="0" dirty="0" smtClean="0"/>
          </a:p>
          <a:p>
            <a:r>
              <a:rPr lang="en-US" altLang="en-US" b="0" dirty="0"/>
              <a:t>1.1 Image of first X-ray taken by Wilhelm Rontgen in 1895, of his wife's hand. The bones and her ring can be seen, similar to modern x-rays. </a:t>
            </a:r>
            <a:r>
              <a:rPr lang="en-US" altLang="en-US" b="0" dirty="0">
                <a:hlinkClick r:id="rId4" tooltip="URL to article in The Scientist titled The First X-ray, 1895"/>
              </a:rPr>
              <a:t>http://www.the-scientist.com/?articles.view/articleNo/30693/title/The-First-X-ray--1895/</a:t>
            </a:r>
            <a:r>
              <a:rPr lang="en-US" altLang="en-US" b="0" dirty="0"/>
              <a:t>. Accessed </a:t>
            </a:r>
            <a:r>
              <a:rPr lang="en-US" altLang="en-US" b="0" dirty="0">
                <a:ea typeface="ＭＳ Ｐゴシック" panose="020B0600070205080204" pitchFamily="34" charset="-128"/>
                <a:cs typeface="Calibri" panose="020F0502020204030204" pitchFamily="34" charset="0"/>
              </a:rPr>
              <a:t>January 20, 2017</a:t>
            </a:r>
            <a:r>
              <a:rPr lang="en-US" altLang="en-US" b="0" dirty="0" smtClean="0"/>
              <a:t>.</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extLst>
      <p:ext uri="{BB962C8B-B14F-4D97-AF65-F5344CB8AC3E}">
        <p14:creationId xmlns:p14="http://schemas.microsoft.com/office/powerpoint/2010/main" val="4138442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154663"/>
          </a:xfrm>
        </p:spPr>
        <p:txBody>
          <a:bodyPr/>
          <a:lstStyle/>
          <a:p>
            <a:r>
              <a:rPr lang="en-US" altLang="en-US" dirty="0" smtClean="0"/>
              <a:t>Introduction to Health Care and Public Health in the U.S.</a:t>
            </a:r>
            <a:r>
              <a:rPr lang="en-US" dirty="0" smtClean="0"/>
              <a:t/>
            </a:r>
            <a:br>
              <a:rPr lang="en-US" dirty="0" smtClean="0"/>
            </a:br>
            <a:r>
              <a:rPr lang="en-US" altLang="en-US" dirty="0" smtClean="0"/>
              <a:t>Delivering Health Care, Part 2</a:t>
            </a:r>
            <a:br>
              <a:rPr lang="en-US" altLang="en-US" dirty="0" smtClean="0"/>
            </a:br>
            <a:r>
              <a:rPr lang="en-US" altLang="en-US" dirty="0" smtClean="0"/>
              <a:t>Lecture d</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extLst>
      <p:ext uri="{BB962C8B-B14F-4D97-AF65-F5344CB8AC3E}">
        <p14:creationId xmlns:p14="http://schemas.microsoft.com/office/powerpoint/2010/main" val="3125434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Delivering Health care, Part 2</a:t>
            </a:r>
            <a:br>
              <a:rPr lang="en-US" altLang="en-US" dirty="0" smtClean="0"/>
            </a:br>
            <a:r>
              <a:rPr lang="en-US" altLang="en-US" dirty="0" smtClean="0"/>
              <a:t>Learning Objectives</a:t>
            </a:r>
          </a:p>
        </p:txBody>
      </p:sp>
      <p:sp>
        <p:nvSpPr>
          <p:cNvPr id="8195" name="Content Placeholder 2"/>
          <p:cNvSpPr>
            <a:spLocks noGrp="1"/>
          </p:cNvSpPr>
          <p:nvPr>
            <p:ph sz="quarter" idx="14"/>
          </p:nvPr>
        </p:nvSpPr>
        <p:spPr>
          <a:xfrm>
            <a:off x="457200" y="1632858"/>
            <a:ext cx="8229600" cy="4572000"/>
          </a:xfrm>
        </p:spPr>
        <p:txBody>
          <a:bodyPr/>
          <a:lstStyle/>
          <a:p>
            <a:r>
              <a:rPr lang="en-US" altLang="en-US" sz="2800" dirty="0" smtClean="0"/>
              <a:t>Describe the organization of clinical health care delivery in the outpatient setting, and the organization of outpatient health care </a:t>
            </a:r>
            <a:br>
              <a:rPr lang="en-US" altLang="en-US" sz="2800" dirty="0" smtClean="0"/>
            </a:br>
            <a:r>
              <a:rPr lang="en-US" altLang="en-US" sz="2800" dirty="0" smtClean="0"/>
              <a:t>(Lectures a-c)</a:t>
            </a:r>
          </a:p>
          <a:p>
            <a:r>
              <a:rPr lang="en-US" altLang="en-US" sz="2800" dirty="0" smtClean="0"/>
              <a:t>Describe the organization of ancillary health care delivery in the outpatient setting (Lecture d)</a:t>
            </a:r>
          </a:p>
          <a:p>
            <a:r>
              <a:rPr lang="en-US" altLang="en-US" sz="2800" dirty="0" smtClean="0"/>
              <a:t>Discuss the role of different health care providers, with an emphasis on the delivery of care in an interdisciplinary setting (Lecture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Outpatient Laboratories</a:t>
            </a:r>
          </a:p>
        </p:txBody>
      </p:sp>
      <p:sp>
        <p:nvSpPr>
          <p:cNvPr id="10243" name="Content Placeholder 2"/>
          <p:cNvSpPr>
            <a:spLocks noGrp="1"/>
          </p:cNvSpPr>
          <p:nvPr>
            <p:ph sz="quarter" idx="14"/>
          </p:nvPr>
        </p:nvSpPr>
        <p:spPr/>
        <p:txBody>
          <a:bodyPr/>
          <a:lstStyle/>
          <a:p>
            <a:r>
              <a:rPr lang="en-US" altLang="en-US" smtClean="0"/>
              <a:t>Facility where laboratory tests are performed on clinical specimens</a:t>
            </a:r>
          </a:p>
          <a:p>
            <a:r>
              <a:rPr lang="en-US" altLang="en-US" smtClean="0"/>
              <a:t>May be associated with a hospital or be freestanding</a:t>
            </a:r>
          </a:p>
          <a:p>
            <a:r>
              <a:rPr lang="en-US" altLang="en-US" smtClean="0"/>
              <a:t>Testing may be done in a location remote to the location where specimen was obtained</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Laboratory Pathology - 1</a:t>
            </a:r>
          </a:p>
        </p:txBody>
      </p:sp>
      <p:sp>
        <p:nvSpPr>
          <p:cNvPr id="12291" name="Content Placeholder 2"/>
          <p:cNvSpPr>
            <a:spLocks noGrp="1"/>
          </p:cNvSpPr>
          <p:nvPr>
            <p:ph sz="quarter" idx="14"/>
          </p:nvPr>
        </p:nvSpPr>
        <p:spPr>
          <a:xfrm>
            <a:off x="457200" y="1632858"/>
            <a:ext cx="8229600" cy="4572000"/>
          </a:xfrm>
        </p:spPr>
        <p:txBody>
          <a:bodyPr/>
          <a:lstStyle/>
          <a:p>
            <a:r>
              <a:rPr lang="en-US" altLang="en-US" sz="2800" dirty="0" smtClean="0"/>
              <a:t>Anatomical Pathology</a:t>
            </a:r>
          </a:p>
          <a:p>
            <a:pPr lvl="1"/>
            <a:r>
              <a:rPr lang="en-US" altLang="en-US" sz="2400" dirty="0" smtClean="0"/>
              <a:t>Histopathology: Study of whole tissues</a:t>
            </a:r>
          </a:p>
          <a:p>
            <a:pPr lvl="1"/>
            <a:r>
              <a:rPr lang="en-US" altLang="en-US" sz="2400" dirty="0" smtClean="0"/>
              <a:t>Cytopathology: At the cellular level</a:t>
            </a:r>
          </a:p>
          <a:p>
            <a:pPr lvl="1"/>
            <a:r>
              <a:rPr lang="en-US" altLang="en-US" sz="2400" dirty="0" smtClean="0"/>
              <a:t>Electron microscopic pathology</a:t>
            </a:r>
          </a:p>
          <a:p>
            <a:r>
              <a:rPr lang="en-US" altLang="en-US" sz="2800" dirty="0" smtClean="0"/>
              <a:t>Surgical Pathology</a:t>
            </a:r>
          </a:p>
          <a:p>
            <a:r>
              <a:rPr lang="en-US" altLang="en-US" sz="2800" dirty="0" smtClean="0"/>
              <a:t>Chemical pathology (clinical chemistry)</a:t>
            </a:r>
          </a:p>
          <a:p>
            <a:pPr lvl="1"/>
            <a:r>
              <a:rPr lang="en-US" altLang="en-US" sz="2400" dirty="0" smtClean="0"/>
              <a:t>General chemistry</a:t>
            </a:r>
          </a:p>
          <a:p>
            <a:pPr lvl="1"/>
            <a:r>
              <a:rPr lang="en-US" altLang="en-US" sz="2400" dirty="0" smtClean="0"/>
              <a:t>Endocrinology</a:t>
            </a:r>
          </a:p>
          <a:p>
            <a:pPr lvl="1"/>
            <a:r>
              <a:rPr lang="en-US" altLang="en-US" sz="2400" dirty="0" smtClean="0"/>
              <a:t>Immunology</a:t>
            </a:r>
          </a:p>
          <a:p>
            <a:pPr lvl="1"/>
            <a:r>
              <a:rPr lang="en-US" altLang="en-US" sz="2400" dirty="0" smtClean="0"/>
              <a:t>Toxicology</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Laboratory Pathology - 2</a:t>
            </a:r>
          </a:p>
        </p:txBody>
      </p:sp>
      <p:sp>
        <p:nvSpPr>
          <p:cNvPr id="14339" name="Content Placeholder 2"/>
          <p:cNvSpPr>
            <a:spLocks noGrp="1"/>
          </p:cNvSpPr>
          <p:nvPr>
            <p:ph sz="quarter" idx="14"/>
          </p:nvPr>
        </p:nvSpPr>
        <p:spPr/>
        <p:txBody>
          <a:bodyPr/>
          <a:lstStyle/>
          <a:p>
            <a:r>
              <a:rPr lang="en-US" altLang="en-US" smtClean="0"/>
              <a:t>Hematopathology</a:t>
            </a:r>
          </a:p>
          <a:p>
            <a:pPr lvl="1"/>
            <a:r>
              <a:rPr lang="en-US" altLang="en-US" smtClean="0"/>
              <a:t>Diseases of blood cells</a:t>
            </a:r>
          </a:p>
          <a:p>
            <a:pPr lvl="2"/>
            <a:r>
              <a:rPr lang="en-US" altLang="en-US" smtClean="0"/>
              <a:t>Traditional microscopy</a:t>
            </a:r>
          </a:p>
          <a:p>
            <a:pPr lvl="2"/>
            <a:r>
              <a:rPr lang="en-US" altLang="en-US" smtClean="0"/>
              <a:t>Immunohistochemistry</a:t>
            </a:r>
          </a:p>
          <a:p>
            <a:pPr lvl="2"/>
            <a:r>
              <a:rPr lang="en-US" altLang="en-US" smtClean="0"/>
              <a:t>Flow cytometry</a:t>
            </a:r>
          </a:p>
          <a:p>
            <a:pPr lvl="2"/>
            <a:r>
              <a:rPr lang="en-US" altLang="en-US" smtClean="0"/>
              <a:t>Molecular diagnostic tests</a:t>
            </a:r>
          </a:p>
          <a:p>
            <a:r>
              <a:rPr lang="en-US" altLang="en-US" smtClean="0"/>
              <a:t>Blood banking - Transfusion medicine</a:t>
            </a:r>
          </a:p>
          <a:p>
            <a:r>
              <a:rPr lang="en-US" altLang="en-US" smtClean="0"/>
              <a:t>Cytogenetics</a:t>
            </a:r>
          </a:p>
          <a:p>
            <a:pPr lvl="2"/>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Laboratory Pathology - 3</a:t>
            </a:r>
          </a:p>
        </p:txBody>
      </p:sp>
      <p:sp>
        <p:nvSpPr>
          <p:cNvPr id="16387" name="Content Placeholder 2"/>
          <p:cNvSpPr>
            <a:spLocks noGrp="1"/>
          </p:cNvSpPr>
          <p:nvPr>
            <p:ph sz="quarter" idx="14"/>
          </p:nvPr>
        </p:nvSpPr>
        <p:spPr>
          <a:xfrm>
            <a:off x="457200" y="1621972"/>
            <a:ext cx="8229600" cy="4572000"/>
          </a:xfrm>
        </p:spPr>
        <p:txBody>
          <a:bodyPr/>
          <a:lstStyle/>
          <a:p>
            <a:r>
              <a:rPr lang="en-US" altLang="en-US" sz="2800" dirty="0" smtClean="0"/>
              <a:t>Clinical microbiology – study of microorganisms</a:t>
            </a:r>
          </a:p>
          <a:p>
            <a:pPr lvl="1"/>
            <a:r>
              <a:rPr lang="en-US" altLang="en-US" sz="2400" dirty="0" smtClean="0"/>
              <a:t>The lab may use culture methods to grow and identify organisms</a:t>
            </a:r>
          </a:p>
          <a:p>
            <a:r>
              <a:rPr lang="en-US" altLang="en-US" sz="2800" dirty="0" smtClean="0"/>
              <a:t>Forensic pathology</a:t>
            </a:r>
          </a:p>
          <a:p>
            <a:pPr lvl="1"/>
            <a:r>
              <a:rPr lang="en-US" altLang="en-US" sz="2400" dirty="0" smtClean="0"/>
              <a:t>Specialized laboratory for medical and legal issues</a:t>
            </a:r>
          </a:p>
          <a:p>
            <a:r>
              <a:rPr lang="en-US" altLang="en-US" sz="2800" dirty="0" smtClean="0"/>
              <a:t>Molecular pathology</a:t>
            </a:r>
          </a:p>
          <a:p>
            <a:pPr lvl="1"/>
            <a:r>
              <a:rPr lang="en-US" altLang="en-US" sz="2400" dirty="0" smtClean="0"/>
              <a:t>Development of molecular and genetic approaches to the diagnosis and classification of human tumors </a:t>
            </a:r>
          </a:p>
          <a:p>
            <a:pPr lvl="1"/>
            <a:r>
              <a:rPr lang="en-US" altLang="en-US" sz="2400" dirty="0" smtClean="0"/>
              <a:t>Design and validation of predictive biomarkers</a:t>
            </a:r>
          </a:p>
          <a:p>
            <a:endParaRPr lang="en-US" altLang="en-US" dirty="0" smtClean="0"/>
          </a:p>
          <a:p>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Radiology Services - 1</a:t>
            </a:r>
          </a:p>
        </p:txBody>
      </p:sp>
      <p:sp>
        <p:nvSpPr>
          <p:cNvPr id="18435" name="Content Placeholder 2"/>
          <p:cNvSpPr>
            <a:spLocks noGrp="1"/>
          </p:cNvSpPr>
          <p:nvPr>
            <p:ph sz="quarter" idx="14"/>
          </p:nvPr>
        </p:nvSpPr>
        <p:spPr/>
        <p:txBody>
          <a:bodyPr/>
          <a:lstStyle/>
          <a:p>
            <a:r>
              <a:rPr lang="en-US" altLang="en-US" smtClean="0"/>
              <a:t>Branch of medicine that uses imaging technology to diagnose or treat diseases</a:t>
            </a:r>
          </a:p>
          <a:p>
            <a:r>
              <a:rPr lang="en-US" altLang="en-US" smtClean="0"/>
              <a:t>Radiologists – physicians who specialize in radiology</a:t>
            </a:r>
          </a:p>
          <a:p>
            <a:r>
              <a:rPr lang="en-US" altLang="en-US" smtClean="0"/>
              <a:t>Outpatient radiology services may be housed within a hospital or may be freestanding</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Radiology Services - 2</a:t>
            </a:r>
          </a:p>
        </p:txBody>
      </p:sp>
      <p:sp>
        <p:nvSpPr>
          <p:cNvPr id="11267" name="Content Placeholder 2"/>
          <p:cNvSpPr>
            <a:spLocks noGrp="1"/>
          </p:cNvSpPr>
          <p:nvPr>
            <p:ph sz="quarter" idx="14"/>
          </p:nvPr>
        </p:nvSpPr>
        <p:spPr/>
        <p:txBody>
          <a:bodyPr/>
          <a:lstStyle/>
          <a:p>
            <a:r>
              <a:rPr lang="en-US" dirty="0" smtClean="0"/>
              <a:t>First X-ray</a:t>
            </a:r>
          </a:p>
          <a:p>
            <a:pPr lvl="1"/>
            <a:r>
              <a:rPr lang="en-US" dirty="0" smtClean="0"/>
              <a:t>Wilhelm Röntgen in 1895</a:t>
            </a:r>
          </a:p>
          <a:p>
            <a:pPr lvl="1"/>
            <a:r>
              <a:rPr lang="en-US" dirty="0" smtClean="0"/>
              <a:t>Wilhelm’s wife’s hand</a:t>
            </a:r>
          </a:p>
          <a:p>
            <a:r>
              <a:rPr lang="en-US" dirty="0" smtClean="0"/>
              <a:t>Termed diagnostic radiology when they help diagnose diseases</a:t>
            </a:r>
          </a:p>
        </p:txBody>
      </p:sp>
      <p:pic>
        <p:nvPicPr>
          <p:cNvPr id="13" name="Content Placeholder 12" descr="The first X-ray image. Anna Röntgen's hand taken in 1895." title="Image 1.1 The First X-Ray image"/>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923598" y="1600200"/>
            <a:ext cx="2988433" cy="4391167"/>
          </a:xfrm>
        </p:spPr>
      </p:pic>
      <p:sp>
        <p:nvSpPr>
          <p:cNvPr id="14" name="Slide Number Placeholder 13"/>
          <p:cNvSpPr>
            <a:spLocks noGrp="1"/>
          </p:cNvSpPr>
          <p:nvPr>
            <p:ph type="sldNum" sz="quarter" idx="4"/>
          </p:nvPr>
        </p:nvSpPr>
        <p:spPr/>
        <p:txBody>
          <a:bodyPr/>
          <a:lstStyle/>
          <a:p>
            <a:fld id="{F3BF8891-5E06-46C2-89A4-6DB85D39BA35}" type="slidenum">
              <a:rPr lang="en-US" smtClean="0"/>
              <a:pPr/>
              <a:t>8</a:t>
            </a:fld>
            <a:endParaRPr lang="en-US" dirty="0"/>
          </a:p>
        </p:txBody>
      </p:sp>
      <p:sp>
        <p:nvSpPr>
          <p:cNvPr id="15" name="Text Placeholder 7"/>
          <p:cNvSpPr>
            <a:spLocks noGrp="1"/>
          </p:cNvSpPr>
          <p:nvPr>
            <p:ph type="body" sz="quarter" idx="32"/>
          </p:nvPr>
        </p:nvSpPr>
        <p:spPr>
          <a:xfrm>
            <a:off x="4923598" y="5995092"/>
            <a:ext cx="2186649" cy="358403"/>
          </a:xfrm>
        </p:spPr>
        <p:txBody>
          <a:bodyPr/>
          <a:lstStyle/>
          <a:p>
            <a:r>
              <a:rPr lang="en-US" altLang="en-US" dirty="0" smtClean="0"/>
              <a:t>1.1 Image: (R</a:t>
            </a:r>
            <a:r>
              <a:rPr lang="en-US" dirty="0"/>
              <a:t>ö</a:t>
            </a:r>
            <a:r>
              <a:rPr lang="en-US" altLang="en-US" dirty="0" smtClean="0"/>
              <a:t>ntgen, 1895)</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Radiology Services - 3</a:t>
            </a:r>
          </a:p>
        </p:txBody>
      </p:sp>
      <p:sp>
        <p:nvSpPr>
          <p:cNvPr id="22531" name="Content Placeholder 2"/>
          <p:cNvSpPr>
            <a:spLocks noGrp="1"/>
          </p:cNvSpPr>
          <p:nvPr>
            <p:ph sz="quarter" idx="14"/>
          </p:nvPr>
        </p:nvSpPr>
        <p:spPr/>
        <p:txBody>
          <a:bodyPr/>
          <a:lstStyle/>
          <a:p>
            <a:r>
              <a:rPr lang="en-US" altLang="en-US" smtClean="0"/>
              <a:t>Diagnostic radiology</a:t>
            </a:r>
          </a:p>
          <a:p>
            <a:pPr lvl="1"/>
            <a:r>
              <a:rPr lang="en-US" altLang="en-US" smtClean="0"/>
              <a:t>Computerized Tomography (CT) scans</a:t>
            </a:r>
          </a:p>
          <a:p>
            <a:pPr lvl="1"/>
            <a:r>
              <a:rPr lang="en-US" altLang="en-US" smtClean="0"/>
              <a:t>Magnetic Resonance Imaging (MRI) scans</a:t>
            </a:r>
          </a:p>
          <a:p>
            <a:pPr lvl="1"/>
            <a:r>
              <a:rPr lang="en-US" altLang="en-US" smtClean="0"/>
              <a:t>Positron Emission Tomography (PET) scans</a:t>
            </a:r>
          </a:p>
          <a:p>
            <a:pPr lvl="1"/>
            <a:r>
              <a:rPr lang="en-US" altLang="en-US" smtClean="0"/>
              <a:t>Ultrasound </a:t>
            </a:r>
          </a:p>
          <a:p>
            <a:pPr lvl="1"/>
            <a:r>
              <a:rPr lang="en-US" altLang="en-US" smtClean="0"/>
              <a:t>Mammography </a:t>
            </a:r>
          </a:p>
          <a:p>
            <a:pPr lvl="1"/>
            <a:r>
              <a:rPr lang="en-US" altLang="en-US" smtClean="0"/>
              <a:t>Bone density tests</a:t>
            </a:r>
          </a:p>
          <a:p>
            <a:pPr lvl="1"/>
            <a:r>
              <a:rPr lang="en-US" altLang="en-US" smtClean="0"/>
              <a:t>Nuclear medicine tests</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94ba019d-46c7-4b10-a321-846f9aa06b31"/>
  <p:tag name="AUDIO_IMPORT" val="C:\Documents and Settings\skidmorn\My Documents\Dropbox\NTDC\OHSU CDC\Comp1\Unit3\PPT Production\comp1_unit3\comp1_unit3\comp1_unit3d\comp1_unit3d_S-6_V3.mp3"/>
  <p:tag name="AUDIO_ID" val="278"/>
  <p:tag name="ELAPSEDTIME" val="79.648"/>
  <p:tag name="ARTICULATE_SLIDE_NAV" val="6"/>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BULLET_5" val="8226"/>
  <p:tag name="BULLET_6" val="8226"/>
  <p:tag name="BULLET_7" val="8226"/>
  <p:tag name="BULLET_8" val="8226"/>
  <p:tag name="BULLET_9" val="8226"/>
  <p:tag name="BULLET_10" val="8226"/>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31356f86-8470-4392-8782-c0678f4382b6"/>
  <p:tag name="AUDIO_IMPORT" val="C:\Documents and Settings\skidmorn\My Documents\Dropbox\NTDC\OHSU CDC\Comp1\Unit3\PPT Production\comp1_unit3\comp1_unit3\comp1_unit3d\comp1_unit3d_S-7_V3.mp3"/>
  <p:tag name="AUDIO_ID" val="279"/>
  <p:tag name="ELAPSEDTIME" val="48.484"/>
  <p:tag name="ARTICULATE_SLIDE_NAV" val="7"/>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a6c2de09-f94c-48a0-b2be-38210eee26f1"/>
  <p:tag name="AUDIO_IMPORT" val="C:\Documents and Settings\skidmorn\My Documents\Dropbox\NTDC\OHSU CDC\Comp1\Unit3\PPT Production\comp1_unit3\comp1_unit3\comp1_unit3d\comp1_unit3d_S-8_V3.mp3"/>
  <p:tag name="AUDIO_ID" val="280"/>
  <p:tag name="ELAPSEDTIME" val="23.171"/>
  <p:tag name="ARTICULATE_SLIDE_NAV" val="8"/>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89c2e747-7625-4a58-a898-5e3276da1dcb"/>
  <p:tag name="AUDIO_IMPORT" val="C:\Documents and Settings\skidmorn\My Documents\Dropbox\NTDC\OHSU CDC\Comp1\Unit3\PPT Production\comp1_unit3\comp1_unit3\comp1_unit3d\comp1_unit3d_S-9_V3.mp3"/>
  <p:tag name="AUDIO_ID" val="281"/>
  <p:tag name="ELAPSEDTIME" val="29.676"/>
  <p:tag name="ARTICULATE_SLIDE_NAV" val="9"/>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f337ab13-7fb3-44cf-91ac-2d07b3c4a638"/>
  <p:tag name="AUDIO_IMPORT" val="C:\Documents and Settings\skidmorn\My Documents\Dropbox\NTDC\OHSU CDC\Comp1\Unit3\PPT Production\comp1_unit3\comp1_unit3\comp1_unit3d\comp1_unit3d_S-10_V3.mp3"/>
  <p:tag name="AUDIO_ID" val="282"/>
  <p:tag name="ELAPSEDTIME" val="60.343"/>
  <p:tag name="ARTICULATE_SLIDE_NAV" val="10"/>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6b522ccb-e6c7-4023-a002-cd18425f26be"/>
  <p:tag name="AUDIO_IMPORT" val="C:\Documents and Settings\skidmorn\My Documents\Dropbox\NTDC\OHSU CDC\Comp1\Unit3\PPT Production\comp1_unit3\comp1_unit3\comp1_unit3d\comp1_unit3d_S-11_V3.mp3"/>
  <p:tag name="AUDIO_ID" val="283"/>
  <p:tag name="ELAPSEDTIME" val="47.726"/>
  <p:tag name="ARTICULATE_SLIDE_NAV" val="11"/>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MARGIN_1" val="0"/>
  <p:tag name="MARGIN_2" val="36"/>
  <p:tag name="MARGIN_3" val="72"/>
  <p:tag name="MARGIN_4" val="108"/>
  <p:tag name="MARGIN_5" val="144"/>
  <p:tag name="FONT_SIZE" val="12"/>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0ee712cc-404c-4e71-95cc-f1134b32283f"/>
  <p:tag name="AUDIO_IMPORT" val="C:\Documents and Settings\skidmorn\My Documents\Dropbox\NTDC\OHSU CDC\Comp1\Unit3\PPT Production\comp1_unit3\comp1_unit3\comp1_unit3d\comp1_unit3d_S-12_V3.mp3"/>
  <p:tag name="AUDIO_ID" val="284"/>
  <p:tag name="ELAPSEDTIME" val="41.796"/>
  <p:tag name="ARTICULATE_SLIDE_NAV" val="12"/>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83cf9b1a-1baf-47cb-b4e0-4523a4af8c04"/>
  <p:tag name="AUDIO_IMPORT" val="C:\Documents and Settings\skidmorn\My Documents\Dropbox\NTDC\OHSU CDC\Comp1\Unit3\PPT Production\comp1_unit3\comp1_unit3\comp1_unit3d\comp1_unit3d_S-13_V3.mp3"/>
  <p:tag name="AUDIO_ID" val="285"/>
  <p:tag name="ELAPSEDTIME" val="76.33"/>
  <p:tag name="ARTICULATE_SLIDE_NAV" val="13"/>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BULLET_7" val="8226"/>
  <p:tag name="BULLET_8" val="8226"/>
  <p:tag name="MARGIN_1" val="0"/>
  <p:tag name="MARGIN_2" val="36"/>
  <p:tag name="MARGIN_3" val="72"/>
  <p:tag name="MARGIN_4" val="108"/>
  <p:tag name="MARGIN_5" val="144"/>
  <p:tag name="FONT_SIZE" val="12"/>
</p:tagLst>
</file>

<file path=ppt/tags/tag24.xml><?xml version="1.0" encoding="utf-8"?>
<p:tagLst xmlns:a="http://schemas.openxmlformats.org/drawingml/2006/main" xmlns:r="http://schemas.openxmlformats.org/officeDocument/2006/relationships" xmlns:p="http://schemas.openxmlformats.org/presentationml/2006/main">
  <p:tag name="ANNOTATION_COUNT" val="0"/>
  <p:tag name="AUDIO_IMPORT" val="C:\Documents and Settings\skidmorn\My Documents\Dropbox\NTDC\OHSU CDC\Comp1\Unit3\PPT Production\comp1_unit3\comp1_unit3\comp1_unit3d\comp1_unit3d_S-14_V3.mp3"/>
  <p:tag name="AUDIO_ID" val="286"/>
  <p:tag name="ELAPSEDTIME" val="12.487"/>
  <p:tag name="ARTICULATE_SLIDE_NAV" val="14"/>
  <p:tag name="ARTICULATE_SLIDE_GUID" val="ee09b299-ed8e-489d-98c8-570142580286"/>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NNOTATION_COUNT" val="0"/>
  <p:tag name="ARTICULATE_SLIDE_GUID" val="ee09b299-ed8e-489d-98c8-57014258e0ca"/>
  <p:tag name="AUDIO_IMPORT" val="C:\Documents and Settings\skidmorn\My Documents\Dropbox\NTDC\OHSU CDC\Comp1\Unit3\PPT Production\comp1_unit3\comp1_unit3\comp1_unit3d\comp1_unit3d_S-2_V3.mp3"/>
  <p:tag name="AUDIO_ID" val="274"/>
  <p:tag name="ELAPSEDTIME" val="27.403"/>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f65279f7-dcaf-4cc4-93a5-4d3666b4f136"/>
  <p:tag name="AUDIO_IMPORT" val="C:\Documents and Settings\skidmorn\My Documents\Dropbox\NTDC\OHSU CDC\Comp1\Unit3\PPT Production\comp1_unit3\comp1_unit3\comp1_unit3d\comp1_unit3d_S-3_V3.mp3"/>
  <p:tag name="AUDIO_ID" val="275"/>
  <p:tag name="ELAPSEDTIME" val="47.282"/>
  <p:tag name="ARTICULATE_SLIDE_NAV" val="3"/>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c5a9defe-fcef-4893-91d0-60bdb30af320"/>
  <p:tag name="AUDIO_IMPORT" val="C:\Documents and Settings\skidmorn\My Documents\Dropbox\NTDC\OHSU CDC\Comp1\Unit3\PPT Production\comp1_unit3\comp1_unit3\comp1_unit3d\comp1_unit3d_S-4_V3.mp3"/>
  <p:tag name="AUDIO_ID" val="276"/>
  <p:tag name="ELAPSEDTIME" val="81.738"/>
  <p:tag name="ARTICULATE_SLIDE_NAV" val="4"/>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BULLET_6" val="8226"/>
  <p:tag name="MARGIN_1" val="0"/>
  <p:tag name="MARGIN_2" val="36"/>
  <p:tag name="MARGIN_3" val="72"/>
  <p:tag name="MARGIN_4" val="108"/>
  <p:tag name="MARGIN_5" val="144"/>
  <p:tag name="FONT_SIZE" val="12"/>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37aab25d-6a2b-4aa1-a223-64b5fc01bf72"/>
  <p:tag name="AUDIO_IMPORT" val="C:\Documents and Settings\skidmorn\My Documents\Dropbox\NTDC\OHSU CDC\Comp1\Unit3\PPT Production\comp1_unit3\comp1_unit3\comp1_unit3d\comp1_unit3d_S-5_V3.mp3"/>
  <p:tag name="AUDIO_ID" val="277"/>
  <p:tag name="ELAPSEDTIME" val="91.037"/>
  <p:tag name="ARTICULATE_SLIDE_NAV" val="5"/>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1_unit3d_Lecture_Slides" id="{640EF5C9-D9E6-4BDA-8176-40B2BAD37991}" vid="{90BB7461-47A1-4999-BDFF-3A3A58BD2B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Comp1_unit3d_Lecture_Slides</Template>
  <TotalTime>182</TotalTime>
  <Words>2296</Words>
  <Application>Microsoft Office PowerPoint</Application>
  <PresentationFormat>On-screen Show (4:3)</PresentationFormat>
  <Paragraphs>177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ONC-Template-FINAL DRAFT</vt:lpstr>
      <vt:lpstr>Introduction to Health Care and Public Health in the U.S.</vt:lpstr>
      <vt:lpstr>Delivering Health care, Part 2 Learning Objectives</vt:lpstr>
      <vt:lpstr>Outpatient Laboratories</vt:lpstr>
      <vt:lpstr>Laboratory Pathology - 1</vt:lpstr>
      <vt:lpstr>Laboratory Pathology - 2</vt:lpstr>
      <vt:lpstr>Laboratory Pathology - 3</vt:lpstr>
      <vt:lpstr>Radiology Services - 1</vt:lpstr>
      <vt:lpstr>Radiology Services - 2</vt:lpstr>
      <vt:lpstr>Radiology Services - 3</vt:lpstr>
      <vt:lpstr>Radiology Services - 4</vt:lpstr>
      <vt:lpstr>Ancillary Services - 1</vt:lpstr>
      <vt:lpstr>Ancillary Services - 2</vt:lpstr>
      <vt:lpstr>Ancillary Services - 3</vt:lpstr>
      <vt:lpstr>Delivering Health Care, Part 2 Summary – Lecture d</vt:lpstr>
      <vt:lpstr>Delivering Health Care, Part 2 References – Lecture d</vt:lpstr>
      <vt:lpstr>Introduction to Health Care and Public Health in the U.S. Delivering Health Care, Part 2 Lecture d</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and Public Health in the U.S.: Delivering Health Care, Part 2, Lecture d</dc:title>
  <dc:subject>Delivering Health Care, Part 2, Lecture d</dc:subject>
  <dc:creator>U.S. Department of Health and Human Services, Office of the National Coordinator for Health Information Technology</dc:creator>
  <cp:keywords>Health IT, Health IT Curriculum, Health Care, Introduction to Health Care and Public Health in the U.S.</cp:keywords>
  <cp:lastModifiedBy>The Department of Health and Human Services</cp:lastModifiedBy>
  <cp:revision>33</cp:revision>
  <dcterms:created xsi:type="dcterms:W3CDTF">2016-06-27T14:23:42Z</dcterms:created>
  <dcterms:modified xsi:type="dcterms:W3CDTF">2017-05-15T16:54:11Z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FAEF6484-552B-4C0F-A1A7-D3F4583EE428</vt:lpwstr>
  </property>
  <property fmtid="{D5CDD505-2E9C-101B-9397-08002B2CF9AE}" pid="3" name="ArticulatePath">
    <vt:lpwstr>Presentation1</vt:lpwstr>
  </property>
  <property fmtid="{D5CDD505-2E9C-101B-9397-08002B2CF9AE}" pid="4" name="Language">
    <vt:lpwstr>English</vt:lpwstr>
  </property>
</Properties>
</file>