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7.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8.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9.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10.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11.xml" ContentType="application/vnd.openxmlformats-officedocument.presentationml.notesSlide+xml"/>
  <Override PartName="/ppt/tags/tag19.xml" ContentType="application/vnd.openxmlformats-officedocument.presentationml.tags+xml"/>
  <Override PartName="/ppt/notesSlides/notesSlide12.xml" ContentType="application/vnd.openxmlformats-officedocument.presentationml.notesSlide+xml"/>
  <Override PartName="/ppt/tags/tag20.xml" ContentType="application/vnd.openxmlformats-officedocument.presentationml.tags+xml"/>
  <Override PartName="/ppt/notesSlides/notesSlide13.xml" ContentType="application/vnd.openxmlformats-officedocument.presentationml.notesSlide+xml"/>
  <Override PartName="/ppt/tags/tag21.xml" ContentType="application/vnd.openxmlformats-officedocument.presentationml.tags+xml"/>
  <Override PartName="/ppt/notesSlides/notesSlide14.xml" ContentType="application/vnd.openxmlformats-officedocument.presentationml.notesSlide+xml"/>
  <Override PartName="/ppt/tags/tag22.xml" ContentType="application/vnd.openxmlformats-officedocument.presentationml.tags+xml"/>
  <Override PartName="/ppt/notesSlides/notesSlide15.xml" ContentType="application/vnd.openxmlformats-officedocument.presentationml.notesSlide+xml"/>
  <Override PartName="/ppt/tags/tag23.xml" ContentType="application/vnd.openxmlformats-officedocument.presentationml.tags+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256" r:id="rId2"/>
    <p:sldId id="258" r:id="rId3"/>
    <p:sldId id="259" r:id="rId4"/>
    <p:sldId id="260" r:id="rId5"/>
    <p:sldId id="262" r:id="rId6"/>
    <p:sldId id="263" r:id="rId7"/>
    <p:sldId id="264" r:id="rId8"/>
    <p:sldId id="265" r:id="rId9"/>
    <p:sldId id="266" r:id="rId10"/>
    <p:sldId id="267" r:id="rId11"/>
    <p:sldId id="268" r:id="rId12"/>
    <p:sldId id="269" r:id="rId13"/>
    <p:sldId id="270" r:id="rId14"/>
    <p:sldId id="271" r:id="rId15"/>
    <p:sldId id="274" r:id="rId16"/>
    <p:sldId id="273" r:id="rId17"/>
  </p:sldIdLst>
  <p:sldSz cx="9144000" cy="6858000" type="screen4x3"/>
  <p:notesSz cx="6858000" cy="9144000"/>
  <p:custDataLst>
    <p:tags r:id="rId20"/>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6" autoAdjust="0"/>
    <p:restoredTop sz="65582" autoAdjust="0"/>
  </p:normalViewPr>
  <p:slideViewPr>
    <p:cSldViewPr snapToGrid="0">
      <p:cViewPr varScale="1">
        <p:scale>
          <a:sx n="47" d="100"/>
          <a:sy n="47" d="100"/>
        </p:scale>
        <p:origin x="-1877" y="-91"/>
      </p:cViewPr>
      <p:guideLst>
        <p:guide orient="horz" pos="2160"/>
        <p:guide orient="horz" pos="3888"/>
        <p:guide orient="horz" pos="1008"/>
        <p:guide pos="2880"/>
        <p:guide pos="2875"/>
      </p:guideLst>
    </p:cSldViewPr>
  </p:slideViewPr>
  <p:outlineViewPr>
    <p:cViewPr>
      <p:scale>
        <a:sx n="33" d="100"/>
        <a:sy n="33" d="100"/>
      </p:scale>
      <p:origin x="0" y="-11986"/>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5/15/2017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dirty="0"/>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5/15/2017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dirty="0"/>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17.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9.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kern="1200" dirty="0" smtClean="0">
                <a:solidFill>
                  <a:schemeClr val="tx1"/>
                </a:solidFill>
                <a:effectLst/>
                <a:latin typeface="Arial" pitchFamily="34" charset="0"/>
                <a:ea typeface="+mn-ea"/>
                <a:cs typeface="Arial" pitchFamily="34" charset="0"/>
              </a:rPr>
              <a:t>Welcome to Introduction to Health Care and Public Health in the U.S.: Delivering Health</a:t>
            </a:r>
            <a:r>
              <a:rPr lang="en-US" sz="1000" kern="1200" baseline="0" dirty="0" smtClean="0">
                <a:solidFill>
                  <a:schemeClr val="tx1"/>
                </a:solidFill>
                <a:effectLst/>
                <a:latin typeface="Arial" pitchFamily="34" charset="0"/>
                <a:ea typeface="+mn-ea"/>
                <a:cs typeface="Arial" pitchFamily="34" charset="0"/>
              </a:rPr>
              <a:t> Care, Part 2.</a:t>
            </a:r>
            <a:r>
              <a:rPr lang="en-US" sz="1000" kern="1200" dirty="0" smtClean="0">
                <a:solidFill>
                  <a:schemeClr val="tx1"/>
                </a:solidFill>
                <a:effectLst/>
                <a:latin typeface="Arial" pitchFamily="34" charset="0"/>
                <a:ea typeface="+mn-ea"/>
                <a:cs typeface="Arial" pitchFamily="34" charset="0"/>
              </a:rPr>
              <a:t> This is lecture e.</a:t>
            </a:r>
          </a:p>
          <a:p>
            <a:r>
              <a:rPr lang="en-US" sz="1000" kern="1200" dirty="0" smtClean="0">
                <a:solidFill>
                  <a:schemeClr val="tx1"/>
                </a:solidFill>
                <a:effectLst/>
                <a:latin typeface="Arial" pitchFamily="34" charset="0"/>
                <a:ea typeface="+mn-ea"/>
                <a:cs typeface="Arial" pitchFamily="34" charset="0"/>
              </a:rPr>
              <a:t>The component, Introduction to Health Care and Public Health in the U.S., is a survey of how health care and public health are organized and how services are delivered in the U.S. It covers public policy, relevant organizations and their interrelationships, professional roles, legal and regulatory issues, and payment systems. It also addresses health reform initiatives in the U.S.</a:t>
            </a:r>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dirty="0"/>
          </a:p>
        </p:txBody>
      </p:sp>
    </p:spTree>
    <p:extLst>
      <p:ext uri="{BB962C8B-B14F-4D97-AF65-F5344CB8AC3E}">
        <p14:creationId xmlns:p14="http://schemas.microsoft.com/office/powerpoint/2010/main" val="27332258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In addition to meeting the front-office clinical team, the patient may also make contact with the back office. Members of this cohort include the triage nurse, who takes telephone calls, problem solves issues for patients, and refers complex cases to the physician. The triage nurse may also advise the patient to go to an urgent care center or to an emergency department. The triage nurse may also arrange referrals for the patient. </a:t>
            </a:r>
          </a:p>
          <a:p>
            <a:r>
              <a:rPr lang="en-US" altLang="en-US" dirty="0" smtClean="0">
                <a:ea typeface="ＭＳ Ｐゴシック" panose="020B0600070205080204" pitchFamily="34" charset="-128"/>
              </a:rPr>
              <a:t>Back-office medical assistants may take on multiple roles, including telephone triage, referral coordination, or point-of-care procedures such as ear washes, capillary blood glucose monitoring, or urinalysis. The difference between a triage nurse and a medical assistant is that the nurse has a higher level of training.  </a:t>
            </a:r>
          </a:p>
          <a:p>
            <a:endParaRPr lang="en-US" altLang="en-US" dirty="0" smtClean="0">
              <a:ea typeface="ＭＳ Ｐゴシック" panose="020B0600070205080204" pitchFamily="34" charset="-128"/>
            </a:endParaRP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42003891-44C5-4534-9D40-58B327AC63B6}" type="slidenum">
              <a:rPr lang="en-US" altLang="en-US" smtClean="0"/>
              <a:pPr>
                <a:spcBef>
                  <a:spcPct val="0"/>
                </a:spcBef>
              </a:pPr>
              <a:t>10</a:t>
            </a:fld>
            <a:endParaRPr lang="en-US" altLang="en-US" dirty="0" smtClean="0"/>
          </a:p>
        </p:txBody>
      </p:sp>
    </p:spTree>
    <p:extLst>
      <p:ext uri="{BB962C8B-B14F-4D97-AF65-F5344CB8AC3E}">
        <p14:creationId xmlns:p14="http://schemas.microsoft.com/office/powerpoint/2010/main" val="26981389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There are some members of the back office that patients may not see during their office visit. In order to bill for the visit, health care providers use specific codes to delineate diagnoses and levels of care, and these codes are interpreted by billers and coders. Insurance specialists or referral coordinators simplify the referral process for patients and deal with paperwork from insurance companies. They may also arrange for appointments with specialists and other providers. </a:t>
            </a:r>
          </a:p>
          <a:p>
            <a:r>
              <a:rPr lang="en-US" altLang="en-US" dirty="0" smtClean="0">
                <a:ea typeface="ＭＳ Ｐゴシック" panose="020B0600070205080204" pitchFamily="34" charset="-128"/>
              </a:rPr>
              <a:t>Housekeeping services not only maintain the hygiene of the primary care clinic by disposing of medical waste and ensuring cleanliness, but they may also be responsible for the disposal of sensitive patient-related information. </a:t>
            </a:r>
          </a:p>
          <a:p>
            <a:endParaRPr lang="en-US" altLang="en-US" dirty="0" smtClean="0">
              <a:ea typeface="ＭＳ Ｐゴシック" panose="020B0600070205080204" pitchFamily="34" charset="-128"/>
            </a:endParaRP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39448888-54DE-4C7F-8E7B-656FDF0C6EA6}" type="slidenum">
              <a:rPr lang="en-US" altLang="en-US" smtClean="0"/>
              <a:pPr>
                <a:spcBef>
                  <a:spcPct val="0"/>
                </a:spcBef>
              </a:pPr>
              <a:t>11</a:t>
            </a:fld>
            <a:endParaRPr lang="en-US" altLang="en-US" dirty="0" smtClean="0"/>
          </a:p>
        </p:txBody>
      </p:sp>
    </p:spTree>
    <p:extLst>
      <p:ext uri="{BB962C8B-B14F-4D97-AF65-F5344CB8AC3E}">
        <p14:creationId xmlns:p14="http://schemas.microsoft.com/office/powerpoint/2010/main" val="16389966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The patient may require diagnostic testing and therefore need the services of specialized ancillary staff such as radiology and laboratory technicians, nuclear medicine technicians, and sonographers. Other ancillary service providers include physical therapists, occupational therapists, and speech therapists. Emergency medical technicians and paramedics may make contact with patients outside of the primary care clinic or help transport them from the primary care clinic to the emergency room if their condition is deemed to be serious enough. </a:t>
            </a:r>
          </a:p>
          <a:p>
            <a:endParaRPr lang="en-US" altLang="en-US" dirty="0" smtClean="0">
              <a:ea typeface="ＭＳ Ｐゴシック" panose="020B0600070205080204" pitchFamily="34" charset="-128"/>
            </a:endParaRP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64263BE9-342D-43F6-A916-E7430AA050FB}" type="slidenum">
              <a:rPr lang="en-US" altLang="en-US" smtClean="0"/>
              <a:pPr>
                <a:spcBef>
                  <a:spcPct val="0"/>
                </a:spcBef>
              </a:pPr>
              <a:t>12</a:t>
            </a:fld>
            <a:endParaRPr lang="en-US" altLang="en-US" dirty="0" smtClean="0"/>
          </a:p>
        </p:txBody>
      </p:sp>
    </p:spTree>
    <p:extLst>
      <p:ext uri="{BB962C8B-B14F-4D97-AF65-F5344CB8AC3E}">
        <p14:creationId xmlns:p14="http://schemas.microsoft.com/office/powerpoint/2010/main" val="2535049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This concludes lecture e of Delivering Health Care, Part 2. This lecture discussed the roles of different health care providers. The patient interacts with an interdisciplinary team that involves the front office, the clinical staff, ancillary providers, and perhaps members of the back office. </a:t>
            </a:r>
          </a:p>
          <a:p>
            <a:endParaRPr lang="en-US" altLang="en-US" dirty="0" smtClean="0">
              <a:ea typeface="ＭＳ Ｐゴシック" panose="020B0600070205080204" pitchFamily="34" charset="-128"/>
            </a:endParaRP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B2C30DF0-AF8D-42CB-B389-340D58488284}" type="slidenum">
              <a:rPr lang="en-US" altLang="en-US" smtClean="0"/>
              <a:pPr>
                <a:spcBef>
                  <a:spcPct val="0"/>
                </a:spcBef>
              </a:pPr>
              <a:t>13</a:t>
            </a:fld>
            <a:endParaRPr lang="en-US" altLang="en-US" dirty="0" smtClean="0"/>
          </a:p>
        </p:txBody>
      </p:sp>
    </p:spTree>
    <p:extLst>
      <p:ext uri="{BB962C8B-B14F-4D97-AF65-F5344CB8AC3E}">
        <p14:creationId xmlns:p14="http://schemas.microsoft.com/office/powerpoint/2010/main" val="33391157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This also concludes the unit Delivering Health Care, Part 2. In summary, this unit described the organization of clinical health care delivery in the outpatient setting, and the organization of ancillary health care delivery. Also discussed were the roles of different health care providers, with an emphasis on the delivery of care in an interdisciplinary setting. </a:t>
            </a:r>
          </a:p>
          <a:p>
            <a:endParaRPr lang="en-US" altLang="en-US" dirty="0" smtClean="0">
              <a:ea typeface="ＭＳ Ｐゴシック" panose="020B0600070205080204" pitchFamily="34" charset="-128"/>
            </a:endParaRP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E31960E0-2B00-46FC-8589-A588C5FC23A7}" type="slidenum">
              <a:rPr lang="en-US" altLang="en-US" smtClean="0"/>
              <a:pPr>
                <a:spcBef>
                  <a:spcPct val="0"/>
                </a:spcBef>
              </a:pPr>
              <a:t>14</a:t>
            </a:fld>
            <a:endParaRPr lang="en-US" altLang="en-US" dirty="0" smtClean="0"/>
          </a:p>
        </p:txBody>
      </p:sp>
    </p:spTree>
    <p:extLst>
      <p:ext uri="{BB962C8B-B14F-4D97-AF65-F5344CB8AC3E}">
        <p14:creationId xmlns:p14="http://schemas.microsoft.com/office/powerpoint/2010/main" val="11492283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15</a:t>
            </a:fld>
            <a:endParaRPr lang="en-US" altLang="en-US" dirty="0"/>
          </a:p>
        </p:txBody>
      </p:sp>
    </p:spTree>
    <p:extLst>
      <p:ext uri="{BB962C8B-B14F-4D97-AF65-F5344CB8AC3E}">
        <p14:creationId xmlns:p14="http://schemas.microsoft.com/office/powerpoint/2010/main" val="33176240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16</a:t>
            </a:fld>
            <a:endParaRPr lang="en-US" altLang="en-US" dirty="0"/>
          </a:p>
        </p:txBody>
      </p:sp>
    </p:spTree>
    <p:extLst>
      <p:ext uri="{BB962C8B-B14F-4D97-AF65-F5344CB8AC3E}">
        <p14:creationId xmlns:p14="http://schemas.microsoft.com/office/powerpoint/2010/main" val="561703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The learning objectives for Delivering Health Care, Part 2 are to:</a:t>
            </a:r>
          </a:p>
          <a:p>
            <a:pPr marL="171450" indent="-171450">
              <a:buFont typeface="Arial" panose="020B0604020202020204" pitchFamily="34" charset="0"/>
              <a:buChar char="•"/>
            </a:pPr>
            <a:r>
              <a:rPr lang="en-US" altLang="en-US" dirty="0" smtClean="0">
                <a:ea typeface="ＭＳ Ｐゴシック" panose="020B0600070205080204" pitchFamily="34" charset="-128"/>
              </a:rPr>
              <a:t>Describe the organization of clinical health care delivery in the outpatient setting and the organization of outpatient health care. </a:t>
            </a:r>
          </a:p>
          <a:p>
            <a:pPr marL="171450" indent="-171450">
              <a:buFont typeface="Arial" panose="020B0604020202020204" pitchFamily="34" charset="0"/>
              <a:buChar char="•"/>
            </a:pPr>
            <a:r>
              <a:rPr lang="en-US" altLang="en-US" dirty="0" smtClean="0">
                <a:ea typeface="ＭＳ Ｐゴシック" panose="020B0600070205080204" pitchFamily="34" charset="-128"/>
              </a:rPr>
              <a:t>Describe the organization of ancillary health care delivery in the outpatient setting.</a:t>
            </a:r>
          </a:p>
          <a:p>
            <a:pPr marL="171450" indent="-171450">
              <a:buFont typeface="Arial" panose="020B0604020202020204" pitchFamily="34" charset="0"/>
              <a:buChar char="•"/>
            </a:pPr>
            <a:r>
              <a:rPr lang="en-US" altLang="en-US" dirty="0" smtClean="0">
                <a:ea typeface="ＭＳ Ｐゴシック" panose="020B0600070205080204" pitchFamily="34" charset="-128"/>
              </a:rPr>
              <a:t>Discuss the role of different health care providers, with an emphasis on the delivery of care in an interdisciplinary setting. </a:t>
            </a:r>
          </a:p>
          <a:p>
            <a:endParaRPr lang="en-US" altLang="en-US" dirty="0" smtClean="0">
              <a:ea typeface="ＭＳ Ｐゴシック" panose="020B0600070205080204" pitchFamily="34" charset="-128"/>
            </a:endParaRPr>
          </a:p>
          <a:p>
            <a:endParaRPr lang="en-US" altLang="en-US" dirty="0" smtClean="0">
              <a:ea typeface="ＭＳ Ｐゴシック" panose="020B0600070205080204" pitchFamily="34" charset="-128"/>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65C49505-1D6C-40E4-A232-D06753BBD3C3}" type="slidenum">
              <a:rPr lang="en-US" altLang="en-US" smtClean="0"/>
              <a:pPr>
                <a:spcBef>
                  <a:spcPct val="0"/>
                </a:spcBef>
              </a:pPr>
              <a:t>2</a:t>
            </a:fld>
            <a:endParaRPr lang="en-US" altLang="en-US" dirty="0" smtClean="0"/>
          </a:p>
        </p:txBody>
      </p:sp>
    </p:spTree>
    <p:extLst>
      <p:ext uri="{BB962C8B-B14F-4D97-AF65-F5344CB8AC3E}">
        <p14:creationId xmlns:p14="http://schemas.microsoft.com/office/powerpoint/2010/main" val="2158860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This lecture will discuss the various types of health care providers. </a:t>
            </a:r>
          </a:p>
          <a:p>
            <a:r>
              <a:rPr lang="en-US" altLang="en-US" dirty="0" smtClean="0">
                <a:ea typeface="ＭＳ Ｐゴシック" panose="020B0600070205080204" pitchFamily="34" charset="-128"/>
              </a:rPr>
              <a:t>The organization of primary care clinics usually revolves around two axes. The first is the axis of the provider. A provider may be a physician or a mid-level staff member, such as a nurse practitioner or physician’s assistant. The second axis is the patient. </a:t>
            </a:r>
          </a:p>
          <a:p>
            <a:endParaRPr lang="en-US" altLang="en-US" dirty="0" smtClean="0">
              <a:ea typeface="ＭＳ Ｐゴシック" panose="020B0600070205080204" pitchFamily="34" charset="-128"/>
            </a:endParaRPr>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05C06377-EBF4-44BD-989E-EE68E5B348EC}" type="slidenum">
              <a:rPr lang="en-US" altLang="en-US" smtClean="0"/>
              <a:pPr>
                <a:spcBef>
                  <a:spcPct val="0"/>
                </a:spcBef>
              </a:pPr>
              <a:t>3</a:t>
            </a:fld>
            <a:endParaRPr lang="en-US" altLang="en-US" dirty="0" smtClean="0"/>
          </a:p>
        </p:txBody>
      </p:sp>
    </p:spTree>
    <p:extLst>
      <p:ext uri="{BB962C8B-B14F-4D97-AF65-F5344CB8AC3E}">
        <p14:creationId xmlns:p14="http://schemas.microsoft.com/office/powerpoint/2010/main" val="500317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This slide reviews the organization of primary care clinics in the context of the patient experience. When the patient walks into the clinic, most likely he or she initially comes in contact with a member of the front office staff. Often the receptionist has multiple roles in the office, including checking in patients and triaging</a:t>
            </a:r>
            <a:r>
              <a:rPr lang="en-US" sz="1000" kern="1200" dirty="0" smtClean="0">
                <a:solidFill>
                  <a:schemeClr val="tx1"/>
                </a:solidFill>
                <a:effectLst/>
                <a:latin typeface="Arial" pitchFamily="34" charset="0"/>
                <a:ea typeface="+mn-ea"/>
                <a:cs typeface="Arial" pitchFamily="34" charset="0"/>
              </a:rPr>
              <a:t> </a:t>
            </a:r>
            <a:r>
              <a:rPr lang="en-US" altLang="en-US" dirty="0" smtClean="0">
                <a:ea typeface="ＭＳ Ｐゴシック" panose="020B0600070205080204" pitchFamily="34" charset="-128"/>
              </a:rPr>
              <a:t>telephone calls. Some larger clinics have personnel called greeters who help patients find the appropriate areas for their care. The patient may also meet a scheduler, who makes appointments for patients. The patient may contact the scheduler by telephone, by email, or face-to-face at the end of a visit to set up the next appointment. </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ea typeface="ＭＳ Ｐゴシック" panose="020B0600070205080204" pitchFamily="34" charset="-128"/>
              </a:rPr>
              <a:t>Other members of the front office team may include a patient navigator, who helps patients find their way around the complex maze of medical care and helps advocate for patients, and the clinic manager, who is the administrator for the office and is responsible for clinic activities. Additional personnel such as clinic supervisors help run the clinic. The clinic manager may also actively problem-solve complaints and other issues with the patient. </a:t>
            </a:r>
          </a:p>
          <a:p>
            <a:endParaRPr lang="en-US" altLang="en-US" dirty="0" smtClean="0">
              <a:ea typeface="ＭＳ Ｐゴシック" panose="020B0600070205080204" pitchFamily="34" charset="-128"/>
            </a:endParaRP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C2CB5FC9-AC74-4BB1-A29F-DFEDD684CE52}" type="slidenum">
              <a:rPr lang="en-US" altLang="en-US" smtClean="0"/>
              <a:pPr>
                <a:spcBef>
                  <a:spcPct val="0"/>
                </a:spcBef>
              </a:pPr>
              <a:t>4</a:t>
            </a:fld>
            <a:endParaRPr lang="en-US" altLang="en-US" dirty="0" smtClean="0"/>
          </a:p>
        </p:txBody>
      </p:sp>
    </p:spTree>
    <p:extLst>
      <p:ext uri="{BB962C8B-B14F-4D97-AF65-F5344CB8AC3E}">
        <p14:creationId xmlns:p14="http://schemas.microsoft.com/office/powerpoint/2010/main" val="2625367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After checking in, typically patients wait in a designated waiting area for a member of the clinical team to take them back into the examination room. This is usually done by a medical assistant, a certified health care assistant who performs minor clinical or clerical work. The medical assistant is usually the first clinical point of contact for patients in outpatient offices. Medical assistants direct patients to their rooms, obtain vital statistics, record the chief complaint or reason for the visit, and in some offices may obtain additional information. </a:t>
            </a:r>
          </a:p>
          <a:p>
            <a:endParaRPr lang="en-US" altLang="en-US" dirty="0" smtClean="0">
              <a:ea typeface="ＭＳ Ｐゴシック" panose="020B0600070205080204" pitchFamily="34" charset="-128"/>
            </a:endParaRP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CCD43079-AE5E-4275-BB9A-6A6D4A1D060B}" type="slidenum">
              <a:rPr lang="en-US" altLang="en-US" smtClean="0"/>
              <a:pPr>
                <a:spcBef>
                  <a:spcPct val="0"/>
                </a:spcBef>
              </a:pPr>
              <a:t>5</a:t>
            </a:fld>
            <a:endParaRPr lang="en-US" altLang="en-US" dirty="0" smtClean="0"/>
          </a:p>
        </p:txBody>
      </p:sp>
    </p:spTree>
    <p:extLst>
      <p:ext uri="{BB962C8B-B14F-4D97-AF65-F5344CB8AC3E}">
        <p14:creationId xmlns:p14="http://schemas.microsoft.com/office/powerpoint/2010/main" val="6594164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After preliminary information has been obtained, the patient usually makes contact with the provider. In some offices, the provider obtains all the clinical information and may even walk the patient back from the reception area to the examination room or the clinician’s office. The clinical team is orchestrated by the health care provider, who may be a physician or a mid-level practitioner such as a nurse practitioner, or physician assistant. The provider addresses the patient’s clinical issues at the time of the visit. Providers typically have a predetermined schedule of appointments for their day. Providers may spend time performing administrative functions such as quality and financial management tasks and they may also spend time away from the clinic visiting patients in the hospital. </a:t>
            </a: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0BF823C0-6D70-48E5-8760-83B1C46287E3}" type="slidenum">
              <a:rPr lang="en-US" altLang="en-US" smtClean="0"/>
              <a:pPr>
                <a:spcBef>
                  <a:spcPct val="0"/>
                </a:spcBef>
              </a:pPr>
              <a:t>6</a:t>
            </a:fld>
            <a:endParaRPr lang="en-US" altLang="en-US" dirty="0" smtClean="0"/>
          </a:p>
        </p:txBody>
      </p:sp>
    </p:spTree>
    <p:extLst>
      <p:ext uri="{BB962C8B-B14F-4D97-AF65-F5344CB8AC3E}">
        <p14:creationId xmlns:p14="http://schemas.microsoft.com/office/powerpoint/2010/main" val="108026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15000"/>
              </a:lnSpc>
              <a:spcBef>
                <a:spcPts val="425"/>
              </a:spcBef>
            </a:pPr>
            <a:r>
              <a:rPr lang="en-US" altLang="en-US" dirty="0" smtClean="0">
                <a:ea typeface="ＭＳ Ｐゴシック" panose="020B0600070205080204" pitchFamily="34" charset="-128"/>
              </a:rPr>
              <a:t>So what do physicians do when they are not seeing patients? They may review charts, write or dictate notes, or field telephone calls from or to patients, their family members, or other physicians such as specialists. They may review test results, including laboratory results or radiographs, or read correspondence from consultants or patients. They may answer questions from staff members about patient care, patient telephone calls, or laboratory results. Sometimes they consult with other physicians about patients, and they spend time doing paperwork including visibility, insurance, and school physical forms. They may also make pharmacy calls, schedule patients, or provide instructions to staff. </a:t>
            </a:r>
          </a:p>
          <a:p>
            <a:pPr>
              <a:lnSpc>
                <a:spcPct val="115000"/>
              </a:lnSpc>
              <a:spcBef>
                <a:spcPts val="425"/>
              </a:spcBef>
            </a:pPr>
            <a:endParaRPr lang="en-US" altLang="en-US" dirty="0" smtClean="0">
              <a:ea typeface="Times New Roman" panose="02020603050405020304" pitchFamily="18" charset="0"/>
              <a:cs typeface="Calibri" panose="020F0502020204030204" pitchFamily="34" charset="0"/>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C8D9E8AC-C23C-4B82-BD7C-7C2B33256381}" type="slidenum">
              <a:rPr lang="en-US" altLang="en-US" smtClean="0"/>
              <a:pPr>
                <a:spcBef>
                  <a:spcPct val="0"/>
                </a:spcBef>
              </a:pPr>
              <a:t>7</a:t>
            </a:fld>
            <a:endParaRPr lang="en-US" altLang="en-US" dirty="0" smtClean="0"/>
          </a:p>
        </p:txBody>
      </p:sp>
    </p:spTree>
    <p:extLst>
      <p:ext uri="{BB962C8B-B14F-4D97-AF65-F5344CB8AC3E}">
        <p14:creationId xmlns:p14="http://schemas.microsoft.com/office/powerpoint/2010/main" val="8333872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In addition to the provider, the patient may interact with other members of the clinical team. The care management coordinator helps the patient with referrals, tests, or insurance preapprovals for diagnostic testing or procedures. The patient may also visit the pharmacist, who acts as a resource for pharmacological information. In some clinics, pharmacists manage medications for chronic illnesses, such as diabetes or high blood pressure, or dosing protocols, such as for the blood thinner Warfarin. </a:t>
            </a:r>
          </a:p>
          <a:p>
            <a:endParaRPr lang="en-US" altLang="en-US" dirty="0" smtClean="0">
              <a:ea typeface="ＭＳ Ｐゴシック" panose="020B0600070205080204" pitchFamily="34" charset="-128"/>
            </a:endParaRP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6B8B43F3-705D-4314-9EFF-FE52FA3E6265}" type="slidenum">
              <a:rPr lang="en-US" altLang="en-US" smtClean="0"/>
              <a:pPr>
                <a:spcBef>
                  <a:spcPct val="0"/>
                </a:spcBef>
              </a:pPr>
              <a:t>8</a:t>
            </a:fld>
            <a:endParaRPr lang="en-US" altLang="en-US" dirty="0" smtClean="0"/>
          </a:p>
        </p:txBody>
      </p:sp>
    </p:spTree>
    <p:extLst>
      <p:ext uri="{BB962C8B-B14F-4D97-AF65-F5344CB8AC3E}">
        <p14:creationId xmlns:p14="http://schemas.microsoft.com/office/powerpoint/2010/main" val="22091668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ea typeface="ＭＳ Ｐゴシック" panose="020B0600070205080204" pitchFamily="34" charset="-128"/>
              </a:rPr>
              <a:t>Other members of the clinical team include a dietician or a diabetes educator, who helps patients with specific dietary interventions such as low-cholesterol or calorie-control diets. </a:t>
            </a:r>
          </a:p>
          <a:p>
            <a:r>
              <a:rPr lang="en-US" altLang="en-US" dirty="0" smtClean="0">
                <a:ea typeface="ＭＳ Ｐゴシック" panose="020B0600070205080204" pitchFamily="34" charset="-128"/>
              </a:rPr>
              <a:t>The social worker assists with social issues. According to the National Association of Social Workers, the goal is enhancing human well-being and helping to meet the basic human needs of all people, with particular attention to the needs and empowerment of people who are vulnerable, oppressed, and living in poverty. </a:t>
            </a:r>
          </a:p>
          <a:p>
            <a:r>
              <a:rPr lang="en-US" altLang="en-US" dirty="0" smtClean="0">
                <a:ea typeface="ＭＳ Ｐゴシック" panose="020B0600070205080204" pitchFamily="34" charset="-128"/>
              </a:rPr>
              <a:t>The patient may also visit with a counselor, usually for mental health issues, but also for other psychosocial issues. In many communities today, there is a huge shortage of mental health services. Counselors may coordinate care with the primary care provider rather </a:t>
            </a:r>
            <a:r>
              <a:rPr lang="en-US" altLang="en-US" smtClean="0">
                <a:ea typeface="ＭＳ Ｐゴシック" panose="020B0600070205080204" pitchFamily="34" charset="-128"/>
              </a:rPr>
              <a:t>than with</a:t>
            </a:r>
            <a:r>
              <a:rPr lang="en-US" altLang="en-US" baseline="0" smtClean="0">
                <a:ea typeface="ＭＳ Ｐゴシック" panose="020B0600070205080204" pitchFamily="34" charset="-128"/>
              </a:rPr>
              <a:t> </a:t>
            </a:r>
            <a:r>
              <a:rPr lang="en-US" altLang="en-US" smtClean="0">
                <a:ea typeface="ＭＳ Ｐゴシック" panose="020B0600070205080204" pitchFamily="34" charset="-128"/>
              </a:rPr>
              <a:t>a </a:t>
            </a:r>
            <a:r>
              <a:rPr lang="en-US" altLang="en-US" dirty="0" smtClean="0">
                <a:ea typeface="ＭＳ Ｐゴシック" panose="020B0600070205080204" pitchFamily="34" charset="-128"/>
              </a:rPr>
              <a:t>mental health specialist. </a:t>
            </a:r>
          </a:p>
          <a:p>
            <a:endParaRPr lang="en-US" altLang="en-US" dirty="0" smtClean="0">
              <a:ea typeface="ＭＳ Ｐゴシック" panose="020B0600070205080204" pitchFamily="34" charset="-128"/>
            </a:endParaRP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pPr>
            <a:fld id="{6A6642D5-D14D-46B0-B781-9F766F39C347}" type="slidenum">
              <a:rPr lang="en-US" altLang="en-US" smtClean="0"/>
              <a:pPr>
                <a:spcBef>
                  <a:spcPct val="0"/>
                </a:spcBef>
              </a:pPr>
              <a:t>9</a:t>
            </a:fld>
            <a:endParaRPr lang="en-US" altLang="en-US" dirty="0" smtClean="0"/>
          </a:p>
        </p:txBody>
      </p:sp>
    </p:spTree>
    <p:extLst>
      <p:ext uri="{BB962C8B-B14F-4D97-AF65-F5344CB8AC3E}">
        <p14:creationId xmlns:p14="http://schemas.microsoft.com/office/powerpoint/2010/main" val="27456606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hyperlink" Target="http://accessibility.psu.edu/microsoftoffice/powerpoint/" TargetMode="External"/><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3"/>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your custom-named new layout </a:t>
            </a:r>
            <a:r>
              <a:rPr lang="en-US" b="0" baseline="0" dirty="0" smtClean="0"/>
              <a:t>or apply the new layout to an existing slide.</a:t>
            </a:r>
            <a:endParaRPr lang="en-US" dirty="0"/>
          </a:p>
        </p:txBody>
      </p:sp>
    </p:spTree>
    <p:custDataLst>
      <p:tags r:id="rId1"/>
    </p:custDataLst>
    <p:extLst>
      <p:ext uri="{BB962C8B-B14F-4D97-AF65-F5344CB8AC3E}">
        <p14:creationId xmlns:p14="http://schemas.microsoft.com/office/powerpoint/2010/main" val="1404151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hyperlink" Target="http://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8.xml"/><Relationship Id="rId1" Type="http://schemas.openxmlformats.org/officeDocument/2006/relationships/tags" Target="../tags/tag20.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8.xml"/><Relationship Id="rId1" Type="http://schemas.openxmlformats.org/officeDocument/2006/relationships/tags" Target="../tags/tag2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9.xml"/><Relationship Id="rId1" Type="http://schemas.openxmlformats.org/officeDocument/2006/relationships/tags" Target="../tags/tag2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0.xml"/><Relationship Id="rId1" Type="http://schemas.openxmlformats.org/officeDocument/2006/relationships/tags" Target="../tags/tag2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Introduction to Health Care and Public Health in the U.S.</a:t>
            </a:r>
            <a:endParaRPr lang="en-US" dirty="0"/>
          </a:p>
        </p:txBody>
      </p:sp>
      <p:sp>
        <p:nvSpPr>
          <p:cNvPr id="3" name="Text Placeholder 2"/>
          <p:cNvSpPr>
            <a:spLocks noGrp="1"/>
          </p:cNvSpPr>
          <p:nvPr>
            <p:ph type="body" sz="half" idx="2"/>
          </p:nvPr>
        </p:nvSpPr>
        <p:spPr/>
        <p:txBody>
          <a:bodyPr/>
          <a:lstStyle/>
          <a:p>
            <a:r>
              <a:rPr lang="en-US" altLang="en-US" dirty="0" smtClean="0"/>
              <a:t>Delivering Health Care, Part 2</a:t>
            </a:r>
            <a:endParaRPr lang="en-US" altLang="en-US" dirty="0"/>
          </a:p>
        </p:txBody>
      </p:sp>
      <p:sp>
        <p:nvSpPr>
          <p:cNvPr id="4" name="Text Placeholder 3"/>
          <p:cNvSpPr>
            <a:spLocks noGrp="1"/>
          </p:cNvSpPr>
          <p:nvPr>
            <p:ph type="body" sz="quarter" idx="11"/>
          </p:nvPr>
        </p:nvSpPr>
        <p:spPr/>
        <p:txBody>
          <a:bodyPr/>
          <a:lstStyle/>
          <a:p>
            <a:r>
              <a:rPr lang="en-US" altLang="en-US" dirty="0" smtClean="0"/>
              <a:t>Lecture e</a:t>
            </a:r>
            <a:endParaRPr lang="en-US" altLang="en-US" dirty="0"/>
          </a:p>
        </p:txBody>
      </p:sp>
      <p:sp>
        <p:nvSpPr>
          <p:cNvPr id="5" name="Text Placeholder 4"/>
          <p:cNvSpPr>
            <a:spLocks noGrp="1"/>
          </p:cNvSpPr>
          <p:nvPr>
            <p:ph type="body" sz="quarter" idx="12"/>
          </p:nvPr>
        </p:nvSpPr>
        <p:spPr/>
        <p:txBody>
          <a:bodyPr/>
          <a:lstStyle/>
          <a:p>
            <a:r>
              <a:rPr lang="en-US" dirty="0" smtClean="0"/>
              <a:t>This material (Comp 1 Unit 3) was developed by Oregon Health &amp; Science University, funded by the Department of Health and Human Services, Office of the National Coordinator for Health Information Technology under Award Number 90WT0001. </a:t>
            </a:r>
          </a:p>
          <a:p>
            <a:r>
              <a:rPr lang="en-US" dirty="0" smtClean="0"/>
              <a:t>This work is licensed under the Creative Commons Attribution-NonCommercial-ShareAlike 4.0 International License. To view a copy of this license, visit </a:t>
            </a:r>
            <a:r>
              <a:rPr lang="en-US" dirty="0" smtClean="0">
                <a:hlinkClick r:id="rId4" tooltip="URL for Creative Commons Attribution-NonCommercial-ShareAlike 4.0 International License"/>
              </a:rPr>
              <a:t>http://creativecommons.org/licenses/by-nc-sa/4.0/</a:t>
            </a:r>
            <a:r>
              <a:rPr lang="en-US" dirty="0" smtClean="0"/>
              <a:t>.</a:t>
            </a:r>
            <a:endParaRPr lang="en-US" dirty="0"/>
          </a:p>
        </p:txBody>
      </p:sp>
    </p:spTree>
    <p:custDataLst>
      <p:tags r:id="rId1"/>
    </p:custDataLst>
    <p:extLst>
      <p:ext uri="{BB962C8B-B14F-4D97-AF65-F5344CB8AC3E}">
        <p14:creationId xmlns:p14="http://schemas.microsoft.com/office/powerpoint/2010/main" val="11559661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dirty="0" smtClean="0"/>
              <a:t>Clinical Roles - 3</a:t>
            </a:r>
          </a:p>
        </p:txBody>
      </p:sp>
      <p:sp>
        <p:nvSpPr>
          <p:cNvPr id="36867" name="Content Placeholder 2"/>
          <p:cNvSpPr>
            <a:spLocks noGrp="1"/>
          </p:cNvSpPr>
          <p:nvPr>
            <p:ph sz="quarter" idx="14"/>
          </p:nvPr>
        </p:nvSpPr>
        <p:spPr>
          <a:xfrm>
            <a:off x="457200" y="1600200"/>
            <a:ext cx="8229600" cy="4663440"/>
          </a:xfrm>
        </p:spPr>
        <p:txBody>
          <a:bodyPr/>
          <a:lstStyle/>
          <a:p>
            <a:r>
              <a:rPr lang="en-US" altLang="en-US" dirty="0" smtClean="0"/>
              <a:t>Triage Nurse</a:t>
            </a:r>
          </a:p>
          <a:p>
            <a:pPr lvl="1"/>
            <a:r>
              <a:rPr lang="en-US" altLang="en-US" dirty="0" smtClean="0"/>
              <a:t>Takes phone calls</a:t>
            </a:r>
          </a:p>
          <a:p>
            <a:pPr lvl="1"/>
            <a:r>
              <a:rPr lang="en-US" altLang="en-US" dirty="0" smtClean="0"/>
              <a:t>Problem-solves issues</a:t>
            </a:r>
          </a:p>
          <a:p>
            <a:pPr lvl="1"/>
            <a:r>
              <a:rPr lang="en-US" altLang="en-US" dirty="0"/>
              <a:t>R</a:t>
            </a:r>
            <a:r>
              <a:rPr lang="en-US" altLang="en-US" dirty="0" smtClean="0"/>
              <a:t>efers complex issues to physician</a:t>
            </a:r>
          </a:p>
          <a:p>
            <a:pPr lvl="1"/>
            <a:r>
              <a:rPr lang="en-US" altLang="en-US" dirty="0" smtClean="0"/>
              <a:t>Arrange referrals</a:t>
            </a:r>
          </a:p>
          <a:p>
            <a:r>
              <a:rPr lang="en-US" altLang="en-US" dirty="0" smtClean="0"/>
              <a:t>Back-office Medical Assistants</a:t>
            </a:r>
          </a:p>
          <a:p>
            <a:pPr lvl="1"/>
            <a:r>
              <a:rPr lang="en-US" altLang="en-US" dirty="0" smtClean="0"/>
              <a:t>Telephone triage</a:t>
            </a:r>
          </a:p>
          <a:p>
            <a:pPr lvl="1"/>
            <a:r>
              <a:rPr lang="en-US" altLang="en-US" dirty="0" smtClean="0"/>
              <a:t>Referral coordination</a:t>
            </a:r>
          </a:p>
          <a:p>
            <a:pPr lvl="1"/>
            <a:r>
              <a:rPr lang="en-US" altLang="en-US" dirty="0" smtClean="0"/>
              <a:t>Point-of-care procedures</a:t>
            </a:r>
          </a:p>
        </p:txBody>
      </p:sp>
      <p:sp>
        <p:nvSpPr>
          <p:cNvPr id="5" name="Slide Number Placeholder 4"/>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dirty="0" smtClean="0"/>
              <a:t>Clinical Roles - 4</a:t>
            </a:r>
          </a:p>
        </p:txBody>
      </p:sp>
      <p:sp>
        <p:nvSpPr>
          <p:cNvPr id="38915" name="Content Placeholder 2"/>
          <p:cNvSpPr>
            <a:spLocks noGrp="1"/>
          </p:cNvSpPr>
          <p:nvPr>
            <p:ph sz="quarter" idx="14"/>
          </p:nvPr>
        </p:nvSpPr>
        <p:spPr/>
        <p:txBody>
          <a:bodyPr/>
          <a:lstStyle/>
          <a:p>
            <a:r>
              <a:rPr lang="en-US" altLang="en-US" dirty="0" smtClean="0"/>
              <a:t>Coders and billers</a:t>
            </a:r>
          </a:p>
          <a:p>
            <a:pPr lvl="1"/>
            <a:r>
              <a:rPr lang="en-US" altLang="en-US" dirty="0" smtClean="0"/>
              <a:t>Interpret codes that delineate diagnoses and levels of care </a:t>
            </a:r>
          </a:p>
          <a:p>
            <a:r>
              <a:rPr lang="en-US" altLang="en-US" dirty="0" smtClean="0"/>
              <a:t>Insurance Specialists / Referral Coordinators</a:t>
            </a:r>
          </a:p>
          <a:p>
            <a:pPr lvl="1"/>
            <a:r>
              <a:rPr lang="en-US" altLang="en-US" dirty="0" smtClean="0"/>
              <a:t>Simplify the referrals process</a:t>
            </a:r>
          </a:p>
          <a:p>
            <a:r>
              <a:rPr lang="en-US" altLang="en-US" dirty="0" smtClean="0"/>
              <a:t>Housekeeping Services</a:t>
            </a:r>
          </a:p>
          <a:p>
            <a:pPr lvl="1"/>
            <a:r>
              <a:rPr lang="en-US" altLang="en-US" dirty="0" smtClean="0"/>
              <a:t>Disposal of sensitive patient-related information and medical wastes</a:t>
            </a:r>
          </a:p>
          <a:p>
            <a:pPr lvl="1"/>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dirty="0" smtClean="0"/>
              <a:t>Ancillary Roles</a:t>
            </a:r>
          </a:p>
        </p:txBody>
      </p:sp>
      <p:sp>
        <p:nvSpPr>
          <p:cNvPr id="40963" name="Content Placeholder 2"/>
          <p:cNvSpPr>
            <a:spLocks noGrp="1"/>
          </p:cNvSpPr>
          <p:nvPr>
            <p:ph sz="quarter" idx="14"/>
          </p:nvPr>
        </p:nvSpPr>
        <p:spPr/>
        <p:txBody>
          <a:bodyPr/>
          <a:lstStyle/>
          <a:p>
            <a:r>
              <a:rPr lang="en-US" altLang="en-US" dirty="0" smtClean="0"/>
              <a:t>Specialized ancillary staff </a:t>
            </a:r>
          </a:p>
          <a:p>
            <a:pPr lvl="1"/>
            <a:r>
              <a:rPr lang="en-US" altLang="en-US" dirty="0" smtClean="0"/>
              <a:t>Radiology and laboratory technicians</a:t>
            </a:r>
          </a:p>
          <a:p>
            <a:pPr lvl="1"/>
            <a:r>
              <a:rPr lang="en-US" altLang="en-US" dirty="0" smtClean="0"/>
              <a:t>Nuclear medicine technicians</a:t>
            </a:r>
          </a:p>
          <a:p>
            <a:pPr lvl="1"/>
            <a:r>
              <a:rPr lang="en-US" altLang="en-US" dirty="0" smtClean="0"/>
              <a:t>Sonographers</a:t>
            </a:r>
          </a:p>
          <a:p>
            <a:r>
              <a:rPr lang="en-US" altLang="en-US" dirty="0" smtClean="0"/>
              <a:t>Other ancillary service providers</a:t>
            </a:r>
          </a:p>
          <a:p>
            <a:pPr lvl="2"/>
            <a:r>
              <a:rPr lang="en-US" altLang="en-US" dirty="0" smtClean="0"/>
              <a:t>Physical and occupational therapists</a:t>
            </a:r>
          </a:p>
          <a:p>
            <a:pPr lvl="2"/>
            <a:r>
              <a:rPr lang="en-US" altLang="en-US" dirty="0" smtClean="0"/>
              <a:t>Speech therapists</a:t>
            </a:r>
          </a:p>
          <a:p>
            <a:pPr lvl="2"/>
            <a:r>
              <a:rPr lang="en-US" altLang="en-US" dirty="0" smtClean="0"/>
              <a:t>Emergency medical technicians and paramedics</a:t>
            </a:r>
          </a:p>
          <a:p>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12</a:t>
            </a:fld>
            <a:endParaRPr lang="en-US"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en-US" dirty="0" smtClean="0"/>
              <a:t>Delivering Health Care, Part 2</a:t>
            </a:r>
            <a:br>
              <a:rPr lang="en-US" altLang="en-US" dirty="0" smtClean="0"/>
            </a:br>
            <a:r>
              <a:rPr lang="en-US" altLang="en-US" dirty="0" smtClean="0"/>
              <a:t>Summary – 1 – Lecture e</a:t>
            </a:r>
          </a:p>
        </p:txBody>
      </p:sp>
      <p:sp>
        <p:nvSpPr>
          <p:cNvPr id="43011" name="Content Placeholder 2"/>
          <p:cNvSpPr>
            <a:spLocks noGrp="1"/>
          </p:cNvSpPr>
          <p:nvPr>
            <p:ph type="body" sz="quarter" idx="11"/>
          </p:nvPr>
        </p:nvSpPr>
        <p:spPr/>
        <p:txBody>
          <a:bodyPr/>
          <a:lstStyle/>
          <a:p>
            <a:r>
              <a:rPr lang="en-US" altLang="en-US" dirty="0" smtClean="0"/>
              <a:t>Discussed the role of different health care providers.</a:t>
            </a:r>
          </a:p>
          <a:p>
            <a:r>
              <a:rPr lang="en-US" altLang="en-US" dirty="0" smtClean="0"/>
              <a:t>Patient experience includes an interdisciplinary team with multiple roles.</a:t>
            </a:r>
          </a:p>
          <a:p>
            <a:r>
              <a:rPr lang="en-US" altLang="en-US" dirty="0" smtClean="0"/>
              <a:t>May include ancillary providers.</a:t>
            </a:r>
          </a:p>
        </p:txBody>
      </p:sp>
      <p:sp>
        <p:nvSpPr>
          <p:cNvPr id="5" name="Slide Number Placeholder 4"/>
          <p:cNvSpPr>
            <a:spLocks noGrp="1"/>
          </p:cNvSpPr>
          <p:nvPr>
            <p:ph type="sldNum" sz="quarter" idx="4"/>
          </p:nvPr>
        </p:nvSpPr>
        <p:spPr/>
        <p:txBody>
          <a:bodyPr/>
          <a:lstStyle/>
          <a:p>
            <a:fld id="{F3BF8891-5E06-46C2-89A4-6DB85D39BA35}" type="slidenum">
              <a:rPr lang="en-US" smtClean="0"/>
              <a:pPr/>
              <a:t>13</a:t>
            </a:fld>
            <a:endParaRPr lang="en-US"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en-US" dirty="0" smtClean="0"/>
              <a:t>Delivering Health Care, Part 2</a:t>
            </a:r>
            <a:br>
              <a:rPr lang="en-US" altLang="en-US" dirty="0" smtClean="0"/>
            </a:br>
            <a:r>
              <a:rPr lang="en-US" altLang="en-US" dirty="0" smtClean="0"/>
              <a:t>Summary – 2 – Lecture e</a:t>
            </a:r>
          </a:p>
        </p:txBody>
      </p:sp>
      <p:sp>
        <p:nvSpPr>
          <p:cNvPr id="45059" name="Content Placeholder 2"/>
          <p:cNvSpPr>
            <a:spLocks noGrp="1"/>
          </p:cNvSpPr>
          <p:nvPr>
            <p:ph type="body" sz="quarter" idx="11"/>
          </p:nvPr>
        </p:nvSpPr>
        <p:spPr>
          <a:xfrm>
            <a:off x="457200" y="1682391"/>
            <a:ext cx="8327204" cy="4023465"/>
          </a:xfrm>
        </p:spPr>
        <p:txBody>
          <a:bodyPr/>
          <a:lstStyle/>
          <a:p>
            <a:r>
              <a:rPr lang="en-US" altLang="en-US" sz="3000" dirty="0" smtClean="0"/>
              <a:t>Described the organization of clinical health care delivery in the outpatient setting, and the organization of outpatient health care</a:t>
            </a:r>
          </a:p>
          <a:p>
            <a:r>
              <a:rPr lang="en-US" altLang="en-US" sz="3000" dirty="0" smtClean="0"/>
              <a:t>Described the organization of ancillary health care delivery in the outpatient setting</a:t>
            </a:r>
          </a:p>
          <a:p>
            <a:r>
              <a:rPr lang="en-US" altLang="en-US" sz="3000" dirty="0" smtClean="0"/>
              <a:t>Discussed the role of different health care providers, with an emphasis on the delivery of care in an interdisciplinary setting</a:t>
            </a:r>
          </a:p>
        </p:txBody>
      </p:sp>
      <p:sp>
        <p:nvSpPr>
          <p:cNvPr id="5" name="Slide Number Placeholder 4"/>
          <p:cNvSpPr>
            <a:spLocks noGrp="1"/>
          </p:cNvSpPr>
          <p:nvPr>
            <p:ph type="sldNum" sz="quarter" idx="4"/>
          </p:nvPr>
        </p:nvSpPr>
        <p:spPr/>
        <p:txBody>
          <a:bodyPr/>
          <a:lstStyle/>
          <a:p>
            <a:fld id="{F3BF8891-5E06-46C2-89A4-6DB85D39BA35}" type="slidenum">
              <a:rPr lang="en-US" smtClean="0"/>
              <a:pPr/>
              <a:t>14</a:t>
            </a:fld>
            <a:endParaRPr lang="en-US"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Delivering Health Care, Part 2</a:t>
            </a:r>
            <a:br>
              <a:rPr lang="en-US" altLang="en-US" dirty="0"/>
            </a:br>
            <a:r>
              <a:rPr lang="en-US" altLang="en-US" dirty="0"/>
              <a:t>References – Lecture e</a:t>
            </a:r>
            <a:endParaRPr lang="en-US" dirty="0"/>
          </a:p>
        </p:txBody>
      </p:sp>
      <p:sp>
        <p:nvSpPr>
          <p:cNvPr id="3" name="Text Placeholder 2"/>
          <p:cNvSpPr>
            <a:spLocks noGrp="1"/>
          </p:cNvSpPr>
          <p:nvPr>
            <p:ph type="body" sz="quarter" idx="16"/>
          </p:nvPr>
        </p:nvSpPr>
        <p:spPr>
          <a:xfrm>
            <a:off x="457200" y="1600200"/>
            <a:ext cx="8229600" cy="4663440"/>
          </a:xfrm>
        </p:spPr>
        <p:txBody>
          <a:bodyPr/>
          <a:lstStyle/>
          <a:p>
            <a:r>
              <a:rPr lang="en-US" dirty="0" smtClean="0"/>
              <a:t>References</a:t>
            </a:r>
            <a:endParaRPr lang="en-US" b="0" dirty="0" smtClean="0"/>
          </a:p>
          <a:p>
            <a:r>
              <a:rPr lang="en-US" b="0" dirty="0"/>
              <a:t>Time Spent in Face-to-Face Patient Care and Work Outside the Examination Room. (2005). </a:t>
            </a:r>
            <a:r>
              <a:rPr lang="en-US" b="0" i="1" dirty="0"/>
              <a:t>Annals of Family Medicine,</a:t>
            </a:r>
            <a:r>
              <a:rPr lang="en-US" b="0" dirty="0"/>
              <a:t> </a:t>
            </a:r>
            <a:r>
              <a:rPr lang="en-US" b="0" i="1" dirty="0"/>
              <a:t>3</a:t>
            </a:r>
            <a:r>
              <a:rPr lang="en-US" b="0" dirty="0"/>
              <a:t>(6), 488-493. doi:10.1370/afm.404</a:t>
            </a:r>
            <a:endParaRPr lang="en-US" altLang="en-US" b="0" dirty="0"/>
          </a:p>
        </p:txBody>
      </p:sp>
      <p:sp>
        <p:nvSpPr>
          <p:cNvPr id="6" name="Slide Number Placeholder 5"/>
          <p:cNvSpPr>
            <a:spLocks noGrp="1"/>
          </p:cNvSpPr>
          <p:nvPr>
            <p:ph type="sldNum" sz="quarter" idx="4"/>
          </p:nvPr>
        </p:nvSpPr>
        <p:spPr/>
        <p:txBody>
          <a:bodyPr/>
          <a:lstStyle/>
          <a:p>
            <a:fld id="{F3BF8891-5E06-46C2-89A4-6DB85D39BA35}" type="slidenum">
              <a:rPr lang="en-US" smtClean="0"/>
              <a:pPr/>
              <a:t>15</a:t>
            </a:fld>
            <a:endParaRPr lang="en-US" dirty="0"/>
          </a:p>
        </p:txBody>
      </p:sp>
    </p:spTree>
    <p:custDataLst>
      <p:tags r:id="rId1"/>
    </p:custDataLst>
    <p:extLst>
      <p:ext uri="{BB962C8B-B14F-4D97-AF65-F5344CB8AC3E}">
        <p14:creationId xmlns:p14="http://schemas.microsoft.com/office/powerpoint/2010/main" val="29786359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2100072"/>
          </a:xfrm>
        </p:spPr>
        <p:txBody>
          <a:bodyPr/>
          <a:lstStyle/>
          <a:p>
            <a:r>
              <a:rPr lang="en-US" altLang="en-US" dirty="0" smtClean="0"/>
              <a:t>Introduction to Health Care and Public Health in the U.S.</a:t>
            </a:r>
            <a:r>
              <a:rPr lang="en-US" dirty="0" smtClean="0"/>
              <a:t/>
            </a:r>
            <a:br>
              <a:rPr lang="en-US" dirty="0" smtClean="0"/>
            </a:br>
            <a:r>
              <a:rPr lang="en-US" altLang="en-US" dirty="0" smtClean="0"/>
              <a:t>Delivering Health Care, Part 2</a:t>
            </a:r>
            <a:br>
              <a:rPr lang="en-US" altLang="en-US" dirty="0" smtClean="0"/>
            </a:br>
            <a:r>
              <a:rPr lang="en-US" altLang="en-US" dirty="0" smtClean="0"/>
              <a:t>Lecture e</a:t>
            </a:r>
            <a:endParaRPr lang="en-US" dirty="0"/>
          </a:p>
        </p:txBody>
      </p:sp>
      <p:sp>
        <p:nvSpPr>
          <p:cNvPr id="8" name="Content Placeholder 7"/>
          <p:cNvSpPr>
            <a:spLocks noGrp="1"/>
          </p:cNvSpPr>
          <p:nvPr>
            <p:ph sz="quarter" idx="14"/>
          </p:nvPr>
        </p:nvSpPr>
        <p:spPr/>
        <p:txBody>
          <a:bodyPr/>
          <a:lstStyle/>
          <a:p>
            <a:r>
              <a:rPr lang="en-US" dirty="0" smtClean="0"/>
              <a:t>This material was developed by Oregon Health &amp; Science University, funded by the Department of Health and Human Services, Office of the National Coordinator for Health Information Technology under Award Number 90WT0001.</a:t>
            </a:r>
            <a:endParaRPr lang="en-US" dirty="0"/>
          </a:p>
        </p:txBody>
      </p:sp>
      <p:sp>
        <p:nvSpPr>
          <p:cNvPr id="12" name="Slide Number Placeholder 11"/>
          <p:cNvSpPr>
            <a:spLocks noGrp="1"/>
          </p:cNvSpPr>
          <p:nvPr>
            <p:ph type="sldNum" sz="quarter" idx="4"/>
          </p:nvPr>
        </p:nvSpPr>
        <p:spPr/>
        <p:txBody>
          <a:bodyPr/>
          <a:lstStyle/>
          <a:p>
            <a:fld id="{F3BF8891-5E06-46C2-89A4-6DB85D39BA35}" type="slidenum">
              <a:rPr lang="en-US" smtClean="0"/>
              <a:pPr/>
              <a:t>16</a:t>
            </a:fld>
            <a:endParaRPr lang="en-US" dirty="0"/>
          </a:p>
        </p:txBody>
      </p:sp>
    </p:spTree>
    <p:custDataLst>
      <p:tags r:id="rId1"/>
    </p:custDataLst>
    <p:extLst>
      <p:ext uri="{BB962C8B-B14F-4D97-AF65-F5344CB8AC3E}">
        <p14:creationId xmlns:p14="http://schemas.microsoft.com/office/powerpoint/2010/main" val="37295598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192750"/>
            <a:ext cx="8228627" cy="1143000"/>
          </a:xfrm>
        </p:spPr>
        <p:txBody>
          <a:bodyPr/>
          <a:lstStyle/>
          <a:p>
            <a:r>
              <a:rPr lang="en-US" altLang="en-US" dirty="0" smtClean="0"/>
              <a:t>Delivering Health Care - Part 2</a:t>
            </a:r>
            <a:br>
              <a:rPr lang="en-US" altLang="en-US" dirty="0" smtClean="0"/>
            </a:br>
            <a:r>
              <a:rPr lang="en-US" altLang="en-US" dirty="0" smtClean="0"/>
              <a:t>Learning Objectives</a:t>
            </a:r>
          </a:p>
        </p:txBody>
      </p:sp>
      <p:sp>
        <p:nvSpPr>
          <p:cNvPr id="18435" name="Content Placeholder 2"/>
          <p:cNvSpPr>
            <a:spLocks noGrp="1"/>
          </p:cNvSpPr>
          <p:nvPr>
            <p:ph sz="quarter" idx="14"/>
          </p:nvPr>
        </p:nvSpPr>
        <p:spPr>
          <a:xfrm>
            <a:off x="170593" y="1354540"/>
            <a:ext cx="8809630" cy="4603348"/>
          </a:xfrm>
        </p:spPr>
        <p:txBody>
          <a:bodyPr/>
          <a:lstStyle/>
          <a:p>
            <a:r>
              <a:rPr lang="en-US" altLang="en-US" sz="3000" dirty="0" smtClean="0"/>
              <a:t>Describe the organization of clinical health care delivery in the outpatient setting, and the organization of outpatient health care </a:t>
            </a:r>
            <a:br>
              <a:rPr lang="en-US" altLang="en-US" sz="3000" dirty="0" smtClean="0"/>
            </a:br>
            <a:r>
              <a:rPr lang="en-US" altLang="en-US" sz="3000" dirty="0" smtClean="0"/>
              <a:t>(Lectures a-c)</a:t>
            </a:r>
          </a:p>
          <a:p>
            <a:r>
              <a:rPr lang="en-US" altLang="en-US" sz="3000" dirty="0" smtClean="0"/>
              <a:t>Describe the organization of ancillary health care delivery in the outpatient setting (Lecture d)</a:t>
            </a:r>
          </a:p>
          <a:p>
            <a:r>
              <a:rPr lang="en-US" altLang="en-US" sz="3000" dirty="0" smtClean="0"/>
              <a:t>Discuss the role of different health care providers, with an emphasis on the delivery of care in an interdisciplinary setting (Lecture e)</a:t>
            </a:r>
          </a:p>
        </p:txBody>
      </p:sp>
      <p:sp>
        <p:nvSpPr>
          <p:cNvPr id="5" name="Slide Number Placeholder 4"/>
          <p:cNvSpPr>
            <a:spLocks noGrp="1"/>
          </p:cNvSpPr>
          <p:nvPr>
            <p:ph type="sldNum" sz="quarter" idx="4"/>
          </p:nvPr>
        </p:nvSpPr>
        <p:spPr/>
        <p:txBody>
          <a:bodyPr/>
          <a:lstStyle/>
          <a:p>
            <a:fld id="{F3BF8891-5E06-46C2-89A4-6DB85D39BA35}" type="slidenum">
              <a:rPr lang="en-US" smtClean="0"/>
              <a:pPr/>
              <a:t>2</a:t>
            </a:fld>
            <a:endParaRPr lang="en-US" dirty="0"/>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smtClean="0"/>
              <a:t>Organization of </a:t>
            </a:r>
            <a:br>
              <a:rPr lang="en-US" altLang="en-US" dirty="0" smtClean="0"/>
            </a:br>
            <a:r>
              <a:rPr lang="en-US" altLang="en-US" dirty="0" smtClean="0"/>
              <a:t>Primary Care Clinics</a:t>
            </a:r>
          </a:p>
        </p:txBody>
      </p:sp>
      <p:sp>
        <p:nvSpPr>
          <p:cNvPr id="20483" name="Content Placeholder 2"/>
          <p:cNvSpPr>
            <a:spLocks noGrp="1"/>
          </p:cNvSpPr>
          <p:nvPr>
            <p:ph sz="quarter" idx="14"/>
          </p:nvPr>
        </p:nvSpPr>
        <p:spPr/>
        <p:txBody>
          <a:bodyPr/>
          <a:lstStyle/>
          <a:p>
            <a:r>
              <a:rPr lang="en-US" altLang="en-US" dirty="0" smtClean="0"/>
              <a:t>Organization of primary care clinics usually revolves around two axes</a:t>
            </a:r>
          </a:p>
          <a:p>
            <a:r>
              <a:rPr lang="en-US" altLang="en-US" dirty="0" smtClean="0"/>
              <a:t>The provider </a:t>
            </a:r>
          </a:p>
          <a:p>
            <a:pPr lvl="1"/>
            <a:r>
              <a:rPr lang="en-US" altLang="en-US" dirty="0" smtClean="0"/>
              <a:t>Physician</a:t>
            </a:r>
          </a:p>
          <a:p>
            <a:pPr lvl="1"/>
            <a:r>
              <a:rPr lang="en-US" altLang="en-US" dirty="0" smtClean="0"/>
              <a:t>Nurse practitioner</a:t>
            </a:r>
          </a:p>
          <a:p>
            <a:pPr lvl="1"/>
            <a:r>
              <a:rPr lang="en-US" altLang="en-US" dirty="0" smtClean="0"/>
              <a:t>Physician’s assistant</a:t>
            </a:r>
          </a:p>
          <a:p>
            <a:r>
              <a:rPr lang="en-US" altLang="en-US" dirty="0" smtClean="0"/>
              <a:t>The patient</a:t>
            </a:r>
          </a:p>
          <a:p>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The Patient Experience - 1</a:t>
            </a:r>
          </a:p>
        </p:txBody>
      </p:sp>
      <p:sp>
        <p:nvSpPr>
          <p:cNvPr id="22531" name="Content Placeholder 2"/>
          <p:cNvSpPr>
            <a:spLocks noGrp="1"/>
          </p:cNvSpPr>
          <p:nvPr>
            <p:ph sz="quarter" idx="14"/>
          </p:nvPr>
        </p:nvSpPr>
        <p:spPr/>
        <p:txBody>
          <a:bodyPr/>
          <a:lstStyle/>
          <a:p>
            <a:r>
              <a:rPr lang="en-US" altLang="en-US" dirty="0" smtClean="0"/>
              <a:t>The Front Office</a:t>
            </a:r>
          </a:p>
          <a:p>
            <a:pPr lvl="1"/>
            <a:r>
              <a:rPr lang="en-US" altLang="en-US" dirty="0" smtClean="0"/>
              <a:t>Receptionist: First point of contact</a:t>
            </a:r>
          </a:p>
          <a:p>
            <a:pPr lvl="1"/>
            <a:r>
              <a:rPr lang="en-US" altLang="en-US" dirty="0" smtClean="0"/>
              <a:t>Greeter: </a:t>
            </a:r>
            <a:r>
              <a:rPr lang="en-US" altLang="en-US" dirty="0"/>
              <a:t>help patients find the appropriate area</a:t>
            </a:r>
          </a:p>
          <a:p>
            <a:pPr lvl="1"/>
            <a:r>
              <a:rPr lang="en-US" altLang="en-US" dirty="0" smtClean="0"/>
              <a:t>Scheduler: Makes appointments</a:t>
            </a:r>
          </a:p>
          <a:p>
            <a:pPr lvl="1"/>
            <a:r>
              <a:rPr lang="en-US" altLang="en-US" dirty="0" smtClean="0"/>
              <a:t>Patient Navigator: </a:t>
            </a:r>
            <a:r>
              <a:rPr lang="en-US" altLang="en-US" dirty="0"/>
              <a:t>helps </a:t>
            </a:r>
            <a:r>
              <a:rPr lang="en-US" altLang="en-US" dirty="0" smtClean="0"/>
              <a:t>navigate medical </a:t>
            </a:r>
            <a:r>
              <a:rPr lang="en-US" altLang="en-US" dirty="0"/>
              <a:t>care</a:t>
            </a:r>
          </a:p>
          <a:p>
            <a:pPr lvl="1"/>
            <a:r>
              <a:rPr lang="en-US" altLang="en-US" dirty="0"/>
              <a:t>Clinic </a:t>
            </a:r>
            <a:r>
              <a:rPr lang="en-US" altLang="en-US" dirty="0" smtClean="0"/>
              <a:t>Manager: </a:t>
            </a:r>
            <a:r>
              <a:rPr lang="en-US" altLang="en-US" dirty="0"/>
              <a:t>administrator for the </a:t>
            </a:r>
            <a:r>
              <a:rPr lang="en-US" altLang="en-US" dirty="0" smtClean="0"/>
              <a:t>office</a:t>
            </a:r>
          </a:p>
          <a:p>
            <a:pPr lvl="1"/>
            <a:r>
              <a:rPr lang="en-US" altLang="en-US" dirty="0" smtClean="0"/>
              <a:t>Clinic Supervisors: help run the clinic</a:t>
            </a:r>
          </a:p>
          <a:p>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smtClean="0"/>
              <a:t>The Patient Experience - 2</a:t>
            </a:r>
          </a:p>
        </p:txBody>
      </p:sp>
      <p:sp>
        <p:nvSpPr>
          <p:cNvPr id="26627" name="Content Placeholder 2"/>
          <p:cNvSpPr>
            <a:spLocks noGrp="1"/>
          </p:cNvSpPr>
          <p:nvPr>
            <p:ph sz="quarter" idx="14"/>
          </p:nvPr>
        </p:nvSpPr>
        <p:spPr/>
        <p:txBody>
          <a:bodyPr/>
          <a:lstStyle/>
          <a:p>
            <a:r>
              <a:rPr lang="en-US" altLang="en-US" dirty="0" smtClean="0"/>
              <a:t>The Clinical Team</a:t>
            </a:r>
          </a:p>
          <a:p>
            <a:pPr lvl="1"/>
            <a:r>
              <a:rPr lang="en-US" altLang="en-US" dirty="0" smtClean="0"/>
              <a:t>Medical Assistant – certified health care assistant who performs minor clinical or clerical work</a:t>
            </a:r>
          </a:p>
          <a:p>
            <a:pPr lvl="2"/>
            <a:r>
              <a:rPr lang="en-US" altLang="en-US" dirty="0" smtClean="0"/>
              <a:t>First clinical point of contact for patients in outpatient offices</a:t>
            </a:r>
          </a:p>
          <a:p>
            <a:pPr lvl="2"/>
            <a:r>
              <a:rPr lang="en-US" altLang="en-US" dirty="0" smtClean="0"/>
              <a:t>Takes patients to exam room</a:t>
            </a:r>
          </a:p>
          <a:p>
            <a:pPr lvl="2"/>
            <a:r>
              <a:rPr lang="en-US" altLang="en-US" dirty="0" smtClean="0"/>
              <a:t>Obtains the vital signs and chief complaint</a:t>
            </a:r>
          </a:p>
        </p:txBody>
      </p:sp>
      <p:sp>
        <p:nvSpPr>
          <p:cNvPr id="5" name="Slide Number Placeholder 4"/>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smtClean="0"/>
              <a:t>The Patient Experience - 3</a:t>
            </a:r>
          </a:p>
        </p:txBody>
      </p:sp>
      <p:sp>
        <p:nvSpPr>
          <p:cNvPr id="28675" name="Content Placeholder 2"/>
          <p:cNvSpPr>
            <a:spLocks noGrp="1"/>
          </p:cNvSpPr>
          <p:nvPr>
            <p:ph sz="quarter" idx="14"/>
          </p:nvPr>
        </p:nvSpPr>
        <p:spPr/>
        <p:txBody>
          <a:bodyPr/>
          <a:lstStyle/>
          <a:p>
            <a:r>
              <a:rPr lang="en-US" altLang="en-US" dirty="0" smtClean="0"/>
              <a:t>Provider</a:t>
            </a:r>
          </a:p>
          <a:p>
            <a:pPr lvl="1"/>
            <a:r>
              <a:rPr lang="en-US" altLang="en-US" dirty="0" smtClean="0"/>
              <a:t>Physician, physician assistants or nurse practitioner who address the patient’</a:t>
            </a:r>
            <a:r>
              <a:rPr lang="en-US" altLang="ja-JP" dirty="0" smtClean="0"/>
              <a:t>s clinical issues</a:t>
            </a:r>
          </a:p>
          <a:p>
            <a:pPr lvl="2"/>
            <a:r>
              <a:rPr lang="en-US" altLang="en-US" dirty="0" smtClean="0"/>
              <a:t>Providers typically have a predetermined schedule of appointments for their day</a:t>
            </a:r>
          </a:p>
          <a:p>
            <a:pPr lvl="2"/>
            <a:r>
              <a:rPr lang="en-US" altLang="en-US" dirty="0" smtClean="0"/>
              <a:t>May visit hospitalized patients</a:t>
            </a:r>
          </a:p>
          <a:p>
            <a:pPr lvl="2"/>
            <a:r>
              <a:rPr lang="en-US" altLang="en-US" dirty="0" smtClean="0"/>
              <a:t>Have additional work that is not patient facing</a:t>
            </a:r>
          </a:p>
        </p:txBody>
      </p:sp>
      <p:sp>
        <p:nvSpPr>
          <p:cNvPr id="5" name="Slide Number Placeholder 4"/>
          <p:cNvSpPr>
            <a:spLocks noGrp="1"/>
          </p:cNvSpPr>
          <p:nvPr>
            <p:ph type="sldNum" sz="quarter" idx="4"/>
          </p:nvPr>
        </p:nvSpPr>
        <p:spPr/>
        <p:txBody>
          <a:bodyPr/>
          <a:lstStyle/>
          <a:p>
            <a:fld id="{F3BF8891-5E06-46C2-89A4-6DB85D39BA35}" type="slidenum">
              <a:rPr lang="en-US" smtClean="0"/>
              <a:pPr/>
              <a:t>6</a:t>
            </a:fld>
            <a:endParaRPr 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smtClean="0"/>
              <a:t>Additional Provider Activities</a:t>
            </a:r>
          </a:p>
        </p:txBody>
      </p:sp>
      <p:sp>
        <p:nvSpPr>
          <p:cNvPr id="30723" name="Content Placeholder 2"/>
          <p:cNvSpPr>
            <a:spLocks noGrp="1"/>
          </p:cNvSpPr>
          <p:nvPr>
            <p:ph sz="quarter" idx="14"/>
          </p:nvPr>
        </p:nvSpPr>
        <p:spPr/>
        <p:txBody>
          <a:bodyPr/>
          <a:lstStyle/>
          <a:p>
            <a:r>
              <a:rPr lang="en-US" altLang="en-US" sz="3000" dirty="0" smtClean="0"/>
              <a:t>What do physicians do when they are not seeing patients?</a:t>
            </a:r>
          </a:p>
          <a:p>
            <a:pPr lvl="1"/>
            <a:r>
              <a:rPr lang="en-US" altLang="en-US" sz="2600" dirty="0" smtClean="0"/>
              <a:t>Reviewing charts</a:t>
            </a:r>
          </a:p>
          <a:p>
            <a:pPr lvl="1"/>
            <a:r>
              <a:rPr lang="en-US" altLang="en-US" sz="2600" dirty="0" smtClean="0"/>
              <a:t>Fielding telephone calls</a:t>
            </a:r>
          </a:p>
          <a:p>
            <a:pPr lvl="1"/>
            <a:r>
              <a:rPr lang="en-US" altLang="en-US" sz="2600" dirty="0" smtClean="0"/>
              <a:t>Reviewing test results, correspondence</a:t>
            </a:r>
          </a:p>
          <a:p>
            <a:pPr lvl="1"/>
            <a:r>
              <a:rPr lang="en-US" altLang="en-US" sz="2600" dirty="0" smtClean="0"/>
              <a:t>Answering questions from staff about patient care</a:t>
            </a:r>
          </a:p>
          <a:p>
            <a:pPr lvl="1"/>
            <a:r>
              <a:rPr lang="en-US" altLang="en-US" sz="2600" dirty="0" smtClean="0"/>
              <a:t>Consulting with other physicians about patients</a:t>
            </a:r>
          </a:p>
          <a:p>
            <a:pPr lvl="1"/>
            <a:r>
              <a:rPr lang="en-US" altLang="en-US" sz="2600" dirty="0" smtClean="0"/>
              <a:t>Completing forms</a:t>
            </a:r>
          </a:p>
          <a:p>
            <a:pPr lvl="1"/>
            <a:r>
              <a:rPr lang="en-US" altLang="en-US" sz="2600" dirty="0" smtClean="0"/>
              <a:t>Other work</a:t>
            </a:r>
          </a:p>
        </p:txBody>
      </p:sp>
      <p:sp>
        <p:nvSpPr>
          <p:cNvPr id="5" name="Slide Number Placeholder 4"/>
          <p:cNvSpPr>
            <a:spLocks noGrp="1"/>
          </p:cNvSpPr>
          <p:nvPr>
            <p:ph type="sldNum" sz="quarter" idx="4"/>
          </p:nvPr>
        </p:nvSpPr>
        <p:spPr/>
        <p:txBody>
          <a:bodyPr/>
          <a:lstStyle/>
          <a:p>
            <a:fld id="{F3BF8891-5E06-46C2-89A4-6DB85D39BA35}" type="slidenum">
              <a:rPr lang="en-US" smtClean="0"/>
              <a:pPr/>
              <a:t>7</a:t>
            </a:fld>
            <a:endParaRPr lang="en-US"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dirty="0" smtClean="0"/>
              <a:t>Clinical Roles - 1</a:t>
            </a:r>
          </a:p>
        </p:txBody>
      </p:sp>
      <p:sp>
        <p:nvSpPr>
          <p:cNvPr id="32771" name="Content Placeholder 2"/>
          <p:cNvSpPr>
            <a:spLocks noGrp="1"/>
          </p:cNvSpPr>
          <p:nvPr>
            <p:ph sz="quarter" idx="14"/>
          </p:nvPr>
        </p:nvSpPr>
        <p:spPr/>
        <p:txBody>
          <a:bodyPr/>
          <a:lstStyle/>
          <a:p>
            <a:r>
              <a:rPr lang="en-US" altLang="en-US" dirty="0" smtClean="0"/>
              <a:t>Care management coordinator</a:t>
            </a:r>
          </a:p>
          <a:p>
            <a:pPr lvl="1"/>
            <a:r>
              <a:rPr lang="en-US" altLang="en-US" dirty="0" smtClean="0"/>
              <a:t>Helps with referrals, tests, insurance pre-approvals</a:t>
            </a:r>
          </a:p>
          <a:p>
            <a:r>
              <a:rPr lang="en-US" altLang="en-US" dirty="0" smtClean="0"/>
              <a:t>Pharmacist </a:t>
            </a:r>
          </a:p>
          <a:p>
            <a:pPr lvl="1"/>
            <a:r>
              <a:rPr lang="en-US" altLang="en-US" dirty="0" smtClean="0"/>
              <a:t>Acts as a pharmacological resource for patients</a:t>
            </a:r>
          </a:p>
          <a:p>
            <a:pPr lvl="1"/>
            <a:r>
              <a:rPr lang="en-US" altLang="en-US" dirty="0" smtClean="0"/>
              <a:t>Manage medications for chronic illnesses or dosing protocols for blood thinners</a:t>
            </a:r>
          </a:p>
        </p:txBody>
      </p:sp>
      <p:sp>
        <p:nvSpPr>
          <p:cNvPr id="5" name="Slide Number Placeholder 4"/>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dirty="0" smtClean="0"/>
              <a:t>Clinical Roles - 2</a:t>
            </a:r>
          </a:p>
        </p:txBody>
      </p:sp>
      <p:sp>
        <p:nvSpPr>
          <p:cNvPr id="34819" name="Content Placeholder 2"/>
          <p:cNvSpPr>
            <a:spLocks noGrp="1"/>
          </p:cNvSpPr>
          <p:nvPr>
            <p:ph sz="quarter" idx="14"/>
          </p:nvPr>
        </p:nvSpPr>
        <p:spPr/>
        <p:txBody>
          <a:bodyPr/>
          <a:lstStyle/>
          <a:p>
            <a:r>
              <a:rPr lang="en-US" altLang="en-US" sz="3000" dirty="0" smtClean="0"/>
              <a:t>Dietician / Diabetes educator</a:t>
            </a:r>
          </a:p>
          <a:p>
            <a:pPr lvl="1"/>
            <a:r>
              <a:rPr lang="en-US" altLang="en-US" sz="2600" dirty="0" smtClean="0"/>
              <a:t>Helps patients with specific dietary interventions</a:t>
            </a:r>
          </a:p>
          <a:p>
            <a:r>
              <a:rPr lang="en-US" altLang="en-US" sz="3000" dirty="0" smtClean="0"/>
              <a:t>Social Worker </a:t>
            </a:r>
          </a:p>
          <a:p>
            <a:pPr lvl="1"/>
            <a:r>
              <a:rPr lang="en-US" altLang="en-US" sz="2600" dirty="0" smtClean="0"/>
              <a:t>Assists with social issues</a:t>
            </a:r>
          </a:p>
          <a:p>
            <a:pPr lvl="1"/>
            <a:r>
              <a:rPr lang="en-US" altLang="en-US" sz="2600" dirty="0" smtClean="0"/>
              <a:t>Goal to enhance human well-being</a:t>
            </a:r>
          </a:p>
          <a:p>
            <a:r>
              <a:rPr lang="en-US" altLang="en-US" sz="3000" dirty="0" smtClean="0"/>
              <a:t>Counselor</a:t>
            </a:r>
          </a:p>
          <a:p>
            <a:pPr lvl="1"/>
            <a:r>
              <a:rPr lang="en-US" altLang="en-US" sz="2600" dirty="0" smtClean="0"/>
              <a:t>Mental health issues, also assists with patients</a:t>
            </a:r>
            <a:r>
              <a:rPr lang="ja-JP" altLang="en-US" sz="2600" dirty="0" smtClean="0"/>
              <a:t>’</a:t>
            </a:r>
            <a:r>
              <a:rPr lang="en-US" altLang="ja-JP" sz="2600" dirty="0" smtClean="0"/>
              <a:t> psychosocial issues</a:t>
            </a:r>
          </a:p>
          <a:p>
            <a:pPr lvl="1"/>
            <a:r>
              <a:rPr lang="en-US" altLang="en-US" sz="2600" dirty="0" smtClean="0"/>
              <a:t>There is an acute shortage of mental health services</a:t>
            </a:r>
          </a:p>
        </p:txBody>
      </p:sp>
      <p:sp>
        <p:nvSpPr>
          <p:cNvPr id="5" name="Slide Number Placeholder 4"/>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6"/>
</p:tagLst>
</file>

<file path=ppt/tags/tag10.xml><?xml version="1.0" encoding="utf-8"?>
<p:tagLst xmlns:a="http://schemas.openxmlformats.org/drawingml/2006/main" xmlns:r="http://schemas.openxmlformats.org/officeDocument/2006/relationships" xmlns:p="http://schemas.openxmlformats.org/presentationml/2006/main">
  <p:tag name="ARTICULATE_SLIDE_GUID" val="e46a4db6-bfeb-4351-b419-bce4a873c97c"/>
  <p:tag name="AUDIO_IMPORT" val="C:\Documents and Settings\skidmorn\My Documents\Dropbox\NTDC\OHSU CDC\Comp1\Unit3\PPT Production\comp1_unit3\comp1_unit3\comp1_unit3e\comp1_unit3e_S-8_V3.mp3"/>
  <p:tag name="AUDIO_ID" val="280"/>
  <p:tag name="ELAPSEDTIME" val="49.476"/>
  <p:tag name="ARTICULATE_SLIDE_NAV" val="8"/>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BULLET_2" val="8226"/>
  <p:tag name="BULLET_3" val="8226"/>
  <p:tag name="BULLET_4" val="8226"/>
  <p:tag name="BULLET_5" val="8226"/>
  <p:tag name="BULLET_6" val="8226"/>
  <p:tag name="BULLET_7" val="8226"/>
  <p:tag name="BULLET_8" val="8226"/>
  <p:tag name="BULLET_9" val="8226"/>
  <p:tag name="BULLET_10" val="8226"/>
  <p:tag name="BULLET_11" val="8226"/>
  <p:tag name="BULLET_1" val="8226"/>
  <p:tag name="MARGIN_1" val="0"/>
  <p:tag name="MARGIN_2" val="36"/>
  <p:tag name="MARGIN_3" val="72"/>
  <p:tag name="MARGIN_4" val="108"/>
  <p:tag name="MARGIN_5" val="144"/>
  <p:tag name="FONT_SIZE" val="12"/>
</p:tagLst>
</file>

<file path=ppt/tags/tag12.xml><?xml version="1.0" encoding="utf-8"?>
<p:tagLst xmlns:a="http://schemas.openxmlformats.org/drawingml/2006/main" xmlns:r="http://schemas.openxmlformats.org/officeDocument/2006/relationships" xmlns:p="http://schemas.openxmlformats.org/presentationml/2006/main">
  <p:tag name="ARTICULATE_SLIDE_GUID" val="22b8b7c0-794b-473c-ac18-9edfd9de4c1e"/>
  <p:tag name="AUDIO_IMPORT" val="C:\Documents and Settings\skidmorn\My Documents\Dropbox\NTDC\OHSU CDC\Comp1\Unit3\PPT Production\comp1_unit3\comp1_unit3\comp1_unit3e\comp1_unit3e_S-9_V3.mp3"/>
  <p:tag name="AUDIO_ID" val="281"/>
  <p:tag name="ELAPSEDTIME" val="33.594"/>
  <p:tag name="ARTICULATE_SLIDE_NAV" val="9"/>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14.xml><?xml version="1.0" encoding="utf-8"?>
<p:tagLst xmlns:a="http://schemas.openxmlformats.org/drawingml/2006/main" xmlns:r="http://schemas.openxmlformats.org/officeDocument/2006/relationships" xmlns:p="http://schemas.openxmlformats.org/presentationml/2006/main">
  <p:tag name="ARTICULATE_SLIDE_GUID" val="83391347-6fdc-4637-82a7-8aea45b0e7ca"/>
  <p:tag name="AUDIO_IMPORT" val="C:\Documents and Settings\skidmorn\My Documents\Dropbox\NTDC\OHSU CDC\Comp1\Unit3\PPT Production\comp1_unit3\comp1_unit3\comp1_unit3e\comp1_unit3e_S-10_V3.mp3"/>
  <p:tag name="AUDIO_ID" val="282"/>
  <p:tag name="ELAPSEDTIME" val="55.223"/>
  <p:tag name="ARTICULATE_SLIDE_NAV" val="10"/>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36"/>
  <p:tag name="MARGIN_3" val="72"/>
  <p:tag name="MARGIN_4" val="108"/>
  <p:tag name="MARGIN_5" val="144"/>
  <p:tag name="FONT_SIZE" val="12"/>
</p:tagLst>
</file>

<file path=ppt/tags/tag16.xml><?xml version="1.0" encoding="utf-8"?>
<p:tagLst xmlns:a="http://schemas.openxmlformats.org/drawingml/2006/main" xmlns:r="http://schemas.openxmlformats.org/officeDocument/2006/relationships" xmlns:p="http://schemas.openxmlformats.org/presentationml/2006/main">
  <p:tag name="ARTICULATE_SLIDE_GUID" val="5e3d863d-f2cb-428c-9260-67a70e3443cf"/>
  <p:tag name="AUDIO_IMPORT" val="C:\Documents and Settings\skidmorn\My Documents\Dropbox\NTDC\OHSU CDC\Comp1\Unit3\PPT Production\comp1_unit3\comp1_unit3\comp1_unit3e\comp1_unit3e_S-11_V3.mp3"/>
  <p:tag name="AUDIO_ID" val="283"/>
  <p:tag name="ELAPSEDTIME" val="52.82"/>
  <p:tag name="ARTICULATE_SLIDE_NAV" val="11"/>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18.xml><?xml version="1.0" encoding="utf-8"?>
<p:tagLst xmlns:a="http://schemas.openxmlformats.org/drawingml/2006/main" xmlns:r="http://schemas.openxmlformats.org/officeDocument/2006/relationships" xmlns:p="http://schemas.openxmlformats.org/presentationml/2006/main">
  <p:tag name="ARTICULATE_SLIDE_GUID" val="bc963824-6d66-4336-9767-9f86bea1ae1d"/>
  <p:tag name="AUDIO_IMPORT" val="C:\Documents and Settings\skidmorn\My Documents\Dropbox\NTDC\OHSU CDC\Comp1\Unit3\PPT Production\comp1_unit3\comp1_unit3\comp1_unit3e\comp1_unit3e_S-12_V3.mp3"/>
  <p:tag name="AUDIO_ID" val="284"/>
  <p:tag name="ELAPSEDTIME" val="46.76"/>
  <p:tag name="ARTICULATE_SLIDE_NAV" val="12"/>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GUID" val="3a12ccbd-893c-4353-8be6-83c9ce59b231"/>
  <p:tag name="AUDIO_IMPORT" val="C:\Documents and Settings\skidmorn\My Documents\Dropbox\NTDC\OHSU CDC\Comp1\Unit3\PPT Production\comp1_unit3\comp1_unit3\comp1_unit3e\comp1_unit3e_S-13_V3.mp3"/>
  <p:tag name="AUDIO_ID" val="285"/>
  <p:tag name="ELAPSEDTIME" val="37.904"/>
  <p:tag name="ARTICULATE_SLIDE_NAV" val="13"/>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3\PPT Production\comp1_unit3\comp1_unit3\comp1_unit3e\comp1_unit3e_S-14_V3.mp3"/>
  <p:tag name="AUDIO_ID" val="286"/>
  <p:tag name="ELAPSEDTIME" val="20.533"/>
  <p:tag name="ARTICULATE_SLIDE_NAV" val="14"/>
  <p:tag name="ARTICULATE_SLIDE_GUID" val="69524b61-40de-44b1-82f3-316e588ff7c5"/>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NNOTATION_COUNT" val="0"/>
  <p:tag name="AUDIO_IMPORT" val="C:\Documents and Settings\skidmorn\My Documents\Dropbox\NTDC\OHSU CDC\Comp1\Unit3\PPT Production\comp1_unit3\comp1_unit3\comp1_unit3e\comp1_unit3e_S-15_V3.mp3"/>
  <p:tag name="AUDIO_ID" val="287"/>
  <p:tag name="ELAPSEDTIME" val="23.511"/>
  <p:tag name="ARTICULATE_SLIDE_NAV" val="15"/>
  <p:tag name="ARTICULATE_SLIDE_GUID" val="ee09b299-ed8e-489d-98c8-570142580287"/>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NNOTATION_COUNT" val="0"/>
  <p:tag name="ARTICULATE_SLIDE_GUID" val="ee09b299-ed8e-489d-98c8-57014258e0ca"/>
  <p:tag name="AUDIO_IMPORT" val="C:\Documents and Settings\skidmorn\My Documents\Dropbox\NTDC\OHSU CDC\Comp1\Unit3\PPT Production\comp1_unit3\comp1_unit3\comp1_unit3e\comp1_unit3e_S-2_V3.mp3"/>
  <p:tag name="AUDIO_ID" val="274"/>
  <p:tag name="ELAPSEDTIME" val="27.063"/>
  <p:tag name="ARTICULATE_SLIDE_NAV" val="2"/>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GUID" val="a3d8cf5d-048d-4d75-bda6-a86edc29be18"/>
  <p:tag name="AUDIO_IMPORT" val="C:\Documents and Settings\skidmorn\My Documents\Dropbox\NTDC\OHSU CDC\Comp1\Unit3\PPT Production\comp1_unit3\comp1_unit3\comp1_unit3e\comp1_unit3e_S-3_V3.mp3"/>
  <p:tag name="AUDIO_ID" val="275"/>
  <p:tag name="ELAPSEDTIME" val="25.104"/>
  <p:tag name="ARTICULATE_SLIDE_NAV" val="3"/>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GUID" val="54976503-6890-4a5b-a263-7b4050a12f9d"/>
  <p:tag name="AUDIO_IMPORT" val="C:\Documents and Settings\skidmorn\My Documents\Dropbox\NTDC\OHSU CDC\Comp1\Unit3\PPT Production\comp1_unit3\comp1_unit3\comp1_unit3e\comp1_unit3e_S-4_V3.mp3"/>
  <p:tag name="AUDIO_ID" val="276"/>
  <p:tag name="ELAPSEDTIME" val="46.786"/>
  <p:tag name="ARTICULATE_SLIDE_NAV" val="4"/>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GUID" val="6e12f8e3-a06a-456c-8143-3f8ef2dda690"/>
  <p:tag name="AUDIO_IMPORT" val="C:\Documents and Settings\skidmorn\My Documents\Dropbox\NTDC\OHSU CDC\Comp1\Unit3\PPT Production\comp1_unit3\comp1_unit3\comp1_unit3e\comp1_unit3e_S-6_V3.mp3"/>
  <p:tag name="AUDIO_ID" val="278"/>
  <p:tag name="ELAPSEDTIME" val="38.191"/>
  <p:tag name="ARTICULATE_SLIDE_NAV" val="6"/>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GUID" val="545877bb-15c3-4c2c-8cdb-48f800a178a4"/>
  <p:tag name="AUDIO_IMPORT" val="C:\Documents and Settings\skidmorn\My Documents\Dropbox\NTDC\OHSU CDC\Comp1\Unit3\PPT Production\comp1_unit3\comp1_unit3\comp1_unit3e\comp1_unit3e_S-7_V3.mp3"/>
  <p:tag name="AUDIO_ID" val="279"/>
  <p:tag name="ELAPSEDTIME" val="61.362"/>
  <p:tag name="ARTICULATE_SLIDE_NAV" val="7"/>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omp1_unit3e_Lecture_Slides" id="{F09C1C1E-4085-40FD-A1BB-15B6FB7BEDFC}" vid="{541C4FA1-72BA-4834-9338-517502D38CB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Comp1_unit3e_Lecture_Slides</Template>
  <TotalTime>57</TotalTime>
  <Words>2120</Words>
  <Application>Microsoft Office PowerPoint</Application>
  <PresentationFormat>On-screen Show (4:3)</PresentationFormat>
  <Paragraphs>159</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ONC-Template-FINAL DRAFT</vt:lpstr>
      <vt:lpstr>Introduction to Health Care and Public Health in the U.S.</vt:lpstr>
      <vt:lpstr>Delivering Health Care - Part 2 Learning Objectives</vt:lpstr>
      <vt:lpstr>Organization of  Primary Care Clinics</vt:lpstr>
      <vt:lpstr>The Patient Experience - 1</vt:lpstr>
      <vt:lpstr>The Patient Experience - 2</vt:lpstr>
      <vt:lpstr>The Patient Experience - 3</vt:lpstr>
      <vt:lpstr>Additional Provider Activities</vt:lpstr>
      <vt:lpstr>Clinical Roles - 1</vt:lpstr>
      <vt:lpstr>Clinical Roles - 2</vt:lpstr>
      <vt:lpstr>Clinical Roles - 3</vt:lpstr>
      <vt:lpstr>Clinical Roles - 4</vt:lpstr>
      <vt:lpstr>Ancillary Roles</vt:lpstr>
      <vt:lpstr>Delivering Health Care, Part 2 Summary – 1 – Lecture e</vt:lpstr>
      <vt:lpstr>Delivering Health Care, Part 2 Summary – 2 – Lecture e</vt:lpstr>
      <vt:lpstr>Delivering Health Care, Part 2 References – Lecture e</vt:lpstr>
      <vt:lpstr>Introduction to Health Care and Public Health in the U.S. Delivering Health Care, Part 2 Lecture e</vt:lpstr>
    </vt:vector>
  </TitlesOfParts>
  <Company>Oregon Health &amp; Science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Health Care and Public Health in the U.S.: Delivering Health Care, Part 2, Lecture e</dc:title>
  <dc:subject>Delivering Health Care, Part 2, Lecture e</dc:subject>
  <dc:creator>U.S. Department of Health and Human Services, Office of the National Coordinator for Health Information Technology</dc:creator>
  <cp:keywords>Health IT, Health IT Curriculum, Health Care, Introduction to Health Care and Public Health in the U.S., Delivering Health Care</cp:keywords>
  <cp:lastModifiedBy>The Department of Health and Human Services</cp:lastModifiedBy>
  <cp:revision>20</cp:revision>
  <dcterms:created xsi:type="dcterms:W3CDTF">2016-06-27T14:24:12Z</dcterms:created>
  <dcterms:modified xsi:type="dcterms:W3CDTF">2017-05-15T16:54:36Z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BABC375C-B78B-415E-916F-472D87394271</vt:lpwstr>
  </property>
  <property fmtid="{D5CDD505-2E9C-101B-9397-08002B2CF9AE}" pid="3" name="ArticulatePath">
    <vt:lpwstr>Presentation1</vt:lpwstr>
  </property>
  <property fmtid="{D5CDD505-2E9C-101B-9397-08002B2CF9AE}" pid="4" name="Language">
    <vt:lpwstr>English</vt:lpwstr>
  </property>
</Properties>
</file>