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1.xml" ContentType="application/vnd.openxmlformats-officedocument.presentationml.notesSlide+xml"/>
  <Override PartName="/ppt/tags/tag42.xml" ContentType="application/vnd.openxmlformats-officedocument.presentationml.tags+xml"/>
  <Override PartName="/ppt/notesSlides/notesSlide22.xml" ContentType="application/vnd.openxmlformats-officedocument.presentationml.notesSlide+xml"/>
  <Override PartName="/ppt/tags/tag43.xml" ContentType="application/vnd.openxmlformats-officedocument.presentationml.tags+xml"/>
  <Override PartName="/ppt/notesSlides/notesSlide23.xml" ContentType="application/vnd.openxmlformats-officedocument.presentationml.notesSlide+xml"/>
  <Override PartName="/ppt/tags/tag44.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308" r:id="rId3"/>
    <p:sldId id="309" r:id="rId4"/>
    <p:sldId id="310" r:id="rId5"/>
    <p:sldId id="276" r:id="rId6"/>
    <p:sldId id="277" r:id="rId7"/>
    <p:sldId id="306" r:id="rId8"/>
    <p:sldId id="278" r:id="rId9"/>
    <p:sldId id="279" r:id="rId10"/>
    <p:sldId id="280" r:id="rId11"/>
    <p:sldId id="281" r:id="rId12"/>
    <p:sldId id="282" r:id="rId13"/>
    <p:sldId id="283" r:id="rId14"/>
    <p:sldId id="284" r:id="rId15"/>
    <p:sldId id="285" r:id="rId16"/>
    <p:sldId id="286" r:id="rId17"/>
    <p:sldId id="287" r:id="rId18"/>
    <p:sldId id="307" r:id="rId19"/>
    <p:sldId id="288" r:id="rId20"/>
    <p:sldId id="289" r:id="rId21"/>
    <p:sldId id="290" r:id="rId22"/>
    <p:sldId id="294" r:id="rId23"/>
    <p:sldId id="292" r:id="rId24"/>
    <p:sldId id="293" r:id="rId25"/>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3888">
          <p15:clr>
            <a:srgbClr val="A4A3A4"/>
          </p15:clr>
        </p15:guide>
        <p15:guide id="4" orient="horz" pos="1008">
          <p15:clr>
            <a:srgbClr val="A4A3A4"/>
          </p15:clr>
        </p15:guide>
        <p15:guide id="5" pos="2875">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71341" autoAdjust="0"/>
  </p:normalViewPr>
  <p:slideViewPr>
    <p:cSldViewPr snapToGrid="0">
      <p:cViewPr varScale="1">
        <p:scale>
          <a:sx n="44" d="100"/>
          <a:sy n="44" d="100"/>
        </p:scale>
        <p:origin x="-715" y="-82"/>
      </p:cViewPr>
      <p:guideLst>
        <p:guide orient="horz" pos="2160"/>
        <p:guide orient="horz" pos="3888"/>
        <p:guide orient="horz" pos="1008"/>
        <p:guide pos="2880"/>
        <p:guide pos="2875"/>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notesViewPr>
    <p:cSldViewPr>
      <p:cViewPr varScale="1">
        <p:scale>
          <a:sx n="65" d="100"/>
          <a:sy n="65" d="100"/>
        </p:scale>
        <p:origin x="3082"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dirty="0"/>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ABCA4999-9D00-47A8-9172-7A0E836D01C0}" type="datetimeFigureOut">
              <a:rPr lang="en-US"/>
              <a:pPr>
                <a:defRPr/>
              </a:pPr>
              <a:t>6/20/2017</a:t>
            </a:fld>
            <a:endParaRPr lang="en-US" dirty="0"/>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E856E8BC-1459-4626-A984-3A50D548E39A}" type="slidenum">
              <a:rPr lang="en-US" altLang="en-US"/>
              <a:pPr/>
              <a:t>‹#›</a:t>
            </a:fld>
            <a:endParaRPr lang="en-US" altLang="en-US" dirty="0"/>
          </a:p>
        </p:txBody>
      </p:sp>
    </p:spTree>
    <p:extLst>
      <p:ext uri="{BB962C8B-B14F-4D97-AF65-F5344CB8AC3E}">
        <p14:creationId xmlns:p14="http://schemas.microsoft.com/office/powerpoint/2010/main" val="173078698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dirty="0"/>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FBFBF557-BCE6-4061-898E-5E42FC7DBA3C}" type="datetimeFigureOut">
              <a:rPr lang="en-US"/>
              <a:pPr>
                <a:defRPr/>
              </a:pPr>
              <a:t>6/20/2017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r>
              <a:rPr lang="en-US" dirty="0" smtClean="0"/>
              <a:t>Health IT Workforce Curriculum Version 4.0</a:t>
            </a:r>
            <a:endParaRPr lang="en-US" dirty="0"/>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BC67021A-487C-4D8E-B66A-9A323BD1E9A7}" type="slidenum">
              <a:rPr lang="en-US" altLang="en-US"/>
              <a:pPr/>
              <a:t>‹#›</a:t>
            </a:fld>
            <a:endParaRPr lang="en-US" altLang="en-US" dirty="0"/>
          </a:p>
        </p:txBody>
      </p:sp>
    </p:spTree>
    <p:extLst>
      <p:ext uri="{BB962C8B-B14F-4D97-AF65-F5344CB8AC3E}">
        <p14:creationId xmlns:p14="http://schemas.microsoft.com/office/powerpoint/2010/main" val="19541059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anose="020B0600070205080204" pitchFamily="34" charset="-128"/>
              </a:rPr>
              <a:t>Welcome to</a:t>
            </a:r>
            <a:r>
              <a:rPr lang="en-US" altLang="en-US" b="0" i="0" dirty="0" smtClean="0">
                <a:ea typeface="ＭＳ Ｐゴシック" panose="020B0600070205080204" pitchFamily="34" charset="-128"/>
              </a:rPr>
              <a:t> Introduction to Computer Science: Computer Software</a:t>
            </a:r>
            <a:r>
              <a:rPr lang="en-US" altLang="en-US" dirty="0" smtClean="0">
                <a:ea typeface="ＭＳ Ｐゴシック" panose="020B0600070205080204" pitchFamily="34" charset="-128"/>
              </a:rPr>
              <a:t>. This is lecture c. </a:t>
            </a:r>
          </a:p>
          <a:p>
            <a:r>
              <a:rPr lang="en-US" altLang="en-US" dirty="0" smtClean="0"/>
              <a:t>The component, </a:t>
            </a:r>
            <a:r>
              <a:rPr lang="en-US" altLang="en-US" b="0" i="0" dirty="0" smtClean="0"/>
              <a:t>Introduction to Computer Science</a:t>
            </a:r>
            <a:r>
              <a:rPr lang="en-US" altLang="en-US" dirty="0" smtClean="0"/>
              <a:t>, provides a basic overview of computer architecture; data organization, representation, and structure; the structure of programming languages; and networking and data communication. </a:t>
            </a:r>
            <a:r>
              <a:rPr lang="en-US" sz="1000" kern="1200" dirty="0" smtClean="0">
                <a:solidFill>
                  <a:schemeClr val="tx1"/>
                </a:solidFill>
                <a:effectLst/>
                <a:latin typeface="Arial" pitchFamily="34" charset="0"/>
                <a:ea typeface="+mn-ea"/>
                <a:cs typeface="Arial" pitchFamily="34" charset="0"/>
              </a:rPr>
              <a:t>It also includes some basic terminology from the world of computing.</a:t>
            </a:r>
            <a:endParaRPr lang="en-US" altLang="en-US" dirty="0" smtClean="0"/>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1</a:t>
            </a:fld>
            <a:endParaRPr lang="en-US" altLang="en-US" dirty="0"/>
          </a:p>
        </p:txBody>
      </p:sp>
    </p:spTree>
    <p:extLst>
      <p:ext uri="{BB962C8B-B14F-4D97-AF65-F5344CB8AC3E}">
        <p14:creationId xmlns:p14="http://schemas.microsoft.com/office/powerpoint/2010/main" val="4152960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This is a screenshot of Mac’s OS X El Capitan showing the Aqua graphical interface. </a:t>
            </a:r>
          </a:p>
          <a:p>
            <a:endParaRPr lang="en-US" altLang="en-US" dirty="0" smtClean="0">
              <a:ea typeface="ＭＳ Ｐゴシック" panose="020B0600070205080204" pitchFamily="34" charset="-128"/>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32FA313-5C9D-4BD7-A023-4CB112BF0771}" type="slidenum">
              <a:rPr lang="en-US" altLang="en-US" sz="1000"/>
              <a:pPr eaLnBrk="1" hangingPunct="1"/>
              <a:t>10</a:t>
            </a:fld>
            <a:endParaRPr lang="en-US" altLang="en-US" sz="1000" dirty="0"/>
          </a:p>
        </p:txBody>
      </p:sp>
    </p:spTree>
    <p:extLst>
      <p:ext uri="{BB962C8B-B14F-4D97-AF65-F5344CB8AC3E}">
        <p14:creationId xmlns:p14="http://schemas.microsoft.com/office/powerpoint/2010/main" val="331353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This is Linux </a:t>
            </a:r>
            <a:r>
              <a:rPr lang="en-US" altLang="en-US" baseline="0" dirty="0" smtClean="0">
                <a:ea typeface="ＭＳ Ｐゴシック" panose="020B0600070205080204" pitchFamily="34" charset="-128"/>
              </a:rPr>
              <a:t>running</a:t>
            </a:r>
            <a:r>
              <a:rPr lang="en-US" altLang="en-US" dirty="0" smtClean="0">
                <a:ea typeface="ＭＳ Ｐゴシック" panose="020B0600070205080204" pitchFamily="34" charset="-128"/>
              </a:rPr>
              <a:t> the </a:t>
            </a:r>
            <a:r>
              <a:rPr lang="en-US" altLang="en-US" dirty="0" err="1" smtClean="0">
                <a:ea typeface="ＭＳ Ｐゴシック" panose="020B0600070205080204" pitchFamily="34" charset="-128"/>
              </a:rPr>
              <a:t>KDE</a:t>
            </a:r>
            <a:r>
              <a:rPr lang="en-US" altLang="en-US" dirty="0" smtClean="0">
                <a:ea typeface="ＭＳ Ｐゴシック" panose="020B0600070205080204" pitchFamily="34" charset="-128"/>
              </a:rPr>
              <a:t> 4 Desktop environment.</a:t>
            </a:r>
          </a:p>
          <a:p>
            <a:endParaRPr lang="en-US" altLang="en-US" dirty="0" smtClean="0">
              <a:ea typeface="ＭＳ Ｐゴシック" panose="020B0600070205080204" pitchFamily="34" charset="-128"/>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FAD481C-8168-4A39-8D6C-F3A6C7F5107E}" type="slidenum">
              <a:rPr lang="en-US" altLang="en-US" sz="1000"/>
              <a:pPr eaLnBrk="1" hangingPunct="1"/>
              <a:t>11</a:t>
            </a:fld>
            <a:endParaRPr lang="en-US" altLang="en-US" sz="1000" dirty="0"/>
          </a:p>
        </p:txBody>
      </p:sp>
    </p:spTree>
    <p:extLst>
      <p:ext uri="{BB962C8B-B14F-4D97-AF65-F5344CB8AC3E}">
        <p14:creationId xmlns:p14="http://schemas.microsoft.com/office/powerpoint/2010/main" val="1497606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When comparing Windows versus Mac OS X, the biggest strength for the Windows OS is the large number of applications available, as well as all of the compatible hardware and devices. Conversely, the weakness of Mac OS X is the limited application software availability; some software is simply not available for Mac OS X. </a:t>
            </a:r>
          </a:p>
          <a:p>
            <a:r>
              <a:rPr lang="en-US" altLang="en-US" dirty="0" smtClean="0">
                <a:ea typeface="ＭＳ Ｐゴシック" panose="020B0600070205080204" pitchFamily="34" charset="-128"/>
              </a:rPr>
              <a:t>A big benefit of Mac OS X is that it is easy to use, although the Windows 10 GUI is now quite similar to Mac OS X. </a:t>
            </a:r>
          </a:p>
          <a:p>
            <a:r>
              <a:rPr lang="en-US" altLang="en-US" dirty="0" smtClean="0">
                <a:ea typeface="ＭＳ Ｐゴシック" panose="020B0600070205080204" pitchFamily="34" charset="-128"/>
              </a:rPr>
              <a:t>Because Mac OS X is based on UNIX, it is highly reliable and secure. On the other hand, Windows is not as reliable and secure. Software running in Windows often freezes up or ends suddenly, unlike with Mac OS X, where this is a rarity.</a:t>
            </a:r>
          </a:p>
          <a:p>
            <a:r>
              <a:rPr lang="en-US" altLang="en-US" dirty="0" smtClean="0">
                <a:ea typeface="ＭＳ Ｐゴシック" panose="020B0600070205080204" pitchFamily="34" charset="-128"/>
              </a:rPr>
              <a:t>Also, far more malware targets Windows platforms than Mac OS X. Part of the reason is that Windows’ use is much more widespread than MAC OS X, making Windows a bigger target. The other part of the reason is that the Windows OS is not as secure as Mac OS X.</a:t>
            </a: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FAEAB22-96B5-47A8-8FE7-CF9806563B3A}" type="slidenum">
              <a:rPr lang="en-US" altLang="en-US" sz="1000"/>
              <a:pPr eaLnBrk="1" hangingPunct="1"/>
              <a:t>12</a:t>
            </a:fld>
            <a:endParaRPr lang="en-US" altLang="en-US" sz="1000" dirty="0"/>
          </a:p>
        </p:txBody>
      </p:sp>
    </p:spTree>
    <p:extLst>
      <p:ext uri="{BB962C8B-B14F-4D97-AF65-F5344CB8AC3E}">
        <p14:creationId xmlns:p14="http://schemas.microsoft.com/office/powerpoint/2010/main" val="3387623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UNIX is an OS developed in 1969 for mainframes. It is still used today in many different variations and versions. It is very robust, secure, and stable. </a:t>
            </a:r>
          </a:p>
          <a:p>
            <a:r>
              <a:rPr lang="en-US" altLang="en-US" dirty="0" smtClean="0">
                <a:ea typeface="ＭＳ Ｐゴシック" panose="020B0600070205080204" pitchFamily="34" charset="-128"/>
              </a:rPr>
              <a:t>In 1991, Linus Torvalds created Linux, which is a free, open-source version of UNIX. Both Linux and UNIX can be installed on both PCs and workstations as well as large servers and mainframes.</a:t>
            </a:r>
          </a:p>
          <a:p>
            <a:endParaRPr lang="en-US" altLang="en-US" dirty="0" smtClean="0">
              <a:ea typeface="ＭＳ Ｐゴシック" panose="020B0600070205080204" pitchFamily="34" charset="-128"/>
            </a:endParaRP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F7DD839-E775-4C99-BEE0-CBC0F03E9ACE}" type="slidenum">
              <a:rPr lang="en-US" altLang="en-US" sz="1000"/>
              <a:pPr eaLnBrk="1" hangingPunct="1"/>
              <a:t>13</a:t>
            </a:fld>
            <a:endParaRPr lang="en-US" altLang="en-US" sz="1000" dirty="0"/>
          </a:p>
        </p:txBody>
      </p:sp>
    </p:spTree>
    <p:extLst>
      <p:ext uri="{BB962C8B-B14F-4D97-AF65-F5344CB8AC3E}">
        <p14:creationId xmlns:p14="http://schemas.microsoft.com/office/powerpoint/2010/main" val="4106659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These are the command lines in a UNIX system. Windowing environments are available for UNIX, but the command line remains available.</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9673E4E-2C0F-485F-8115-7943CF1E4B28}" type="slidenum">
              <a:rPr lang="en-US" altLang="en-US" sz="1000"/>
              <a:pPr eaLnBrk="1" hangingPunct="1"/>
              <a:t>14</a:t>
            </a:fld>
            <a:endParaRPr lang="en-US" altLang="en-US" sz="1000" dirty="0"/>
          </a:p>
        </p:txBody>
      </p:sp>
    </p:spTree>
    <p:extLst>
      <p:ext uri="{BB962C8B-B14F-4D97-AF65-F5344CB8AC3E}">
        <p14:creationId xmlns:p14="http://schemas.microsoft.com/office/powerpoint/2010/main" val="1427199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There are many OS options available for servers. Mac OS X Server is identical to OS X for PCs, it just adds functionality needed for servers. </a:t>
            </a:r>
          </a:p>
          <a:p>
            <a:r>
              <a:rPr lang="en-US" altLang="en-US" dirty="0" smtClean="0">
                <a:ea typeface="ＭＳ Ｐゴシック" panose="020B0600070205080204" pitchFamily="34" charset="-128"/>
              </a:rPr>
              <a:t>Microsoft Windows Server was introduced to follow Windows NT for large server applications. Since then, there have been several versions released, with the latest being Windows Server 2016. </a:t>
            </a:r>
          </a:p>
          <a:p>
            <a:r>
              <a:rPr lang="en-US" altLang="en-US" dirty="0" smtClean="0">
                <a:ea typeface="ＭＳ Ｐゴシック" panose="020B0600070205080204" pitchFamily="34" charset="-128"/>
              </a:rPr>
              <a:t>Additionally, there are server OSs (oh-esses) designed specifically for high performance computing: HPC Server 2008, 2008 R2, 2012, and 2012 R2. On the smaller side, there are server operating systems for small businesses, medium-sized businesses, and home use. Finally, UNIX and Linux can be used as an OS for a server.</a:t>
            </a:r>
          </a:p>
          <a:p>
            <a:endParaRPr lang="en-US" altLang="en-US" dirty="0" smtClean="0">
              <a:ea typeface="ＭＳ Ｐゴシック" panose="020B0600070205080204" pitchFamily="34" charset="-128"/>
            </a:endParaRP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765B9BD-3B7F-4AAF-A4EC-A051C5306E71}" type="slidenum">
              <a:rPr lang="en-US" altLang="en-US" sz="1000"/>
              <a:pPr eaLnBrk="1" hangingPunct="1"/>
              <a:t>15</a:t>
            </a:fld>
            <a:endParaRPr lang="en-US" altLang="en-US" sz="1000" dirty="0"/>
          </a:p>
        </p:txBody>
      </p:sp>
    </p:spTree>
    <p:extLst>
      <p:ext uri="{BB962C8B-B14F-4D97-AF65-F5344CB8AC3E}">
        <p14:creationId xmlns:p14="http://schemas.microsoft.com/office/powerpoint/2010/main" val="2901890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Operating systems for handhelds are smaller and simpler than for PCs. The OS on a hand-held is so small it can be stored in ROM and loaded immediately when the device is turned on. The OS provides built-in support for touch screens, handwriting input, wireless networks, and cellular communication. Some examples include Microsoft Windows 10 Mobile OS for phones; iPhone iOS 9, based on Mac OS X for iPhones; Blackberry OS for Blackberries; and the Android OS, which is based on Linux for Android phones.</a:t>
            </a: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46F12C0-83D9-42DB-9F72-9A6C1945EEC9}" type="slidenum">
              <a:rPr lang="en-US" altLang="en-US" sz="1000"/>
              <a:pPr eaLnBrk="1" hangingPunct="1"/>
              <a:t>16</a:t>
            </a:fld>
            <a:endParaRPr lang="en-US" altLang="en-US" sz="1000" dirty="0"/>
          </a:p>
        </p:txBody>
      </p:sp>
    </p:spTree>
    <p:extLst>
      <p:ext uri="{BB962C8B-B14F-4D97-AF65-F5344CB8AC3E}">
        <p14:creationId xmlns:p14="http://schemas.microsoft.com/office/powerpoint/2010/main" val="1483748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ea typeface="ＭＳ Ｐゴシック" panose="020B0600070205080204" pitchFamily="34" charset="-128"/>
                <a:cs typeface="Arial" panose="020B0604020202020204" pitchFamily="34" charset="0"/>
              </a:rPr>
              <a:t>An embedded system is a </a:t>
            </a:r>
            <a:r>
              <a:rPr lang="en-US" dirty="0" smtClean="0"/>
              <a:t>special-purpose </a:t>
            </a:r>
            <a:r>
              <a:rPr lang="en-US" altLang="en-US" dirty="0" smtClean="0">
                <a:ea typeface="ＭＳ Ｐゴシック" panose="020B0600070205080204" pitchFamily="34" charset="-128"/>
                <a:cs typeface="Arial" panose="020B0604020202020204" pitchFamily="34" charset="0"/>
              </a:rPr>
              <a:t>computer </a:t>
            </a:r>
            <a:r>
              <a:rPr lang="en-US" dirty="0" smtClean="0"/>
              <a:t>encapsulated in</a:t>
            </a:r>
            <a:r>
              <a:rPr lang="en-US" altLang="en-US" dirty="0" smtClean="0">
                <a:ea typeface="ＭＳ Ｐゴシック" panose="020B0600070205080204" pitchFamily="34" charset="-128"/>
                <a:cs typeface="Arial" panose="020B0604020202020204" pitchFamily="34" charset="0"/>
              </a:rPr>
              <a:t> a larger mechanical or electrical system.</a:t>
            </a:r>
          </a:p>
          <a:p>
            <a:pPr eaLnBrk="1" hangingPunct="1">
              <a:spcBef>
                <a:spcPct val="0"/>
              </a:spcBef>
            </a:pPr>
            <a:r>
              <a:rPr lang="en-US" altLang="ja-JP" dirty="0" smtClean="0">
                <a:ea typeface="ＭＳ Ｐゴシック" panose="020B0600070205080204" pitchFamily="34" charset="-128"/>
              </a:rPr>
              <a:t>There are embedded computers in everything from home appliances to power-steering modules to home electronics. These systems still need their own operating</a:t>
            </a:r>
            <a:r>
              <a:rPr lang="en-US" altLang="ja-JP" baseline="0" dirty="0" smtClean="0">
                <a:ea typeface="ＭＳ Ｐゴシック" panose="020B0600070205080204" pitchFamily="34" charset="-128"/>
              </a:rPr>
              <a:t> system</a:t>
            </a:r>
            <a:r>
              <a:rPr lang="en-US" altLang="ja-JP" dirty="0" smtClean="0">
                <a:ea typeface="ＭＳ Ｐゴシック" panose="020B0600070205080204" pitchFamily="34" charset="-128"/>
              </a:rPr>
              <a:t>. Some operating systems are developed specifically for those devices and are proprietary. </a:t>
            </a:r>
            <a:endParaRPr lang="en-US" altLang="en-US" dirty="0" smtClean="0">
              <a:ea typeface="ＭＳ Ｐゴシック" panose="020B0600070205080204" pitchFamily="34" charset="-128"/>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BF6D29A-A4B3-4E73-B190-53106BF99AA6}" type="slidenum">
              <a:rPr lang="en-US" altLang="en-US" sz="1000"/>
              <a:pPr eaLnBrk="1" hangingPunct="1"/>
              <a:t>17</a:t>
            </a:fld>
            <a:endParaRPr lang="en-US" altLang="en-US" sz="1000" dirty="0"/>
          </a:p>
        </p:txBody>
      </p:sp>
    </p:spTree>
    <p:extLst>
      <p:ext uri="{BB962C8B-B14F-4D97-AF65-F5344CB8AC3E}">
        <p14:creationId xmlns:p14="http://schemas.microsoft.com/office/powerpoint/2010/main" val="128517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ja-JP" dirty="0" smtClean="0">
                <a:ea typeface="ＭＳ Ｐゴシック" panose="020B0600070205080204" pitchFamily="34" charset="-128"/>
              </a:rPr>
              <a:t>Some embedded</a:t>
            </a:r>
            <a:r>
              <a:rPr lang="en-US" altLang="ja-JP" baseline="0" dirty="0" smtClean="0">
                <a:ea typeface="ＭＳ Ｐゴシック" panose="020B0600070205080204" pitchFamily="34" charset="-128"/>
              </a:rPr>
              <a:t> systems </a:t>
            </a:r>
            <a:r>
              <a:rPr lang="en-US" altLang="ja-JP" dirty="0" smtClean="0">
                <a:ea typeface="ＭＳ Ｐゴシック" panose="020B0600070205080204" pitchFamily="34" charset="-128"/>
              </a:rPr>
              <a:t>are commercially available and customizable.</a:t>
            </a:r>
            <a:r>
              <a:rPr lang="en-US" altLang="ja-JP" baseline="0" dirty="0" smtClean="0">
                <a:ea typeface="ＭＳ Ｐゴシック" panose="020B0600070205080204" pitchFamily="34" charset="-128"/>
              </a:rPr>
              <a:t> Microsoft offers a family of embedded operating systems based on Windows. Among those currently used in 2016 are: </a:t>
            </a:r>
            <a:r>
              <a:rPr lang="en-US" altLang="ja-JP" sz="1000" dirty="0" smtClean="0">
                <a:ea typeface="ＭＳ Ｐゴシック" panose="020B0600070205080204" pitchFamily="34" charset="-128"/>
                <a:cs typeface="Arial" panose="020B0604020202020204" pitchFamily="34" charset="0"/>
              </a:rPr>
              <a:t>Windows </a:t>
            </a:r>
            <a:r>
              <a:rPr lang="en-US" sz="1000" dirty="0" smtClean="0"/>
              <a:t>Embedded 7,</a:t>
            </a:r>
            <a:r>
              <a:rPr lang="en-US" sz="1000" baseline="0" dirty="0" smtClean="0"/>
              <a:t> </a:t>
            </a:r>
            <a:r>
              <a:rPr lang="en-US" sz="1000" dirty="0" smtClean="0"/>
              <a:t>Windows Embedded Compact, and </a:t>
            </a:r>
            <a:r>
              <a:rPr lang="en-US" altLang="ja-JP" sz="1000" dirty="0" smtClean="0">
                <a:ea typeface="ＭＳ Ｐゴシック" panose="020B0600070205080204" pitchFamily="34" charset="-128"/>
                <a:cs typeface="Arial" panose="020B0604020202020204" pitchFamily="34" charset="0"/>
              </a:rPr>
              <a:t>Windows </a:t>
            </a:r>
            <a:r>
              <a:rPr lang="en-US" sz="1000" dirty="0" smtClean="0"/>
              <a:t>Embedded 8.</a:t>
            </a:r>
            <a:endParaRPr lang="en-US" altLang="ja-JP" baseline="0" dirty="0" smtClean="0">
              <a:ea typeface="ＭＳ Ｐゴシック" panose="020B0600070205080204" pitchFamily="34" charset="-128"/>
            </a:endParaRPr>
          </a:p>
          <a:p>
            <a:pPr eaLnBrk="1" hangingPunct="1">
              <a:spcBef>
                <a:spcPct val="0"/>
              </a:spcBef>
            </a:pPr>
            <a:endParaRPr lang="en-US" altLang="en-US" dirty="0" smtClean="0">
              <a:ea typeface="ＭＳ Ｐゴシック" panose="020B0600070205080204" pitchFamily="34" charset="-128"/>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BF6D29A-A4B3-4E73-B190-53106BF99AA6}" type="slidenum">
              <a:rPr lang="en-US" altLang="en-US" sz="1000"/>
              <a:pPr eaLnBrk="1" hangingPunct="1"/>
              <a:t>18</a:t>
            </a:fld>
            <a:endParaRPr lang="en-US" altLang="en-US" sz="1000" dirty="0"/>
          </a:p>
        </p:txBody>
      </p:sp>
    </p:spTree>
    <p:extLst>
      <p:ext uri="{BB962C8B-B14F-4D97-AF65-F5344CB8AC3E}">
        <p14:creationId xmlns:p14="http://schemas.microsoft.com/office/powerpoint/2010/main" val="659918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M-Turbo is an example of a medical device that uses an embedded OS. In this case, it uses Windows Embedded CE, which is another type of embedded OS from Microsoft. This hand-held, portable ultrasound device boots quickly and provides instant ultrasound images that can be transferred to a computer</a:t>
            </a:r>
            <a:r>
              <a:rPr lang="en-US" altLang="en-US" baseline="0" dirty="0" smtClean="0">
                <a:ea typeface="ＭＳ Ｐゴシック" panose="020B0600070205080204" pitchFamily="34" charset="-128"/>
              </a:rPr>
              <a:t> </a:t>
            </a:r>
            <a:r>
              <a:rPr lang="en-US" altLang="en-US" dirty="0" smtClean="0">
                <a:ea typeface="ＭＳ Ｐゴシック" panose="020B0600070205080204" pitchFamily="34" charset="-128"/>
              </a:rPr>
              <a:t>using USB technology. </a:t>
            </a:r>
          </a:p>
          <a:p>
            <a:endParaRPr lang="en-US" altLang="en-US" dirty="0" smtClean="0">
              <a:ea typeface="ＭＳ Ｐゴシック" panose="020B0600070205080204" pitchFamily="34" charset="-128"/>
            </a:endParaRP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A6F2786-F7FE-490E-8603-908CD7776665}" type="slidenum">
              <a:rPr lang="en-US" altLang="en-US" sz="1000"/>
              <a:pPr eaLnBrk="1" hangingPunct="1"/>
              <a:t>19</a:t>
            </a:fld>
            <a:endParaRPr lang="en-US" altLang="en-US" sz="1000" dirty="0"/>
          </a:p>
        </p:txBody>
      </p:sp>
    </p:spTree>
    <p:extLst>
      <p:ext uri="{BB962C8B-B14F-4D97-AF65-F5344CB8AC3E}">
        <p14:creationId xmlns:p14="http://schemas.microsoft.com/office/powerpoint/2010/main" val="304076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learning objectives for this unit, Computer Software, are to:</a:t>
            </a:r>
          </a:p>
          <a:p>
            <a:pPr marL="171450" lvl="0" indent="-171450">
              <a:buFont typeface="Arial" panose="020B0604020202020204" pitchFamily="34" charset="0"/>
              <a:buChar char="•"/>
            </a:pPr>
            <a:r>
              <a:rPr lang="en-US" sz="1000" kern="1200" dirty="0" smtClean="0">
                <a:solidFill>
                  <a:schemeClr val="tx1"/>
                </a:solidFill>
                <a:effectLst/>
                <a:latin typeface="Arial" pitchFamily="34" charset="0"/>
                <a:ea typeface="+mn-ea"/>
                <a:cs typeface="Arial" pitchFamily="34" charset="0"/>
              </a:rPr>
              <a:t>Define computer software and major software types, </a:t>
            </a:r>
          </a:p>
          <a:p>
            <a:pPr marL="171450" lvl="0" indent="-171450">
              <a:buFont typeface="Arial" panose="020B0604020202020204" pitchFamily="34" charset="0"/>
              <a:buChar char="•"/>
            </a:pPr>
            <a:r>
              <a:rPr lang="en-US" sz="1000" kern="1200" dirty="0" smtClean="0">
                <a:solidFill>
                  <a:schemeClr val="tx1"/>
                </a:solidFill>
                <a:effectLst/>
                <a:latin typeface="Arial" pitchFamily="34" charset="0"/>
                <a:ea typeface="+mn-ea"/>
                <a:cs typeface="Arial" pitchFamily="34" charset="0"/>
              </a:rPr>
              <a:t>Describe application software classification and provide examples, including</a:t>
            </a:r>
            <a:r>
              <a:rPr lang="en-US" sz="1000" kern="1200" baseline="0" dirty="0" smtClean="0">
                <a:solidFill>
                  <a:schemeClr val="tx1"/>
                </a:solidFill>
                <a:effectLst/>
                <a:latin typeface="Arial" pitchFamily="34" charset="0"/>
                <a:ea typeface="+mn-ea"/>
                <a:cs typeface="Arial" pitchFamily="34" charset="0"/>
              </a:rPr>
              <a:t> those focused on health care,</a:t>
            </a:r>
            <a:r>
              <a:rPr lang="en-US" sz="1000" kern="1200" dirty="0" smtClean="0">
                <a:solidFill>
                  <a:schemeClr val="tx1"/>
                </a:solidFill>
                <a:effectLst/>
                <a:latin typeface="Arial" pitchFamily="34" charset="0"/>
                <a:ea typeface="+mn-ea"/>
                <a:cs typeface="Arial" pitchFamily="34" charset="0"/>
              </a:rPr>
              <a:t> </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D487A0-BFED-45E0-826F-6685D412BEB0}" type="slidenum">
              <a:rPr lang="en-US" altLang="en-US"/>
              <a:pPr eaLnBrk="1" hangingPunct="1"/>
              <a:t>2</a:t>
            </a:fld>
            <a:endParaRPr lang="en-US" altLang="en-US" dirty="0"/>
          </a:p>
        </p:txBody>
      </p:sp>
    </p:spTree>
    <p:extLst>
      <p:ext uri="{BB962C8B-B14F-4D97-AF65-F5344CB8AC3E}">
        <p14:creationId xmlns:p14="http://schemas.microsoft.com/office/powerpoint/2010/main" val="3684225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This concludes Lecture c of the unit on </a:t>
            </a:r>
            <a:r>
              <a:rPr lang="en-US" altLang="en-US" b="0" i="0" dirty="0" smtClean="0">
                <a:ea typeface="ＭＳ Ｐゴシック" panose="020B0600070205080204" pitchFamily="34" charset="-128"/>
              </a:rPr>
              <a:t>Computer Software</a:t>
            </a:r>
            <a:r>
              <a:rPr lang="en-US" altLang="en-US" dirty="0" smtClean="0">
                <a:ea typeface="ＭＳ Ｐゴシック" panose="020B0600070205080204" pitchFamily="34" charset="-128"/>
              </a:rPr>
              <a:t>.  In summary, this lecture classified and described some of the more common operating systems, including the features and</a:t>
            </a:r>
            <a:r>
              <a:rPr lang="en-US" altLang="en-US" baseline="0" dirty="0" smtClean="0">
                <a:ea typeface="ＭＳ Ｐゴシック" panose="020B0600070205080204" pitchFamily="34" charset="-128"/>
              </a:rPr>
              <a:t> benefits of several of them.</a:t>
            </a:r>
            <a:endParaRPr lang="en-US" altLang="en-US" dirty="0" smtClean="0">
              <a:ea typeface="ＭＳ Ｐゴシック" panose="020B0600070205080204" pitchFamily="34" charset="-128"/>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535A7A8-CDF3-4134-803B-F69B271E8C24}" type="slidenum">
              <a:rPr lang="en-US" altLang="en-US" sz="1000"/>
              <a:pPr eaLnBrk="1" hangingPunct="1"/>
              <a:t>20</a:t>
            </a:fld>
            <a:endParaRPr lang="en-US" altLang="en-US" sz="1000" dirty="0"/>
          </a:p>
        </p:txBody>
      </p:sp>
    </p:spTree>
    <p:extLst>
      <p:ext uri="{BB962C8B-B14F-4D97-AF65-F5344CB8AC3E}">
        <p14:creationId xmlns:p14="http://schemas.microsoft.com/office/powerpoint/2010/main" val="2839305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References slide.  No audio.</a:t>
            </a:r>
          </a:p>
          <a:p>
            <a:endParaRPr lang="en-US" altLang="en-US" dirty="0" smtClean="0">
              <a:ea typeface="ＭＳ Ｐゴシック" panose="020B0600070205080204" pitchFamily="34" charset="-128"/>
            </a:endParaRPr>
          </a:p>
        </p:txBody>
      </p:sp>
      <p:sp>
        <p:nvSpPr>
          <p:cNvPr id="78851"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endParaRPr lang="en-US" altLang="en-US" sz="1000" dirty="0" smtClean="0"/>
          </a:p>
        </p:txBody>
      </p:sp>
      <p:sp>
        <p:nvSpPr>
          <p:cNvPr id="78852"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8DABDAE-1C17-4ACE-A3B4-3AF01ED926C3}" type="slidenum">
              <a:rPr lang="en-US" altLang="en-US" sz="1000"/>
              <a:pPr eaLnBrk="1" hangingPunct="1"/>
              <a:t>21</a:t>
            </a:fld>
            <a:endParaRPr lang="en-US" altLang="en-US" sz="1000" dirty="0"/>
          </a:p>
        </p:txBody>
      </p:sp>
    </p:spTree>
    <p:extLst>
      <p:ext uri="{BB962C8B-B14F-4D97-AF65-F5344CB8AC3E}">
        <p14:creationId xmlns:p14="http://schemas.microsoft.com/office/powerpoint/2010/main" val="1398651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References slide.  No audio.</a:t>
            </a:r>
          </a:p>
          <a:p>
            <a:endParaRPr lang="en-US" altLang="en-US" dirty="0" smtClean="0">
              <a:ea typeface="ＭＳ Ｐゴシック" panose="020B0600070205080204" pitchFamily="34" charset="-128"/>
            </a:endParaRPr>
          </a:p>
        </p:txBody>
      </p:sp>
      <p:sp>
        <p:nvSpPr>
          <p:cNvPr id="78851"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endParaRPr lang="en-US" altLang="en-US" sz="1000" dirty="0" smtClean="0"/>
          </a:p>
        </p:txBody>
      </p:sp>
      <p:sp>
        <p:nvSpPr>
          <p:cNvPr id="78852"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8DABDAE-1C17-4ACE-A3B4-3AF01ED926C3}" type="slidenum">
              <a:rPr lang="en-US" altLang="en-US" sz="1000"/>
              <a:pPr eaLnBrk="1" hangingPunct="1"/>
              <a:t>22</a:t>
            </a:fld>
            <a:endParaRPr lang="en-US" altLang="en-US" sz="1000" dirty="0"/>
          </a:p>
        </p:txBody>
      </p:sp>
    </p:spTree>
    <p:extLst>
      <p:ext uri="{BB962C8B-B14F-4D97-AF65-F5344CB8AC3E}">
        <p14:creationId xmlns:p14="http://schemas.microsoft.com/office/powerpoint/2010/main" val="2571482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References slide.  No audio.</a:t>
            </a:r>
          </a:p>
        </p:txBody>
      </p:sp>
      <p:sp>
        <p:nvSpPr>
          <p:cNvPr id="82947"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endParaRPr lang="en-US" altLang="en-US" sz="1000" dirty="0" smtClean="0"/>
          </a:p>
        </p:txBody>
      </p:sp>
      <p:sp>
        <p:nvSpPr>
          <p:cNvPr id="82948"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E32CCC7-48ED-43CD-A56F-E43ED8B6F5CD}" type="slidenum">
              <a:rPr lang="en-US" altLang="en-US" sz="1000"/>
              <a:pPr eaLnBrk="1" hangingPunct="1"/>
              <a:t>23</a:t>
            </a:fld>
            <a:endParaRPr lang="en-US" altLang="en-US" sz="1000" dirty="0"/>
          </a:p>
        </p:txBody>
      </p:sp>
    </p:spTree>
    <p:extLst>
      <p:ext uri="{BB962C8B-B14F-4D97-AF65-F5344CB8AC3E}">
        <p14:creationId xmlns:p14="http://schemas.microsoft.com/office/powerpoint/2010/main" val="441114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audio.</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24</a:t>
            </a:fld>
            <a:endParaRPr lang="en-US" altLang="en-US" dirty="0"/>
          </a:p>
        </p:txBody>
      </p:sp>
    </p:spTree>
    <p:extLst>
      <p:ext uri="{BB962C8B-B14F-4D97-AF65-F5344CB8AC3E}">
        <p14:creationId xmlns:p14="http://schemas.microsoft.com/office/powerpoint/2010/main" val="191969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kern="1200" dirty="0" smtClean="0">
                <a:solidFill>
                  <a:schemeClr val="tx1"/>
                </a:solidFill>
                <a:effectLst/>
                <a:latin typeface="Arial" pitchFamily="34" charset="0"/>
                <a:ea typeface="+mn-ea"/>
                <a:cs typeface="Arial" pitchFamily="34" charset="0"/>
              </a:rPr>
              <a:t>Define what an operating system, or OS, is,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kern="1200" dirty="0" smtClean="0">
                <a:solidFill>
                  <a:schemeClr val="tx1"/>
                </a:solidFill>
                <a:effectLst/>
                <a:latin typeface="Arial" pitchFamily="34" charset="0"/>
                <a:ea typeface="+mn-ea"/>
                <a:cs typeface="Arial" pitchFamily="34" charset="0"/>
              </a:rPr>
              <a:t>Explain the features and functions of operating</a:t>
            </a:r>
            <a:r>
              <a:rPr lang="en-US" sz="1000" kern="1200" baseline="0" dirty="0" smtClean="0">
                <a:solidFill>
                  <a:schemeClr val="tx1"/>
                </a:solidFill>
                <a:effectLst/>
                <a:latin typeface="Arial" pitchFamily="34" charset="0"/>
                <a:ea typeface="+mn-ea"/>
                <a:cs typeface="Arial" pitchFamily="34" charset="0"/>
              </a:rPr>
              <a:t> systems,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kern="1200" dirty="0" smtClean="0">
                <a:solidFill>
                  <a:schemeClr val="tx1"/>
                </a:solidFill>
                <a:effectLst/>
                <a:latin typeface="Arial" pitchFamily="34" charset="0"/>
                <a:ea typeface="+mn-ea"/>
                <a:cs typeface="Arial" pitchFamily="34" charset="0"/>
              </a:rPr>
              <a:t>Classify operating systems,</a:t>
            </a:r>
          </a:p>
          <a:p>
            <a:pPr marL="171450" lvl="0" indent="-171450">
              <a:buFont typeface="Arial" panose="020B0604020202020204" pitchFamily="34" charset="0"/>
              <a:buChar char="•"/>
            </a:pPr>
            <a:r>
              <a:rPr lang="en-US" sz="1000" kern="1200" dirty="0" smtClean="0">
                <a:solidFill>
                  <a:schemeClr val="tx1"/>
                </a:solidFill>
                <a:effectLst/>
                <a:latin typeface="Arial" pitchFamily="34" charset="0"/>
                <a:ea typeface="+mn-ea"/>
                <a:cs typeface="Arial" pitchFamily="34" charset="0"/>
              </a:rPr>
              <a:t>Describe commonly used operating systems,</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D487A0-BFED-45E0-826F-6685D412BEB0}" type="slidenum">
              <a:rPr lang="en-US" altLang="en-US"/>
              <a:pPr eaLnBrk="1" hangingPunct="1"/>
              <a:t>3</a:t>
            </a:fld>
            <a:endParaRPr lang="en-US" altLang="en-US" dirty="0"/>
          </a:p>
        </p:txBody>
      </p:sp>
    </p:spTree>
    <p:extLst>
      <p:ext uri="{BB962C8B-B14F-4D97-AF65-F5344CB8AC3E}">
        <p14:creationId xmlns:p14="http://schemas.microsoft.com/office/powerpoint/2010/main" val="2376251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a:buFont typeface="Arial" panose="020B0604020202020204" pitchFamily="34" charset="0"/>
              <a:buChar char="•"/>
            </a:pPr>
            <a:r>
              <a:rPr lang="en-US" sz="1000" kern="1200" dirty="0" smtClean="0">
                <a:solidFill>
                  <a:schemeClr val="tx1"/>
                </a:solidFill>
                <a:effectLst/>
                <a:latin typeface="Arial" pitchFamily="34" charset="0"/>
                <a:ea typeface="+mn-ea"/>
                <a:cs typeface="Arial" pitchFamily="34" charset="0"/>
              </a:rPr>
              <a:t>Describe types and major attributes of files,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kern="1200" dirty="0" smtClean="0">
                <a:solidFill>
                  <a:schemeClr val="tx1"/>
                </a:solidFill>
                <a:effectLst/>
                <a:latin typeface="Arial" pitchFamily="34" charset="0"/>
                <a:ea typeface="+mn-ea"/>
                <a:cs typeface="Arial" pitchFamily="34" charset="0"/>
              </a:rPr>
              <a:t>Explain the purpose of file systems,</a:t>
            </a:r>
          </a:p>
          <a:p>
            <a:pPr marL="171450" lvl="0" indent="-171450">
              <a:buFont typeface="Arial" panose="020B0604020202020204" pitchFamily="34" charset="0"/>
              <a:buChar char="•"/>
            </a:pPr>
            <a:r>
              <a:rPr lang="en-US" sz="1000" kern="1200" dirty="0" smtClean="0">
                <a:solidFill>
                  <a:schemeClr val="tx1"/>
                </a:solidFill>
                <a:effectLst/>
                <a:latin typeface="Arial" pitchFamily="34" charset="0"/>
                <a:ea typeface="+mn-ea"/>
                <a:cs typeface="Arial" pitchFamily="34" charset="0"/>
              </a:rPr>
              <a:t>Provide file management tips,</a:t>
            </a:r>
          </a:p>
          <a:p>
            <a:pPr marL="171450" lvl="0" indent="-171450">
              <a:buFont typeface="Arial" panose="020B0604020202020204" pitchFamily="34" charset="0"/>
              <a:buChar char="•"/>
            </a:pPr>
            <a:r>
              <a:rPr lang="en-US" sz="1000" kern="1200" dirty="0" smtClean="0">
                <a:solidFill>
                  <a:schemeClr val="tx1"/>
                </a:solidFill>
                <a:effectLst/>
                <a:latin typeface="Arial" pitchFamily="34" charset="0"/>
                <a:ea typeface="+mn-ea"/>
                <a:cs typeface="Arial" pitchFamily="34" charset="0"/>
              </a:rPr>
              <a:t>And, identify different implementations of file systems</a:t>
            </a:r>
          </a:p>
          <a:p>
            <a:pPr>
              <a:buFontTx/>
              <a:buNone/>
            </a:pPr>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D487A0-BFED-45E0-826F-6685D412BEB0}" type="slidenum">
              <a:rPr lang="en-US" altLang="en-US"/>
              <a:pPr eaLnBrk="1" hangingPunct="1"/>
              <a:t>4</a:t>
            </a:fld>
            <a:endParaRPr lang="en-US" altLang="en-US" dirty="0"/>
          </a:p>
        </p:txBody>
      </p:sp>
    </p:spTree>
    <p:extLst>
      <p:ext uri="{BB962C8B-B14F-4D97-AF65-F5344CB8AC3E}">
        <p14:creationId xmlns:p14="http://schemas.microsoft.com/office/powerpoint/2010/main" val="1734521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This lecture classifies and describes commonly used operating systems.</a:t>
            </a:r>
          </a:p>
          <a:p>
            <a:r>
              <a:rPr lang="en-US" altLang="en-US" dirty="0" smtClean="0">
                <a:ea typeface="ＭＳ Ｐゴシック" panose="020B0600070205080204" pitchFamily="34" charset="-128"/>
              </a:rPr>
              <a:t>All computers have an OS, and there are several types available. There are operating systems for personal computers, for servers, for handheld devices, and for embedded computers. All of them provide some level of the same core functionality, but differ in complexity and size.</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D285572-657D-48AF-936E-89DF41BC1255}" type="slidenum">
              <a:rPr lang="en-US" altLang="en-US" sz="1000"/>
              <a:pPr eaLnBrk="1" hangingPunct="1"/>
              <a:t>5</a:t>
            </a:fld>
            <a:endParaRPr lang="en-US" altLang="en-US" sz="1000" dirty="0"/>
          </a:p>
        </p:txBody>
      </p:sp>
    </p:spTree>
    <p:extLst>
      <p:ext uri="{BB962C8B-B14F-4D97-AF65-F5344CB8AC3E}">
        <p14:creationId xmlns:p14="http://schemas.microsoft.com/office/powerpoint/2010/main" val="2592873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For PCs, there are three main types of OSs available. The first is called simply Disk Operating System, or</a:t>
            </a:r>
            <a:r>
              <a:rPr lang="en-US" altLang="en-US" baseline="0" dirty="0" smtClean="0">
                <a:ea typeface="ＭＳ Ｐゴシック" panose="020B0600070205080204" pitchFamily="34" charset="-128"/>
              </a:rPr>
              <a:t> </a:t>
            </a:r>
            <a:r>
              <a:rPr lang="en-US" altLang="en-US" dirty="0" smtClean="0">
                <a:ea typeface="ＭＳ Ｐゴシック" panose="020B0600070205080204" pitchFamily="34" charset="-128"/>
              </a:rPr>
              <a:t>DOS. It is the command-line system for Intel chip PCs that pre-date Microsoft Windows. </a:t>
            </a:r>
          </a:p>
          <a:p>
            <a:r>
              <a:rPr lang="en-US" altLang="en-US" dirty="0" smtClean="0">
                <a:ea typeface="ＭＳ Ｐゴシック" panose="020B0600070205080204" pitchFamily="34" charset="-128"/>
              </a:rPr>
              <a:t>The second is Microsoft Windows</a:t>
            </a:r>
            <a:r>
              <a:rPr lang="ja-JP" altLang="en-US" dirty="0" smtClean="0">
                <a:ea typeface="ＭＳ Ｐゴシック" panose="020B0600070205080204" pitchFamily="34" charset="-128"/>
              </a:rPr>
              <a:t>’</a:t>
            </a:r>
            <a:r>
              <a:rPr lang="en-US" altLang="ja-JP" dirty="0" smtClean="0">
                <a:ea typeface="ＭＳ Ｐゴシック" panose="020B0600070205080204" pitchFamily="34" charset="-128"/>
              </a:rPr>
              <a:t> graphical</a:t>
            </a:r>
            <a:r>
              <a:rPr lang="en-US" altLang="ja-JP" baseline="0" dirty="0" smtClean="0">
                <a:ea typeface="ＭＳ Ｐゴシック" panose="020B0600070205080204" pitchFamily="34" charset="-128"/>
              </a:rPr>
              <a:t> user interface, or </a:t>
            </a:r>
            <a:r>
              <a:rPr lang="en-US" altLang="ja-JP" dirty="0" smtClean="0">
                <a:ea typeface="ＭＳ Ｐゴシック" panose="020B0600070205080204" pitchFamily="34" charset="-128"/>
              </a:rPr>
              <a:t>GUI-based OS for Intel chip-based PCs. </a:t>
            </a:r>
          </a:p>
          <a:p>
            <a:r>
              <a:rPr lang="en-US" altLang="ja-JP" dirty="0" smtClean="0">
                <a:ea typeface="ＭＳ Ｐゴシック" panose="020B0600070205080204" pitchFamily="34" charset="-128"/>
              </a:rPr>
              <a:t>Version 1.0 was introduced in 1985 with subsequent versions 2, 3, and 3.1 being introduced throughout the following seven years. </a:t>
            </a:r>
          </a:p>
          <a:p>
            <a:r>
              <a:rPr lang="en-US" altLang="ja-JP" dirty="0" smtClean="0">
                <a:ea typeface="ＭＳ Ｐゴシック" panose="020B0600070205080204" pitchFamily="34" charset="-128"/>
              </a:rPr>
              <a:t>Note that these initial versions of Windows were all based on DOS . </a:t>
            </a:r>
          </a:p>
          <a:p>
            <a:r>
              <a:rPr lang="en-US" altLang="ja-JP" dirty="0" smtClean="0">
                <a:ea typeface="ＭＳ Ｐゴシック" panose="020B0600070205080204" pitchFamily="34" charset="-128"/>
              </a:rPr>
              <a:t>Windows 95 was introduced in 1995 and had an improved GUI. </a:t>
            </a:r>
          </a:p>
          <a:p>
            <a:r>
              <a:rPr lang="en-US" altLang="ja-JP" dirty="0" smtClean="0">
                <a:ea typeface="ＭＳ Ｐゴシック" panose="020B0600070205080204" pitchFamily="34" charset="-128"/>
              </a:rPr>
              <a:t>Microsoft also released Windows versions 98, Millennium Edition or ME, and 2000. </a:t>
            </a:r>
          </a:p>
          <a:p>
            <a:r>
              <a:rPr lang="en-US" altLang="ja-JP" dirty="0" smtClean="0">
                <a:ea typeface="+mn-ea"/>
              </a:rPr>
              <a:t>In 1994</a:t>
            </a:r>
            <a:r>
              <a:rPr lang="en-US" altLang="ja-JP" dirty="0" smtClean="0">
                <a:ea typeface="ＭＳ Ｐゴシック" panose="020B0600070205080204" pitchFamily="34" charset="-128"/>
              </a:rPr>
              <a:t>, Microsoft developed and introduced their </a:t>
            </a:r>
            <a:r>
              <a:rPr lang="en-US" altLang="ja-JP" i="1" dirty="0" smtClean="0">
                <a:ea typeface="ＭＳ Ｐゴシック" panose="020B0600070205080204" pitchFamily="34" charset="-128"/>
              </a:rPr>
              <a:t>business</a:t>
            </a:r>
            <a:r>
              <a:rPr lang="en-US" altLang="ja-JP" dirty="0" smtClean="0">
                <a:ea typeface="ＭＳ Ｐゴシック" panose="020B0600070205080204" pitchFamily="34" charset="-128"/>
              </a:rPr>
              <a:t> OS, Windows NT. </a:t>
            </a:r>
          </a:p>
          <a:p>
            <a:r>
              <a:rPr lang="en-US" altLang="ja-JP" dirty="0" smtClean="0">
                <a:ea typeface="ＭＳ Ｐゴシック" panose="020B0600070205080204" pitchFamily="34" charset="-128"/>
              </a:rPr>
              <a:t>In 2001, Windows XP combined the personal and business OS. </a:t>
            </a:r>
          </a:p>
          <a:p>
            <a:r>
              <a:rPr lang="en-US" altLang="ja-JP" dirty="0" smtClean="0">
                <a:ea typeface="+mn-ea"/>
              </a:rPr>
              <a:t>When it was introduced in 2007, Windows </a:t>
            </a:r>
            <a:r>
              <a:rPr lang="en-US" altLang="ja-JP" dirty="0" smtClean="0">
                <a:ea typeface="ＭＳ Ｐゴシック" panose="020B0600070205080204" pitchFamily="34" charset="-128"/>
              </a:rPr>
              <a:t>Vista introduced security features and changes to the user interface, or UI . </a:t>
            </a:r>
            <a:r>
              <a:rPr lang="en-US" sz="1000" b="0" i="0" kern="1200" dirty="0" smtClean="0">
                <a:solidFill>
                  <a:schemeClr val="tx1"/>
                </a:solidFill>
                <a:effectLst/>
                <a:latin typeface="Arial" pitchFamily="34" charset="0"/>
                <a:ea typeface="+mn-ea"/>
                <a:cs typeface="Arial" pitchFamily="34" charset="0"/>
              </a:rPr>
              <a:t>Windows Vista was met with poor critical reception, and </a:t>
            </a:r>
            <a:r>
              <a:rPr lang="en-US" altLang="ja-JP" dirty="0" smtClean="0">
                <a:ea typeface="ＭＳ Ｐゴシック" panose="020B0600070205080204" pitchFamily="34" charset="-128"/>
              </a:rPr>
              <a:t>in 2009 Microsoft introduced </a:t>
            </a:r>
            <a:r>
              <a:rPr lang="en-US" sz="1000" b="0" i="0" kern="1200" dirty="0" smtClean="0">
                <a:solidFill>
                  <a:schemeClr val="tx1"/>
                </a:solidFill>
                <a:effectLst/>
                <a:latin typeface="Arial" pitchFamily="34" charset="0"/>
                <a:ea typeface="+mn-ea"/>
                <a:cs typeface="Arial" pitchFamily="34" charset="0"/>
              </a:rPr>
              <a:t>Windows 7 which was primarily intended to be an incremental upgrade </a:t>
            </a:r>
            <a:r>
              <a:rPr lang="en-US" sz="1000" b="0" i="0" kern="1200" dirty="0" smtClean="0">
                <a:solidFill>
                  <a:schemeClr val="tx1"/>
                </a:solidFill>
                <a:effectLst/>
                <a:latin typeface="Arial" pitchFamily="34" charset="0"/>
                <a:ea typeface="ＭＳ Ｐゴシック" panose="020B0600070205080204" pitchFamily="34" charset="-128"/>
                <a:cs typeface="Arial" pitchFamily="34" charset="0"/>
              </a:rPr>
              <a:t>for</a:t>
            </a:r>
            <a:r>
              <a:rPr lang="en-US" sz="1000" b="0" i="0" kern="1200" baseline="0" dirty="0" smtClean="0">
                <a:solidFill>
                  <a:schemeClr val="tx1"/>
                </a:solidFill>
                <a:effectLst/>
                <a:latin typeface="Arial" pitchFamily="34" charset="0"/>
                <a:ea typeface="ＭＳ Ｐゴシック" panose="020B0600070205080204" pitchFamily="34" charset="-128"/>
                <a:cs typeface="Arial" pitchFamily="34" charset="0"/>
              </a:rPr>
              <a:t> </a:t>
            </a:r>
            <a:r>
              <a:rPr lang="en-US" sz="1000" b="0" i="0" kern="1200" dirty="0" smtClean="0">
                <a:solidFill>
                  <a:schemeClr val="tx1"/>
                </a:solidFill>
                <a:effectLst/>
                <a:latin typeface="Arial" pitchFamily="34" charset="0"/>
                <a:ea typeface="+mn-ea"/>
                <a:cs typeface="Arial" pitchFamily="34" charset="0"/>
              </a:rPr>
              <a:t>Windows Vista.</a:t>
            </a:r>
            <a:r>
              <a:rPr lang="en-US" sz="1000" b="0" i="0" kern="1200" baseline="0" dirty="0" smtClean="0">
                <a:solidFill>
                  <a:schemeClr val="tx1"/>
                </a:solidFill>
                <a:effectLst/>
                <a:latin typeface="Arial" pitchFamily="34" charset="0"/>
                <a:ea typeface="+mn-ea"/>
                <a:cs typeface="Arial" pitchFamily="34" charset="0"/>
              </a:rPr>
              <a:t> </a:t>
            </a:r>
          </a:p>
          <a:p>
            <a:r>
              <a:rPr lang="en-US" sz="1000" b="0" i="0" kern="1200" baseline="0" dirty="0" smtClean="0">
                <a:solidFill>
                  <a:schemeClr val="tx1"/>
                </a:solidFill>
                <a:effectLst/>
                <a:latin typeface="Arial" pitchFamily="34" charset="0"/>
                <a:ea typeface="+mn-ea"/>
                <a:cs typeface="Arial" pitchFamily="34" charset="0"/>
              </a:rPr>
              <a:t>Windows 8 was released in 2012 and introduced some changes, including a touch-optimized Windows shell. </a:t>
            </a:r>
          </a:p>
          <a:p>
            <a:r>
              <a:rPr lang="en-US" sz="1000" b="0" i="0" kern="1200" baseline="0" dirty="0" smtClean="0">
                <a:solidFill>
                  <a:schemeClr val="tx1"/>
                </a:solidFill>
                <a:effectLst/>
                <a:latin typeface="Arial" pitchFamily="34" charset="0"/>
                <a:ea typeface="+mn-ea"/>
                <a:cs typeface="Arial" pitchFamily="34" charset="0"/>
              </a:rPr>
              <a:t>Windows 10, the </a:t>
            </a:r>
            <a:r>
              <a:rPr lang="en-US" altLang="ja-JP" dirty="0" smtClean="0">
                <a:ea typeface="ＭＳ Ｐゴシック" panose="020B0600070205080204" pitchFamily="34" charset="-128"/>
              </a:rPr>
              <a:t>latest version, was released in 2015.</a:t>
            </a:r>
            <a:endParaRPr lang="en-US" altLang="en-US" dirty="0" smtClean="0">
              <a:ea typeface="ＭＳ Ｐゴシック" panose="020B0600070205080204" pitchFamily="34" charset="-128"/>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E1CBCA1-4E3A-49AC-BDFD-973D3591FD65}" type="slidenum">
              <a:rPr lang="en-US" altLang="en-US" sz="1000"/>
              <a:pPr eaLnBrk="1" hangingPunct="1"/>
              <a:t>6</a:t>
            </a:fld>
            <a:endParaRPr lang="en-US" altLang="en-US" sz="1000" dirty="0"/>
          </a:p>
        </p:txBody>
      </p:sp>
    </p:spTree>
    <p:extLst>
      <p:ext uri="{BB962C8B-B14F-4D97-AF65-F5344CB8AC3E}">
        <p14:creationId xmlns:p14="http://schemas.microsoft.com/office/powerpoint/2010/main" val="1788403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The third type of OS, Mac OS, works on Apple Macintosh personal computers, which have ranged from the classic Mac OS first introduced in 1984 through version 9 in 2001. The hallmark of the Mac OS was its completely graphical user interface—it never used a command line like DOS. </a:t>
            </a:r>
          </a:p>
          <a:p>
            <a:r>
              <a:rPr lang="en-US" altLang="en-US" dirty="0" smtClean="0">
                <a:ea typeface="ＭＳ Ｐゴシック" panose="020B0600070205080204" pitchFamily="34" charset="-128"/>
              </a:rPr>
              <a:t>Mac OS X is a completely different OS—it is a BSD UNIX OS, which makes it very secure and stable. It was first introduced in 2002 and has had six additional significant versions since then, including the Snow Leopard version, version 10.6, which uses a graphical interface called Aqua. The latest version, </a:t>
            </a:r>
            <a:r>
              <a:rPr lang="en-US" sz="1000" b="0" i="0" kern="1200" dirty="0" smtClean="0">
                <a:solidFill>
                  <a:schemeClr val="tx1"/>
                </a:solidFill>
                <a:effectLst/>
                <a:latin typeface="Arial" pitchFamily="34" charset="0"/>
                <a:ea typeface="+mn-ea"/>
                <a:cs typeface="Arial" pitchFamily="34" charset="0"/>
              </a:rPr>
              <a:t>OS X El Capitan, was released in 2015.</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E1CBCA1-4E3A-49AC-BDFD-973D3591FD65}" type="slidenum">
              <a:rPr lang="en-US" altLang="en-US" sz="1000"/>
              <a:pPr eaLnBrk="1" hangingPunct="1"/>
              <a:t>7</a:t>
            </a:fld>
            <a:endParaRPr lang="en-US" altLang="en-US" sz="1000" dirty="0"/>
          </a:p>
        </p:txBody>
      </p:sp>
    </p:spTree>
    <p:extLst>
      <p:ext uri="{BB962C8B-B14F-4D97-AF65-F5344CB8AC3E}">
        <p14:creationId xmlns:p14="http://schemas.microsoft.com/office/powerpoint/2010/main" val="674140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Linux is</a:t>
            </a:r>
            <a:r>
              <a:rPr lang="en-US" altLang="en-US" baseline="0" dirty="0" smtClean="0">
                <a:ea typeface="ＭＳ Ｐゴシック" panose="020B0600070205080204" pitchFamily="34" charset="-128"/>
              </a:rPr>
              <a:t> a </a:t>
            </a:r>
            <a:r>
              <a:rPr lang="en-US" altLang="en-US" dirty="0" smtClean="0">
                <a:ea typeface="ＭＳ Ｐゴシック" panose="020B0600070205080204" pitchFamily="34" charset="-128"/>
              </a:rPr>
              <a:t>Unix-like operating system released in</a:t>
            </a:r>
            <a:r>
              <a:rPr lang="en-US" altLang="en-US" baseline="0" dirty="0" smtClean="0">
                <a:ea typeface="ＭＳ Ｐゴシック" panose="020B0600070205080204" pitchFamily="34" charset="-128"/>
              </a:rPr>
              <a:t> </a:t>
            </a:r>
            <a:r>
              <a:rPr lang="en-US" altLang="en-US" dirty="0" smtClean="0">
                <a:ea typeface="ＭＳ Ｐゴシック" panose="020B0600070205080204" pitchFamily="34" charset="-128"/>
              </a:rPr>
              <a:t>1991 by Linus Torvalds. The name "Linux"</a:t>
            </a:r>
            <a:r>
              <a:rPr lang="en-US" altLang="en-US" baseline="0" dirty="0" smtClean="0">
                <a:ea typeface="ＭＳ Ｐゴシック" panose="020B0600070205080204" pitchFamily="34" charset="-128"/>
              </a:rPr>
              <a:t> </a:t>
            </a:r>
            <a:r>
              <a:rPr lang="en-US" altLang="en-US" dirty="0" smtClean="0">
                <a:ea typeface="ＭＳ Ｐゴシック" panose="020B0600070205080204" pitchFamily="34" charset="-128"/>
              </a:rPr>
              <a:t>comes</a:t>
            </a:r>
            <a:r>
              <a:rPr lang="en-US" altLang="en-US" baseline="0" dirty="0" smtClean="0">
                <a:ea typeface="ＭＳ Ｐゴシック" panose="020B0600070205080204" pitchFamily="34" charset="-128"/>
              </a:rPr>
              <a:t> from combining </a:t>
            </a:r>
            <a:r>
              <a:rPr lang="en-US" altLang="en-US" dirty="0" smtClean="0">
                <a:ea typeface="ＭＳ Ｐゴシック" panose="020B0600070205080204" pitchFamily="34" charset="-128"/>
              </a:rPr>
              <a:t>"</a:t>
            </a:r>
            <a:r>
              <a:rPr lang="en-US" altLang="en-US" sz="1000" dirty="0" smtClean="0">
                <a:ea typeface="ＭＳ Ｐゴシック" panose="020B0600070205080204" pitchFamily="34" charset="-128"/>
              </a:rPr>
              <a:t>Unix</a:t>
            </a:r>
            <a:r>
              <a:rPr lang="en-US" altLang="en-US" dirty="0" smtClean="0">
                <a:ea typeface="ＭＳ Ｐゴシック" panose="020B0600070205080204" pitchFamily="34" charset="-128"/>
              </a:rPr>
              <a:t>" and "</a:t>
            </a:r>
            <a:r>
              <a:rPr lang="en-US" altLang="en-US" sz="1000" dirty="0" smtClean="0">
                <a:ea typeface="ＭＳ Ｐゴシック" panose="020B0600070205080204" pitchFamily="34" charset="-128"/>
              </a:rPr>
              <a:t>Linus</a:t>
            </a:r>
            <a:r>
              <a:rPr lang="en-US" altLang="en-US" dirty="0" smtClean="0">
                <a:ea typeface="ＭＳ Ｐゴシック" panose="020B0600070205080204" pitchFamily="34" charset="-128"/>
              </a:rPr>
              <a:t>". It is a free and open-source software. The user can interface with Linux either using a command-line interface, or CLI, or a graphical user interface, or GUI. Some of the</a:t>
            </a:r>
            <a:r>
              <a:rPr lang="en-US" altLang="en-US" baseline="0" dirty="0" smtClean="0">
                <a:ea typeface="ＭＳ Ｐゴシック" panose="020B0600070205080204" pitchFamily="34" charset="-128"/>
              </a:rPr>
              <a:t> popular desktop environments are the K Desktop Environment or </a:t>
            </a:r>
            <a:r>
              <a:rPr lang="en-US" altLang="en-US" baseline="0" dirty="0" err="1" smtClean="0">
                <a:ea typeface="ＭＳ Ｐゴシック" panose="020B0600070205080204" pitchFamily="34" charset="-128"/>
              </a:rPr>
              <a:t>KDE</a:t>
            </a:r>
            <a:r>
              <a:rPr lang="en-US" altLang="en-US" baseline="0" dirty="0" smtClean="0">
                <a:ea typeface="ＭＳ Ｐゴシック" panose="020B0600070205080204" pitchFamily="34" charset="-128"/>
              </a:rPr>
              <a:t>, GNOME, Pantheon, Cinnamon, and Unity.</a:t>
            </a:r>
            <a:endParaRPr lang="en-US" altLang="en-US" dirty="0" smtClean="0">
              <a:ea typeface="ＭＳ Ｐゴシック" panose="020B0600070205080204" pitchFamily="34" charset="-128"/>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E1CBCA1-4E3A-49AC-BDFD-973D3591FD65}" type="slidenum">
              <a:rPr lang="en-US" altLang="en-US" sz="1000"/>
              <a:pPr eaLnBrk="1" hangingPunct="1"/>
              <a:t>8</a:t>
            </a:fld>
            <a:endParaRPr lang="en-US" altLang="en-US" sz="1000" dirty="0"/>
          </a:p>
        </p:txBody>
      </p:sp>
    </p:spTree>
    <p:extLst>
      <p:ext uri="{BB962C8B-B14F-4D97-AF65-F5344CB8AC3E}">
        <p14:creationId xmlns:p14="http://schemas.microsoft.com/office/powerpoint/2010/main" val="1788403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This is a screen shot of Windows 10. As of 2016, Windows 10 is the latest release of Microsoft Windows.</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C235277-F7B3-4DDA-A1CF-9C6607590486}" type="slidenum">
              <a:rPr lang="en-US" altLang="en-US" sz="1000"/>
              <a:pPr eaLnBrk="1" hangingPunct="1"/>
              <a:t>9</a:t>
            </a:fld>
            <a:endParaRPr lang="en-US" altLang="en-US" sz="1000" dirty="0"/>
          </a:p>
        </p:txBody>
      </p:sp>
    </p:spTree>
    <p:extLst>
      <p:ext uri="{BB962C8B-B14F-4D97-AF65-F5344CB8AC3E}">
        <p14:creationId xmlns:p14="http://schemas.microsoft.com/office/powerpoint/2010/main" val="4136431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accessibility.psu.edu/microsoftoffice/powerpoint/"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C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smtClean="0"/>
              <a:t>Click to edit component title</a:t>
            </a:r>
            <a:endParaRPr lang="en-US" dirty="0"/>
          </a:p>
        </p:txBody>
      </p:sp>
      <p:sp>
        <p:nvSpPr>
          <p:cNvPr id="4" name="Text Placeholder 3"/>
          <p:cNvSpPr>
            <a:spLocks noGrp="1"/>
          </p:cNvSpPr>
          <p:nvPr>
            <p:ph type="body" sz="half" idx="2" hasCustomPrompt="1"/>
          </p:nvPr>
        </p:nvSpPr>
        <p:spPr>
          <a:xfrm>
            <a:off x="1371600" y="3517900"/>
            <a:ext cx="64008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unit title</a:t>
            </a:r>
          </a:p>
        </p:txBody>
      </p:sp>
      <p:sp>
        <p:nvSpPr>
          <p:cNvPr id="11"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smtClean="0"/>
              <a:t>Click to edit lecture title</a:t>
            </a:r>
          </a:p>
        </p:txBody>
      </p:sp>
      <p:sp>
        <p:nvSpPr>
          <p:cNvPr id="16"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smtClean="0"/>
              <a:t>Click to edit Master text styles</a:t>
            </a:r>
          </a:p>
        </p:txBody>
      </p:sp>
      <p:pic>
        <p:nvPicPr>
          <p:cNvPr id="3" name="Picture 2" descr="The Office of the National Coordinator (ONC) for Health Information Technology." title="ON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8"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3081938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dirty="0" smtClean="0"/>
              <a:t>Click icon to add chart</a:t>
            </a:r>
            <a:endParaRPr lang="en-US" noProof="0" dirty="0"/>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a:t>
            </a:r>
            <a:endParaRPr lang="en-US" dirty="0"/>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09888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picture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image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5699845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457200" y="1600200"/>
            <a:ext cx="8229600" cy="4572000"/>
          </a:xfrm>
          <a:prstGeom prst="rect">
            <a:avLst/>
          </a:prstGeom>
        </p:spPr>
        <p:txBody>
          <a:bodyPr/>
          <a:lstStyle>
            <a:lvl1pPr>
              <a:defRPr sz="3200" baseline="0">
                <a:latin typeface="+mn-lt"/>
              </a:defRPr>
            </a:lvl1pPr>
            <a:lvl2pPr>
              <a:defRPr sz="2800">
                <a:latin typeface="+mn-lt"/>
              </a:defRPr>
            </a:lvl2pPr>
          </a:lstStyle>
          <a:p>
            <a:pPr lvl="0"/>
            <a:r>
              <a:rPr lang="en-US" smtClean="0"/>
              <a:t>Click to edit Master text styles</a:t>
            </a:r>
          </a:p>
          <a:p>
            <a:pPr lvl="1"/>
            <a:r>
              <a:rPr lang="en-US" smtClean="0"/>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88219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1"/>
          <p:cNvSpPr>
            <a:spLocks noGrp="1"/>
          </p:cNvSpPr>
          <p:nvPr>
            <p:ph type="body" sz="quarter" idx="16"/>
          </p:nvPr>
        </p:nvSpPr>
        <p:spPr>
          <a:xfrm>
            <a:off x="457200" y="1600200"/>
            <a:ext cx="8229600" cy="1371600"/>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smtClean="0"/>
              <a:t>Click to edit Master text styles</a:t>
            </a:r>
          </a:p>
          <a:p>
            <a:pPr lvl="1"/>
            <a:r>
              <a:rPr lang="en-US" smtClean="0"/>
              <a:t>Second level</a:t>
            </a:r>
          </a:p>
        </p:txBody>
      </p:sp>
      <p:sp>
        <p:nvSpPr>
          <p:cNvPr id="9" name="Text Placeholder 2"/>
          <p:cNvSpPr>
            <a:spLocks noGrp="1"/>
          </p:cNvSpPr>
          <p:nvPr>
            <p:ph type="body" sz="quarter" idx="20"/>
          </p:nvPr>
        </p:nvSpPr>
        <p:spPr>
          <a:xfrm>
            <a:off x="457200" y="3200400"/>
            <a:ext cx="8229600" cy="1371600"/>
          </a:xfrm>
          <a:prstGeom prst="rect">
            <a:avLst/>
          </a:prstGeom>
        </p:spPr>
        <p:txBody>
          <a:bodyPr/>
          <a:lstStyle>
            <a:lvl1pPr>
              <a:buNone/>
              <a:defRPr sz="1600" b="1" baseline="0">
                <a:latin typeface="+mn-lt"/>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400" smtClean="0">
                <a:latin typeface="+mn-lt"/>
              </a:defRPr>
            </a:lvl2pPr>
          </a:lstStyle>
          <a:p>
            <a:pPr lvl="0"/>
            <a:r>
              <a:rPr lang="en-US" smtClean="0"/>
              <a:t>Click to edit Master text styles</a:t>
            </a:r>
          </a:p>
          <a:p>
            <a:pPr lvl="1"/>
            <a:r>
              <a:rPr lang="en-US" smtClean="0"/>
              <a:t>Second level</a:t>
            </a:r>
          </a:p>
        </p:txBody>
      </p:sp>
      <p:sp>
        <p:nvSpPr>
          <p:cNvPr id="10" name="Text Placeholder 3"/>
          <p:cNvSpPr>
            <a:spLocks noGrp="1"/>
          </p:cNvSpPr>
          <p:nvPr>
            <p:ph type="body" sz="quarter" idx="21"/>
          </p:nvPr>
        </p:nvSpPr>
        <p:spPr>
          <a:xfrm>
            <a:off x="457200" y="4800600"/>
            <a:ext cx="8229600" cy="1371600"/>
          </a:xfrm>
          <a:prstGeom prst="rect">
            <a:avLst/>
          </a:prstGeom>
        </p:spPr>
        <p:txBody>
          <a:bodyPr/>
          <a:lstStyle>
            <a:lvl1pPr>
              <a:buNone/>
              <a:defRPr sz="1600" b="1">
                <a:latin typeface="+mn-lt"/>
                <a:cs typeface="Arial" pitchFamily="34" charset="0"/>
              </a:defRPr>
            </a:lvl1pPr>
            <a:lvl2pPr marL="274320">
              <a:buFont typeface="Arial" pitchFamily="34" charset="0"/>
              <a:buNone/>
              <a:defRPr lang="en-US" sz="1400" smtClean="0">
                <a:latin typeface="+mn-lt"/>
              </a:defRPr>
            </a:lvl2pPr>
          </a:lstStyle>
          <a:p>
            <a:pPr lvl="0"/>
            <a:r>
              <a:rPr lang="en-US" smtClean="0"/>
              <a:t>Click to edit Master text styles</a:t>
            </a:r>
          </a:p>
          <a:p>
            <a:pPr lvl="1"/>
            <a:r>
              <a:rPr lang="en-US" smtClean="0"/>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2752147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466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2260600"/>
            <a:ext cx="8229600" cy="3911600"/>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smtClean="0"/>
              <a:t>Click to 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2567862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smtClean="0"/>
              <a:t>DO NOT USE THIS LAYOUT</a:t>
            </a:r>
            <a:br>
              <a:rPr lang="en-US" dirty="0" smtClean="0"/>
            </a:br>
            <a:r>
              <a:rPr lang="en-US" dirty="0" smtClean="0"/>
              <a:t>except to follow its instructions in the Master View</a:t>
            </a:r>
            <a:endParaRPr lang="en-US" dirty="0"/>
          </a:p>
        </p:txBody>
      </p:sp>
      <p:sp>
        <p:nvSpPr>
          <p:cNvPr id="3" name="Slide Number Placeholder 2"/>
          <p:cNvSpPr>
            <a:spLocks noGrp="1"/>
          </p:cNvSpPr>
          <p:nvPr>
            <p:ph type="sldNum" sz="quarter" idx="10"/>
          </p:nvPr>
        </p:nvSpPr>
        <p:spPr/>
        <p:txBody>
          <a:bodyPr/>
          <a:lstStyle/>
          <a:p>
            <a:fld id="{F3BF8891-5E06-46C2-89A4-6DB85D39BA35}" type="slidenum">
              <a:rPr lang="en-US" smtClean="0"/>
              <a:pPr/>
              <a:t>‹#›</a:t>
            </a:fld>
            <a:endParaRPr lang="en-US" dirty="0"/>
          </a:p>
        </p:txBody>
      </p:sp>
      <p:sp>
        <p:nvSpPr>
          <p:cNvPr id="4" name="TextBox 3"/>
          <p:cNvSpPr txBox="1"/>
          <p:nvPr userDrawn="1"/>
        </p:nvSpPr>
        <p:spPr>
          <a:xfrm>
            <a:off x="101599" y="1417638"/>
            <a:ext cx="8928101" cy="1015663"/>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Creating</a:t>
            </a:r>
            <a:r>
              <a:rPr lang="en-US" sz="2400" b="1" baseline="0" dirty="0" smtClean="0">
                <a:solidFill>
                  <a:srgbClr val="0070C0"/>
                </a:solidFill>
                <a:latin typeface="Arial" panose="020B0604020202020204" pitchFamily="34" charset="0"/>
                <a:cs typeface="Arial" panose="020B0604020202020204" pitchFamily="34" charset="0"/>
              </a:rPr>
              <a:t> a Custom Layout</a:t>
            </a:r>
          </a:p>
          <a:p>
            <a:r>
              <a:rPr lang="en-US" baseline="0" dirty="0" smtClean="0"/>
              <a:t>Follow the instructions on this slide layout if none of the existing layouts (in the current template) work well for the current slide you would like to create or edit.</a:t>
            </a:r>
            <a:endParaRPr lang="en-US" dirty="0"/>
          </a:p>
        </p:txBody>
      </p:sp>
      <p:sp>
        <p:nvSpPr>
          <p:cNvPr id="6" name="TextBox 5"/>
          <p:cNvSpPr txBox="1"/>
          <p:nvPr userDrawn="1"/>
        </p:nvSpPr>
        <p:spPr>
          <a:xfrm>
            <a:off x="101600" y="2567642"/>
            <a:ext cx="9144000" cy="3970318"/>
          </a:xfrm>
          <a:prstGeom prst="rect">
            <a:avLst/>
          </a:prstGeom>
          <a:noFill/>
        </p:spPr>
        <p:txBody>
          <a:bodyPr wrap="square" rtlCol="0">
            <a:spAutoFit/>
          </a:bodyPr>
          <a:lstStyle/>
          <a:p>
            <a:pPr lvl="0"/>
            <a:r>
              <a:rPr lang="en-US" dirty="0" smtClean="0"/>
              <a:t>To create a custom new layout, </a:t>
            </a:r>
            <a:r>
              <a:rPr lang="en-US" b="1" dirty="0" smtClean="0"/>
              <a:t>in the Slide Master view </a:t>
            </a:r>
            <a:r>
              <a:rPr lang="en-US" dirty="0" smtClean="0"/>
              <a:t>do the following:</a:t>
            </a:r>
          </a:p>
          <a:p>
            <a:pPr marL="214313" lvl="0" indent="-214313">
              <a:buFont typeface="Arial" panose="020B0604020202020204" pitchFamily="34" charset="0"/>
              <a:buChar char="•"/>
            </a:pPr>
            <a:r>
              <a:rPr lang="en-US" b="1" dirty="0" smtClean="0"/>
              <a:t>DUPLICATE</a:t>
            </a:r>
            <a:r>
              <a:rPr lang="en-US" dirty="0" smtClean="0"/>
              <a:t> an existing layout to create a new layout.</a:t>
            </a:r>
          </a:p>
          <a:p>
            <a:pPr marL="214313" lvl="0" indent="-214313">
              <a:buFont typeface="Arial" panose="020B0604020202020204" pitchFamily="34" charset="0"/>
              <a:buChar char="•"/>
            </a:pPr>
            <a:r>
              <a:rPr lang="en-US" b="1" dirty="0" smtClean="0"/>
              <a:t>RENAME</a:t>
            </a:r>
            <a:r>
              <a:rPr lang="en-US" dirty="0" smtClean="0"/>
              <a:t> the new layout.</a:t>
            </a:r>
          </a:p>
          <a:p>
            <a:pPr marL="214313" lvl="0" indent="-214313">
              <a:buFont typeface="Arial" panose="020B0604020202020204" pitchFamily="34" charset="0"/>
              <a:buChar char="•"/>
            </a:pPr>
            <a:r>
              <a:rPr lang="en-US" b="1" dirty="0" smtClean="0"/>
              <a:t>Insert or Remove as appropriate PLACEHOLDERS </a:t>
            </a:r>
            <a:r>
              <a:rPr lang="en-US" dirty="0" smtClean="0"/>
              <a:t>on your new layout, resizing &amp; formatting as appropriate. </a:t>
            </a:r>
            <a:r>
              <a:rPr lang="en-US" sz="1600" dirty="0" smtClean="0"/>
              <a:t>(Do</a:t>
            </a:r>
            <a:r>
              <a:rPr lang="en-US" sz="1600" baseline="0" dirty="0" smtClean="0"/>
              <a:t> not edit your content in the slide master. All content should be edited in the normal presentation design view.) </a:t>
            </a:r>
            <a:r>
              <a:rPr lang="en-US" b="1" baseline="0" dirty="0" smtClean="0"/>
              <a:t>NEVER REMOVE THE LAYOUT’S TITLE CONTAINER</a:t>
            </a:r>
            <a:r>
              <a:rPr lang="en-US" baseline="0" dirty="0" smtClean="0"/>
              <a:t>. </a:t>
            </a:r>
            <a:r>
              <a:rPr lang="en-US" sz="1600" baseline="0" dirty="0" smtClean="0"/>
              <a:t>(It can be resized or formatted, but never removed.)</a:t>
            </a:r>
            <a:endParaRPr lang="en-US" baseline="0" dirty="0" smtClean="0"/>
          </a:p>
          <a:p>
            <a:pPr marL="214313" lvl="0" indent="-214313">
              <a:buFont typeface="Arial" panose="020B0604020202020204" pitchFamily="34" charset="0"/>
              <a:buChar char="•"/>
            </a:pPr>
            <a:r>
              <a:rPr lang="en-US" dirty="0" smtClean="0"/>
              <a:t>Check the</a:t>
            </a:r>
            <a:r>
              <a:rPr lang="en-US" baseline="0" dirty="0" smtClean="0"/>
              <a:t> </a:t>
            </a:r>
            <a:r>
              <a:rPr lang="en-US" b="1" baseline="0" dirty="0" smtClean="0"/>
              <a:t>READING ORDER </a:t>
            </a:r>
            <a:r>
              <a:rPr lang="en-US" baseline="0" dirty="0" smtClean="0"/>
              <a:t>of your new layout. (</a:t>
            </a:r>
            <a:r>
              <a:rPr lang="en-US" sz="1350" u="sng" kern="1200" dirty="0" smtClean="0">
                <a:solidFill>
                  <a:schemeClr val="tx1"/>
                </a:solidFill>
                <a:effectLst/>
                <a:latin typeface="+mn-lt"/>
                <a:ea typeface="+mn-ea"/>
                <a:cs typeface="+mn-cs"/>
                <a:hlinkClick r:id="rId2"/>
              </a:rPr>
              <a:t>http://accessibility.psu.edu/microsoftoffice/powerpoint/</a:t>
            </a:r>
            <a:r>
              <a:rPr lang="en-US" sz="1350" kern="1200" dirty="0" smtClean="0">
                <a:solidFill>
                  <a:schemeClr val="tx1"/>
                </a:solidFill>
                <a:effectLst/>
                <a:latin typeface="+mn-lt"/>
                <a:ea typeface="+mn-ea"/>
                <a:cs typeface="+mn-cs"/>
              </a:rPr>
              <a:t>) </a:t>
            </a:r>
            <a:r>
              <a:rPr lang="en-US" baseline="0" dirty="0" smtClean="0"/>
              <a:t>Reorder as appropriate so the slide layout’s </a:t>
            </a:r>
            <a:r>
              <a:rPr lang="en-US" b="1" baseline="0" dirty="0" smtClean="0"/>
              <a:t>TITLE is read first</a:t>
            </a:r>
            <a:r>
              <a:rPr lang="en-US" baseline="0" dirty="0" smtClean="0"/>
              <a:t>.</a:t>
            </a:r>
          </a:p>
          <a:p>
            <a:pPr marL="214313" lvl="0" indent="-214313">
              <a:buFont typeface="Arial" panose="020B0604020202020204" pitchFamily="34" charset="0"/>
              <a:buChar char="•"/>
            </a:pPr>
            <a:r>
              <a:rPr lang="en-US" b="1" baseline="0" dirty="0" smtClean="0"/>
              <a:t>SAVE</a:t>
            </a:r>
            <a:r>
              <a:rPr lang="en-US" baseline="0" dirty="0" smtClean="0"/>
              <a:t> your presentation.</a:t>
            </a:r>
          </a:p>
          <a:p>
            <a:pPr marL="214313" lvl="0" indent="-214313">
              <a:buFont typeface="Arial" panose="020B0604020202020204" pitchFamily="34" charset="0"/>
              <a:buChar char="•"/>
            </a:pPr>
            <a:r>
              <a:rPr lang="en-US" b="1" baseline="0" dirty="0" smtClean="0"/>
              <a:t>Close the Master View </a:t>
            </a:r>
            <a:r>
              <a:rPr lang="en-US" b="0" baseline="0" dirty="0" smtClean="0"/>
              <a:t>and return to your normal editing (design) view.</a:t>
            </a:r>
          </a:p>
          <a:p>
            <a:pPr marL="214313" lvl="0" indent="-214313">
              <a:buFont typeface="Arial" panose="020B0604020202020204" pitchFamily="34" charset="0"/>
              <a:buChar char="•"/>
            </a:pPr>
            <a:r>
              <a:rPr lang="en-US" b="1" baseline="0" dirty="0" smtClean="0"/>
              <a:t>Insert a new slide using your custom-named new layout </a:t>
            </a:r>
            <a:r>
              <a:rPr lang="en-US" b="0" baseline="0" dirty="0" smtClean="0"/>
              <a:t>or apply the new layout to an existing slide.</a:t>
            </a:r>
            <a:endParaRPr lang="en-US" dirty="0"/>
          </a:p>
        </p:txBody>
      </p:sp>
    </p:spTree>
    <p:extLst>
      <p:ext uri="{BB962C8B-B14F-4D97-AF65-F5344CB8AC3E}">
        <p14:creationId xmlns:p14="http://schemas.microsoft.com/office/powerpoint/2010/main" val="140415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9382899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6977899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C Side by Side Mess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29464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
          <p:cNvSpPr>
            <a:spLocks noGrp="1"/>
          </p:cNvSpPr>
          <p:nvPr>
            <p:ph type="body" sz="quarter" idx="33" hasCustomPrompt="1"/>
          </p:nvPr>
        </p:nvSpPr>
        <p:spPr>
          <a:xfrm>
            <a:off x="4826000" y="39547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4" name="Picture Placeholder 3"/>
          <p:cNvSpPr>
            <a:spLocks noGrp="1"/>
          </p:cNvSpPr>
          <p:nvPr>
            <p:ph type="pic" sz="quarter" idx="34"/>
          </p:nvPr>
        </p:nvSpPr>
        <p:spPr>
          <a:xfrm>
            <a:off x="4826000" y="1600200"/>
            <a:ext cx="3859213" cy="2286000"/>
          </a:xfrm>
        </p:spPr>
        <p:txBody>
          <a:bodyPr/>
          <a:lstStyle/>
          <a:p>
            <a:endParaRPr lang="en-US" dirty="0"/>
          </a:p>
        </p:txBody>
      </p:sp>
      <p:sp>
        <p:nvSpPr>
          <p:cNvPr id="6" name="Text Placeholder 5"/>
          <p:cNvSpPr>
            <a:spLocks noGrp="1"/>
          </p:cNvSpPr>
          <p:nvPr>
            <p:ph type="body" sz="quarter" idx="35"/>
          </p:nvPr>
        </p:nvSpPr>
        <p:spPr>
          <a:xfrm>
            <a:off x="457200" y="4546600"/>
            <a:ext cx="8228013" cy="1524000"/>
          </a:xfrm>
        </p:spPr>
        <p:txBody>
          <a:body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10654348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C Side by Side Altere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2"/>
          <p:cNvSpPr>
            <a:spLocks noGrp="1"/>
          </p:cNvSpPr>
          <p:nvPr>
            <p:ph sz="quarter" idx="18"/>
          </p:nvPr>
        </p:nvSpPr>
        <p:spPr>
          <a:xfrm>
            <a:off x="4648200" y="1600200"/>
            <a:ext cx="4041648" cy="21336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dirty="0" smtClean="0"/>
              <a:t>Click to edit Master text styles</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4" name="Picture Placeholder 3"/>
          <p:cNvSpPr>
            <a:spLocks noGrp="1"/>
          </p:cNvSpPr>
          <p:nvPr>
            <p:ph type="pic" sz="quarter" idx="34"/>
          </p:nvPr>
        </p:nvSpPr>
        <p:spPr>
          <a:xfrm>
            <a:off x="4648200" y="3886200"/>
            <a:ext cx="4037013" cy="2286000"/>
          </a:xfrm>
        </p:spPr>
        <p:txBody>
          <a:bodyPr/>
          <a:lstStyle/>
          <a:p>
            <a:endParaRPr lang="en-US" dirty="0"/>
          </a:p>
        </p:txBody>
      </p:sp>
    </p:spTree>
    <p:extLst>
      <p:ext uri="{BB962C8B-B14F-4D97-AF65-F5344CB8AC3E}">
        <p14:creationId xmlns:p14="http://schemas.microsoft.com/office/powerpoint/2010/main" val="30721809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C Side by Side Altered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199" y="1600200"/>
            <a:ext cx="6537961" cy="2286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endParaRPr lang="en-US" dirty="0"/>
          </a:p>
        </p:txBody>
      </p:sp>
      <p:sp>
        <p:nvSpPr>
          <p:cNvPr id="21" name="Text Placeholder 1"/>
          <p:cNvSpPr>
            <a:spLocks noGrp="1"/>
          </p:cNvSpPr>
          <p:nvPr>
            <p:ph type="body" sz="quarter" idx="33" hasCustomPrompt="1"/>
          </p:nvPr>
        </p:nvSpPr>
        <p:spPr>
          <a:xfrm>
            <a:off x="7040881" y="3261677"/>
            <a:ext cx="1690052"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4" name="Picture Placeholder 3"/>
          <p:cNvSpPr>
            <a:spLocks noGrp="1"/>
          </p:cNvSpPr>
          <p:nvPr>
            <p:ph type="pic" sz="quarter" idx="34"/>
          </p:nvPr>
        </p:nvSpPr>
        <p:spPr>
          <a:xfrm>
            <a:off x="7040880" y="1600200"/>
            <a:ext cx="1690053" cy="1630680"/>
          </a:xfrm>
        </p:spPr>
        <p:txBody>
          <a:bodyPr/>
          <a:lstStyle/>
          <a:p>
            <a:endParaRPr lang="en-US" dirty="0"/>
          </a:p>
        </p:txBody>
      </p:sp>
      <p:sp>
        <p:nvSpPr>
          <p:cNvPr id="5" name="Text Placeholder 4"/>
          <p:cNvSpPr>
            <a:spLocks noGrp="1"/>
          </p:cNvSpPr>
          <p:nvPr>
            <p:ph type="body" sz="quarter" idx="35"/>
          </p:nvPr>
        </p:nvSpPr>
        <p:spPr>
          <a:xfrm>
            <a:off x="457199" y="3886200"/>
            <a:ext cx="8273733" cy="2392363"/>
          </a:xfrm>
        </p:spPr>
        <p:txBody>
          <a:bodyPr/>
          <a:lstStyle/>
          <a:p>
            <a:pPr lvl="0"/>
            <a:r>
              <a:rPr lang="en-US" dirty="0" smtClean="0"/>
              <a:t>Click to edit Master text styles</a:t>
            </a:r>
          </a:p>
          <a:p>
            <a:pPr lvl="1"/>
            <a:r>
              <a:rPr lang="en-US" dirty="0" smtClean="0"/>
              <a:t>Second level</a:t>
            </a:r>
            <a:endParaRPr lang="en-US" dirty="0"/>
          </a:p>
        </p:txBody>
      </p:sp>
    </p:spTree>
    <p:extLst>
      <p:ext uri="{BB962C8B-B14F-4D97-AF65-F5344CB8AC3E}">
        <p14:creationId xmlns:p14="http://schemas.microsoft.com/office/powerpoint/2010/main" val="29641741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7408641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C Side by side_four with text">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469568"/>
            <a:ext cx="4053840" cy="468086"/>
          </a:xfrm>
          <a:prstGeom prst="rect">
            <a:avLst/>
          </a:prstGeom>
        </p:spPr>
        <p:txBody>
          <a:bodyPr/>
          <a:lstStyle>
            <a:lvl1pPr marL="0" indent="0">
              <a:buNone/>
              <a:defRPr sz="3200">
                <a:latin typeface="+mn-lt"/>
              </a:defRPr>
            </a:lvl1pPr>
            <a:lvl2pPr>
              <a:defRPr sz="1600">
                <a:latin typeface="+mn-lt"/>
              </a:defRPr>
            </a:lvl2pPr>
          </a:lstStyle>
          <a:p>
            <a:pPr lvl="0"/>
            <a:r>
              <a:rPr lang="en-US" dirty="0" smtClean="0"/>
              <a:t>Click to edit Master text styles</a:t>
            </a:r>
          </a:p>
        </p:txBody>
      </p:sp>
      <p:sp>
        <p:nvSpPr>
          <p:cNvPr id="28" name="Text Placeholder 16"/>
          <p:cNvSpPr>
            <a:spLocks noGrp="1"/>
          </p:cNvSpPr>
          <p:nvPr>
            <p:ph type="body" sz="quarter" idx="42" hasCustomPrompt="1"/>
          </p:nvPr>
        </p:nvSpPr>
        <p:spPr>
          <a:xfrm>
            <a:off x="457200" y="3886200"/>
            <a:ext cx="4053840" cy="23006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4191000"/>
            <a:ext cx="4053840" cy="1529080"/>
          </a:xfrm>
          <a:prstGeom prst="rect">
            <a:avLst/>
          </a:prstGeom>
        </p:spPr>
        <p:txBody>
          <a:bodyPr/>
          <a:lstStyle>
            <a:lvl1pPr>
              <a:defRPr sz="3200">
                <a:latin typeface="+mn-lt"/>
              </a:defRPr>
            </a:lvl1pPr>
            <a:lvl2pPr marL="625475" indent="-285750">
              <a:defRPr sz="2800">
                <a:latin typeface="+mn-lt"/>
              </a:defRPr>
            </a:lvl2pPr>
          </a:lstStyle>
          <a:p>
            <a:pPr lvl="0"/>
            <a:r>
              <a:rPr lang="en-US" dirty="0" smtClean="0"/>
              <a:t>Click to edit Master text styles</a:t>
            </a:r>
          </a:p>
          <a:p>
            <a:pPr lvl="1"/>
            <a:r>
              <a:rPr lang="en-US" dirty="0"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59086" y="1469568"/>
            <a:ext cx="4037874" cy="468086"/>
          </a:xfrm>
          <a:prstGeom prst="rect">
            <a:avLst/>
          </a:prstGeom>
        </p:spPr>
        <p:txBody>
          <a:bodyPr/>
          <a:lstStyle>
            <a:lvl1pPr marL="0" indent="0">
              <a:buNone/>
              <a:defRPr sz="3200">
                <a:latin typeface="+mn-lt"/>
              </a:defRPr>
            </a:lvl1pPr>
            <a:lvl2pPr>
              <a:defRPr sz="1600">
                <a:latin typeface="+mn-lt"/>
              </a:defRPr>
            </a:lvl2pPr>
          </a:lstStyle>
          <a:p>
            <a:pPr lvl="0"/>
            <a:r>
              <a:rPr lang="en-US" dirty="0" smtClean="0"/>
              <a:t>Click to edit Master text styles</a:t>
            </a:r>
          </a:p>
        </p:txBody>
      </p:sp>
      <p:sp>
        <p:nvSpPr>
          <p:cNvPr id="27" name="Text Placeholder 16"/>
          <p:cNvSpPr>
            <a:spLocks noGrp="1"/>
          </p:cNvSpPr>
          <p:nvPr>
            <p:ph type="body" sz="quarter" idx="41" hasCustomPrompt="1"/>
          </p:nvPr>
        </p:nvSpPr>
        <p:spPr>
          <a:xfrm>
            <a:off x="4664892" y="3886200"/>
            <a:ext cx="4053840" cy="23006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4191000"/>
            <a:ext cx="4053840" cy="1529080"/>
          </a:xfrm>
          <a:prstGeom prst="rect">
            <a:avLst/>
          </a:prstGeom>
        </p:spPr>
        <p:txBody>
          <a:bodyPr/>
          <a:lstStyle>
            <a:lvl1pPr>
              <a:defRPr sz="3200">
                <a:latin typeface="+mn-lt"/>
              </a:defRPr>
            </a:lvl1pPr>
            <a:lvl2pPr marL="625475" indent="-285750">
              <a:defRPr sz="2800">
                <a:latin typeface="+mn-lt"/>
              </a:defRPr>
            </a:lvl2pPr>
          </a:lstStyle>
          <a:p>
            <a:pPr lvl="0"/>
            <a:r>
              <a:rPr lang="en-US" dirty="0" smtClean="0"/>
              <a:t>Click to edit Master text styles</a:t>
            </a:r>
          </a:p>
          <a:p>
            <a:pPr lvl="1"/>
            <a:r>
              <a:rPr lang="en-US" dirty="0" smtClean="0"/>
              <a:t>Second level</a:t>
            </a:r>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3" name="Picture Placeholder 2"/>
          <p:cNvSpPr>
            <a:spLocks noGrp="1"/>
          </p:cNvSpPr>
          <p:nvPr>
            <p:ph type="pic" sz="quarter" idx="43"/>
          </p:nvPr>
        </p:nvSpPr>
        <p:spPr>
          <a:xfrm>
            <a:off x="457200" y="1981882"/>
            <a:ext cx="4054475" cy="1829578"/>
          </a:xfrm>
        </p:spPr>
        <p:txBody>
          <a:bodyPr/>
          <a:lstStyle/>
          <a:p>
            <a:endParaRPr lang="en-US" dirty="0"/>
          </a:p>
        </p:txBody>
      </p:sp>
      <p:sp>
        <p:nvSpPr>
          <p:cNvPr id="17" name="Picture Placeholder 2"/>
          <p:cNvSpPr>
            <a:spLocks noGrp="1"/>
          </p:cNvSpPr>
          <p:nvPr>
            <p:ph type="pic" sz="quarter" idx="44"/>
          </p:nvPr>
        </p:nvSpPr>
        <p:spPr>
          <a:xfrm>
            <a:off x="4669248" y="1989585"/>
            <a:ext cx="4016580" cy="1821875"/>
          </a:xfrm>
        </p:spPr>
        <p:txBody>
          <a:bodyPr/>
          <a:lstStyle/>
          <a:p>
            <a:endParaRPr lang="en-US" dirty="0"/>
          </a:p>
        </p:txBody>
      </p:sp>
    </p:spTree>
    <p:extLst>
      <p:ext uri="{BB962C8B-B14F-4D97-AF65-F5344CB8AC3E}">
        <p14:creationId xmlns:p14="http://schemas.microsoft.com/office/powerpoint/2010/main" val="23253958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table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6265599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68" r:id="rId1"/>
    <p:sldLayoutId id="2147484259" r:id="rId2"/>
    <p:sldLayoutId id="2147484260" r:id="rId3"/>
    <p:sldLayoutId id="2147484276" r:id="rId4"/>
    <p:sldLayoutId id="2147484274" r:id="rId5"/>
    <p:sldLayoutId id="2147484275" r:id="rId6"/>
    <p:sldLayoutId id="2147484262" r:id="rId7"/>
    <p:sldLayoutId id="2147484273" r:id="rId8"/>
    <p:sldLayoutId id="2147484263" r:id="rId9"/>
    <p:sldLayoutId id="2147484264" r:id="rId10"/>
    <p:sldLayoutId id="2147484265" r:id="rId11"/>
    <p:sldLayoutId id="2147484266" r:id="rId12"/>
    <p:sldLayoutId id="2147484267" r:id="rId13"/>
    <p:sldLayoutId id="2147484271" r:id="rId14"/>
    <p:sldLayoutId id="2147484272" r:id="rId15"/>
  </p:sldLayoutIdLst>
  <p:timing>
    <p:tnLst>
      <p:par>
        <p:cTn id="1" dur="indefinite" restart="never" nodeType="tmRoot"/>
      </p:par>
    </p:tnLst>
  </p:timing>
  <p:hf hd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9.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21.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2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hyperlink" Target="http://www.apple.com/macosx/" TargetMode="External"/><Relationship Id="rId2" Type="http://schemas.openxmlformats.org/officeDocument/2006/relationships/slideLayout" Target="../slideLayouts/slideLayout13.xml"/><Relationship Id="rId1" Type="http://schemas.openxmlformats.org/officeDocument/2006/relationships/tags" Target="../tags/tag41.xml"/><Relationship Id="rId6" Type="http://schemas.openxmlformats.org/officeDocument/2006/relationships/hyperlink" Target="http://windows.microsoft.com/en-US/windows/home" TargetMode="External"/><Relationship Id="rId5" Type="http://schemas.openxmlformats.org/officeDocument/2006/relationships/hyperlink" Target="http://www.linuxfoundation.org/" TargetMode="External"/><Relationship Id="rId4" Type="http://schemas.openxmlformats.org/officeDocument/2006/relationships/hyperlink" Target="http://www.kde.org/"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hyperlink" Target="https://www.microsoft.com/windowsembedded/en-us/products-solutions-overview.aspx" TargetMode="External"/><Relationship Id="rId2" Type="http://schemas.openxmlformats.org/officeDocument/2006/relationships/slideLayout" Target="../slideLayouts/slideLayout13.xml"/><Relationship Id="rId1" Type="http://schemas.openxmlformats.org/officeDocument/2006/relationships/tags" Target="../tags/tag42.xml"/><Relationship Id="rId6" Type="http://schemas.openxmlformats.org/officeDocument/2006/relationships/hyperlink" Target="http://desktopreality.com/why-booting-is-called-booting/" TargetMode="External"/><Relationship Id="rId5" Type="http://schemas.openxmlformats.org/officeDocument/2006/relationships/hyperlink" Target="http://opengroup.org/unix" TargetMode="External"/><Relationship Id="rId4" Type="http://schemas.openxmlformats.org/officeDocument/2006/relationships/hyperlink" Target="https://www.sonosite.com/product/sonosite-m-turbo"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gnu.org/copyleft/gpl.html" TargetMode="External"/><Relationship Id="rId3" Type="http://schemas.openxmlformats.org/officeDocument/2006/relationships/notesSlide" Target="../notesSlides/notesSlide23.xml"/><Relationship Id="rId7" Type="http://schemas.openxmlformats.org/officeDocument/2006/relationships/hyperlink" Target="https://commons.wikimedia.org/wiki/File:Plasma_Desktop_4.4.jpg" TargetMode="External"/><Relationship Id="rId2" Type="http://schemas.openxmlformats.org/officeDocument/2006/relationships/slideLayout" Target="../slideLayouts/slideLayout13.xml"/><Relationship Id="rId1" Type="http://schemas.openxmlformats.org/officeDocument/2006/relationships/tags" Target="../tags/tag43.xml"/><Relationship Id="rId6" Type="http://schemas.openxmlformats.org/officeDocument/2006/relationships/hyperlink" Target="https://en.wikipedia.org/wiki/File:OS_X_El_Capitan_screenshot.png" TargetMode="External"/><Relationship Id="rId11" Type="http://schemas.openxmlformats.org/officeDocument/2006/relationships/hyperlink" Target="https://www.apache.org/licenses/LICENSE-2.0" TargetMode="External"/><Relationship Id="rId5" Type="http://schemas.openxmlformats.org/officeDocument/2006/relationships/hyperlink" Target="https://creativecommons.org/licenses/by-sa/4.0/deed.en" TargetMode="External"/><Relationship Id="rId10" Type="http://schemas.openxmlformats.org/officeDocument/2006/relationships/hyperlink" Target="https://commons.wikimedia.org/wiki/File:Android_6.0-en.png" TargetMode="External"/><Relationship Id="rId4" Type="http://schemas.openxmlformats.org/officeDocument/2006/relationships/hyperlink" Target="https://commons.wikimedia.org/wiki/File:Windows_10_mk.png" TargetMode="External"/><Relationship Id="rId9" Type="http://schemas.openxmlformats.org/officeDocument/2006/relationships/hyperlink" Target="https://commons.wikimedia.org/wiki/File:Bash_screenshot.png"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4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Computer Science</a:t>
            </a:r>
            <a:endParaRPr lang="en-US" dirty="0"/>
          </a:p>
        </p:txBody>
      </p:sp>
      <p:sp>
        <p:nvSpPr>
          <p:cNvPr id="3" name="Text Placeholder 2"/>
          <p:cNvSpPr>
            <a:spLocks noGrp="1"/>
          </p:cNvSpPr>
          <p:nvPr>
            <p:ph type="body" sz="half" idx="2"/>
          </p:nvPr>
        </p:nvSpPr>
        <p:spPr/>
        <p:txBody>
          <a:bodyPr/>
          <a:lstStyle/>
          <a:p>
            <a:r>
              <a:rPr lang="en-US" dirty="0" smtClean="0"/>
              <a:t>Computer Software</a:t>
            </a:r>
            <a:endParaRPr lang="en-US" dirty="0"/>
          </a:p>
        </p:txBody>
      </p:sp>
      <p:sp>
        <p:nvSpPr>
          <p:cNvPr id="4" name="Text Placeholder 3"/>
          <p:cNvSpPr>
            <a:spLocks noGrp="1"/>
          </p:cNvSpPr>
          <p:nvPr>
            <p:ph type="body" sz="quarter" idx="11"/>
          </p:nvPr>
        </p:nvSpPr>
        <p:spPr/>
        <p:txBody>
          <a:bodyPr/>
          <a:lstStyle/>
          <a:p>
            <a:r>
              <a:rPr lang="en-US" dirty="0" smtClean="0"/>
              <a:t>Lecture c</a:t>
            </a:r>
            <a:endParaRPr lang="en-US" dirty="0"/>
          </a:p>
        </p:txBody>
      </p:sp>
      <p:sp>
        <p:nvSpPr>
          <p:cNvPr id="5" name="Text Placeholder 4"/>
          <p:cNvSpPr>
            <a:spLocks noGrp="1"/>
          </p:cNvSpPr>
          <p:nvPr>
            <p:ph type="body" sz="quarter" idx="12"/>
          </p:nvPr>
        </p:nvSpPr>
        <p:spPr/>
        <p:txBody>
          <a:bodyPr/>
          <a:lstStyle/>
          <a:p>
            <a:r>
              <a:rPr lang="en-US" dirty="0"/>
              <a:t>This material (Comp 4 Unit 3) was developed by Oregon Health &amp; Science University, funded by the Department of Health and Human Services, Office of the National Coordinator for Health Information Technology under Award Number 90WT0001. </a:t>
            </a:r>
          </a:p>
          <a:p>
            <a:r>
              <a:rPr lang="en-US" dirty="0" smtClean="0"/>
              <a:t>This work is licensed under the Creative Commons Attribution-NonCommercial-ShareAlike 4.0 International License. To view a copy of this license, visit </a:t>
            </a:r>
            <a:r>
              <a:rPr lang="en-US" dirty="0" smtClean="0">
                <a:hlinkClick r:id="rId4" tooltip="URL for Creative Commons Attribution-NonCommercial-ShareAlike 4.0 International License"/>
              </a:rPr>
              <a:t>http://creativecommons.org/licenses/by-nc-sa/4.0/</a:t>
            </a:r>
            <a:r>
              <a:rPr lang="en-US" dirty="0" smtClean="0"/>
              <a:t>.</a:t>
            </a:r>
            <a:endParaRPr lang="en-US" dirty="0"/>
          </a:p>
        </p:txBody>
      </p:sp>
    </p:spTree>
    <p:custDataLst>
      <p:tags r:id="rId1"/>
    </p:custDataLst>
    <p:extLst>
      <p:ext uri="{BB962C8B-B14F-4D97-AF65-F5344CB8AC3E}">
        <p14:creationId xmlns:p14="http://schemas.microsoft.com/office/powerpoint/2010/main" val="1283178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z="3200" dirty="0">
                <a:latin typeface="+mn-lt"/>
                <a:ea typeface="+mn-ea"/>
                <a:cs typeface="+mn-cs"/>
              </a:rPr>
              <a:t>OS X </a:t>
            </a:r>
            <a:r>
              <a:rPr lang="en-US" sz="3200" dirty="0" smtClean="0">
                <a:latin typeface="+mn-lt"/>
                <a:ea typeface="+mn-ea"/>
                <a:cs typeface="+mn-cs"/>
              </a:rPr>
              <a:t>El </a:t>
            </a:r>
            <a:r>
              <a:rPr lang="en-US" sz="3200" dirty="0">
                <a:latin typeface="+mn-lt"/>
                <a:ea typeface="+mn-ea"/>
                <a:cs typeface="+mn-cs"/>
              </a:rPr>
              <a:t>Capitan</a:t>
            </a:r>
            <a:endParaRPr lang="en-US" altLang="en-US" sz="3200" dirty="0">
              <a:latin typeface="+mn-lt"/>
              <a:ea typeface="+mn-ea"/>
              <a:cs typeface="+mn-cs"/>
            </a:endParaRPr>
          </a:p>
        </p:txBody>
      </p:sp>
      <p:pic>
        <p:nvPicPr>
          <p:cNvPr id="3" name="Picture Placeholder 2" descr="This is a screenshot of Mac’s OS X El Capitan showing the Aqua graphical interface. &#10;&#1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508000" y="1600200"/>
            <a:ext cx="8128000" cy="4572000"/>
          </a:xfrm>
        </p:spPr>
      </p:pic>
      <p:sp>
        <p:nvSpPr>
          <p:cNvPr id="57347" name="Text Placeholder 9"/>
          <p:cNvSpPr>
            <a:spLocks noGrp="1"/>
          </p:cNvSpPr>
          <p:nvPr>
            <p:ph type="body" sz="quarter" idx="32"/>
          </p:nvPr>
        </p:nvSpPr>
        <p:spPr/>
        <p:txBody>
          <a:bodyPr/>
          <a:lstStyle/>
          <a:p>
            <a:r>
              <a:rPr lang="en-US" altLang="en-US" dirty="0" smtClean="0"/>
              <a:t>(As11ley/Apple Inc, 2016, Fair Use/Wikipedia non-free content.)</a:t>
            </a:r>
          </a:p>
        </p:txBody>
      </p:sp>
      <p:sp>
        <p:nvSpPr>
          <p:cNvPr id="2" name="Slide Number Placeholder 1"/>
          <p:cNvSpPr>
            <a:spLocks noGrp="1"/>
          </p:cNvSpPr>
          <p:nvPr>
            <p:ph type="sldNum" sz="quarter" idx="4"/>
          </p:nvPr>
        </p:nvSpPr>
        <p:spPr/>
        <p:txBody>
          <a:bodyPr/>
          <a:lstStyle/>
          <a:p>
            <a:fld id="{F3BF8891-5E06-46C2-89A4-6DB85D39BA35}" type="slidenum">
              <a:rPr lang="en-US" smtClean="0"/>
              <a:pPr/>
              <a:t>10</a:t>
            </a:fld>
            <a:endParaRPr lang="en-US"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altLang="en-US" sz="3200" dirty="0">
                <a:latin typeface="+mn-lt"/>
                <a:ea typeface="+mn-ea"/>
                <a:cs typeface="+mn-cs"/>
              </a:rPr>
              <a:t>Linux</a:t>
            </a:r>
            <a:br>
              <a:rPr lang="en-US" altLang="en-US" sz="3200" dirty="0">
                <a:latin typeface="+mn-lt"/>
                <a:ea typeface="+mn-ea"/>
                <a:cs typeface="+mn-cs"/>
              </a:rPr>
            </a:br>
            <a:r>
              <a:rPr lang="en-US" altLang="en-US" sz="3200" dirty="0">
                <a:latin typeface="+mn-lt"/>
                <a:ea typeface="+mn-ea"/>
                <a:cs typeface="+mn-cs"/>
              </a:rPr>
              <a:t>(KDE 4 Desktop Environment)</a:t>
            </a:r>
          </a:p>
        </p:txBody>
      </p:sp>
      <p:sp>
        <p:nvSpPr>
          <p:cNvPr id="63491" name="Text Placeholder 9"/>
          <p:cNvSpPr>
            <a:spLocks noGrp="1"/>
          </p:cNvSpPr>
          <p:nvPr>
            <p:ph type="body" sz="quarter" idx="32"/>
          </p:nvPr>
        </p:nvSpPr>
        <p:spPr/>
        <p:txBody>
          <a:bodyPr/>
          <a:lstStyle/>
          <a:p>
            <a:r>
              <a:rPr lang="en-US" altLang="en-US" dirty="0"/>
              <a:t>(KDE</a:t>
            </a:r>
            <a:r>
              <a:rPr lang="en-US" altLang="en-US" baseline="30000" dirty="0"/>
              <a:t> ® </a:t>
            </a:r>
            <a:r>
              <a:rPr lang="en-US" altLang="en-US" dirty="0"/>
              <a:t>/</a:t>
            </a:r>
            <a:r>
              <a:rPr lang="en-US" altLang="en-US" dirty="0" err="1"/>
              <a:t>KAMiKAZOW</a:t>
            </a:r>
            <a:r>
              <a:rPr lang="en-US" altLang="en-US" dirty="0"/>
              <a:t>, 2011, GNU-GPL)</a:t>
            </a:r>
          </a:p>
        </p:txBody>
      </p:sp>
      <p:pic>
        <p:nvPicPr>
          <p:cNvPr id="4" name="Picture Placeholder 3" descr="Screen capture of a Linux and KDE 4 Windowing environment."/>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p:pic>
      <p:sp>
        <p:nvSpPr>
          <p:cNvPr id="2" name="Slide Number Placeholder 1"/>
          <p:cNvSpPr>
            <a:spLocks noGrp="1"/>
          </p:cNvSpPr>
          <p:nvPr>
            <p:ph type="sldNum" sz="quarter" idx="4"/>
          </p:nvPr>
        </p:nvSpPr>
        <p:spPr/>
        <p:txBody>
          <a:bodyPr/>
          <a:lstStyle/>
          <a:p>
            <a:fld id="{F3BF8891-5E06-46C2-89A4-6DB85D39BA35}" type="slidenum">
              <a:rPr lang="en-US" smtClean="0"/>
              <a:pPr/>
              <a:t>11</a:t>
            </a:fld>
            <a:endParaRPr lang="en-US"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ltLang="en-US" smtClean="0"/>
              <a:t>Microsoft Windows vs. Mac OS X</a:t>
            </a:r>
            <a:endParaRPr lang="en-US" altLang="en-US" dirty="0"/>
          </a:p>
        </p:txBody>
      </p:sp>
      <p:sp>
        <p:nvSpPr>
          <p:cNvPr id="7" name="Content Placeholder 6"/>
          <p:cNvSpPr>
            <a:spLocks noGrp="1"/>
          </p:cNvSpPr>
          <p:nvPr>
            <p:ph sz="quarter" idx="14"/>
          </p:nvPr>
        </p:nvSpPr>
        <p:spPr>
          <a:xfrm>
            <a:off x="457199" y="1600198"/>
            <a:ext cx="4186979" cy="4572000"/>
          </a:xfrm>
        </p:spPr>
        <p:txBody>
          <a:bodyPr>
            <a:normAutofit fontScale="92500" lnSpcReduction="20000"/>
          </a:bodyPr>
          <a:lstStyle/>
          <a:p>
            <a:r>
              <a:rPr lang="en-US" altLang="en-US" dirty="0" smtClean="0"/>
              <a:t>Strengths of  MS Windows</a:t>
            </a:r>
          </a:p>
          <a:p>
            <a:pPr lvl="1"/>
            <a:r>
              <a:rPr lang="en-US" altLang="en-US" dirty="0" smtClean="0"/>
              <a:t>Most applications available for MS Windows®</a:t>
            </a:r>
          </a:p>
          <a:p>
            <a:pPr lvl="1"/>
            <a:r>
              <a:rPr lang="en-US" altLang="en-US" dirty="0" smtClean="0"/>
              <a:t>Large variety of hardware that runs MS Windows</a:t>
            </a:r>
          </a:p>
          <a:p>
            <a:r>
              <a:rPr lang="en-US" altLang="en-US" dirty="0" smtClean="0"/>
              <a:t>Weaknesses of  MS Windows</a:t>
            </a:r>
          </a:p>
          <a:p>
            <a:pPr lvl="1"/>
            <a:r>
              <a:rPr lang="en-US" altLang="en-US" dirty="0" smtClean="0"/>
              <a:t>Poor reliability</a:t>
            </a:r>
          </a:p>
          <a:p>
            <a:pPr lvl="1"/>
            <a:r>
              <a:rPr lang="en-US" altLang="en-US" dirty="0" smtClean="0"/>
              <a:t>Vulnerable security</a:t>
            </a:r>
            <a:endParaRPr lang="en-US" altLang="en-US" dirty="0"/>
          </a:p>
        </p:txBody>
      </p:sp>
      <p:sp>
        <p:nvSpPr>
          <p:cNvPr id="8" name="Content Placeholder 7"/>
          <p:cNvSpPr>
            <a:spLocks noGrp="1"/>
          </p:cNvSpPr>
          <p:nvPr>
            <p:ph sz="quarter" idx="18"/>
          </p:nvPr>
        </p:nvSpPr>
        <p:spPr>
          <a:xfrm>
            <a:off x="4648200" y="1600200"/>
            <a:ext cx="4041648" cy="4572000"/>
          </a:xfrm>
        </p:spPr>
        <p:txBody>
          <a:bodyPr/>
          <a:lstStyle/>
          <a:p>
            <a:r>
              <a:rPr lang="en-US" altLang="en-US" dirty="0" smtClean="0"/>
              <a:t>Strengths of Mac OS X</a:t>
            </a:r>
          </a:p>
          <a:p>
            <a:pPr lvl="1"/>
            <a:r>
              <a:rPr lang="en-US" altLang="en-US" dirty="0" smtClean="0"/>
              <a:t>User friendly</a:t>
            </a:r>
          </a:p>
          <a:p>
            <a:pPr lvl="1"/>
            <a:r>
              <a:rPr lang="en-US" altLang="en-US" dirty="0" smtClean="0"/>
              <a:t>Reliable</a:t>
            </a:r>
          </a:p>
          <a:p>
            <a:pPr lvl="1"/>
            <a:r>
              <a:rPr lang="en-US" altLang="en-US" dirty="0" smtClean="0"/>
              <a:t>Secure</a:t>
            </a:r>
          </a:p>
          <a:p>
            <a:r>
              <a:rPr lang="en-US" altLang="en-US" dirty="0" smtClean="0"/>
              <a:t>Weaknesses of Mac OS X</a:t>
            </a:r>
          </a:p>
          <a:p>
            <a:pPr lvl="1"/>
            <a:r>
              <a:rPr lang="en-US" altLang="en-US" dirty="0" smtClean="0"/>
              <a:t>Limited application software availability</a:t>
            </a:r>
            <a:endParaRPr lang="en-US" altLang="en-US"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12</a:t>
            </a:fld>
            <a:endParaRPr lang="en-US"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tLang="en-US" sz="3200" dirty="0">
                <a:latin typeface="+mn-lt"/>
                <a:ea typeface="+mn-ea"/>
                <a:cs typeface="+mn-cs"/>
              </a:rPr>
              <a:t>OS for PCs and Servers</a:t>
            </a:r>
          </a:p>
        </p:txBody>
      </p:sp>
      <p:sp>
        <p:nvSpPr>
          <p:cNvPr id="61442" name="Content Placeholder 2"/>
          <p:cNvSpPr>
            <a:spLocks noGrp="1"/>
          </p:cNvSpPr>
          <p:nvPr>
            <p:ph sz="quarter" idx="14"/>
          </p:nvPr>
        </p:nvSpPr>
        <p:spPr/>
        <p:txBody>
          <a:bodyPr/>
          <a:lstStyle/>
          <a:p>
            <a:r>
              <a:rPr lang="en-US" altLang="en-US" dirty="0" smtClean="0"/>
              <a:t>Unix</a:t>
            </a:r>
          </a:p>
          <a:p>
            <a:pPr lvl="1"/>
            <a:r>
              <a:rPr lang="en-US" altLang="en-US" dirty="0" smtClean="0"/>
              <a:t>Developed in 1969</a:t>
            </a:r>
          </a:p>
          <a:p>
            <a:pPr lvl="1"/>
            <a:r>
              <a:rPr lang="en-US" altLang="en-US" dirty="0" smtClean="0"/>
              <a:t>Used for mainframes</a:t>
            </a:r>
          </a:p>
          <a:p>
            <a:pPr lvl="1"/>
            <a:r>
              <a:rPr lang="en-US" altLang="en-US" dirty="0" smtClean="0"/>
              <a:t>Many different variations available</a:t>
            </a:r>
          </a:p>
          <a:p>
            <a:r>
              <a:rPr lang="en-US" altLang="en-US" dirty="0" smtClean="0"/>
              <a:t>Linux</a:t>
            </a:r>
          </a:p>
          <a:p>
            <a:pPr lvl="1"/>
            <a:r>
              <a:rPr lang="en-US" altLang="en-US" dirty="0" smtClean="0"/>
              <a:t>Open source version of Unix created by Linus Torvalds in 1991</a:t>
            </a:r>
          </a:p>
        </p:txBody>
      </p:sp>
      <p:sp>
        <p:nvSpPr>
          <p:cNvPr id="2" name="Slide Number Placeholder 1"/>
          <p:cNvSpPr>
            <a:spLocks noGrp="1"/>
          </p:cNvSpPr>
          <p:nvPr>
            <p:ph type="sldNum" sz="quarter" idx="4"/>
          </p:nvPr>
        </p:nvSpPr>
        <p:spPr/>
        <p:txBody>
          <a:bodyPr/>
          <a:lstStyle/>
          <a:p>
            <a:fld id="{F3BF8891-5E06-46C2-89A4-6DB85D39BA35}" type="slidenum">
              <a:rPr lang="en-US" smtClean="0"/>
              <a:pPr/>
              <a:t>13</a:t>
            </a:fld>
            <a:endParaRPr lang="en-US"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altLang="en-US" sz="3200" dirty="0">
                <a:latin typeface="+mn-lt"/>
                <a:ea typeface="+mn-ea"/>
                <a:cs typeface="+mn-cs"/>
              </a:rPr>
              <a:t>UNIX</a:t>
            </a:r>
          </a:p>
        </p:txBody>
      </p:sp>
      <p:pic>
        <p:nvPicPr>
          <p:cNvPr id="5" name="Picture Placeholder 4" descr="These are the command lines in a UNIX system. Windowing environments are available for UNIX, but the command line remains available.&#10;"/>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t="29861" b="29325"/>
          <a:stretch/>
        </p:blipFill>
        <p:spPr/>
      </p:pic>
      <p:sp>
        <p:nvSpPr>
          <p:cNvPr id="65539" name="Text Placeholder 9"/>
          <p:cNvSpPr>
            <a:spLocks noGrp="1"/>
          </p:cNvSpPr>
          <p:nvPr>
            <p:ph type="body" sz="quarter" idx="32"/>
          </p:nvPr>
        </p:nvSpPr>
        <p:spPr>
          <a:xfrm>
            <a:off x="457200" y="6172200"/>
            <a:ext cx="7634331" cy="533400"/>
          </a:xfrm>
        </p:spPr>
        <p:txBody>
          <a:bodyPr/>
          <a:lstStyle/>
          <a:p>
            <a:r>
              <a:rPr lang="en-US" altLang="en-US" dirty="0" smtClean="0"/>
              <a:t>(</a:t>
            </a:r>
            <a:r>
              <a:rPr lang="en-US" altLang="en-US" dirty="0" err="1" smtClean="0"/>
              <a:t>Emx</a:t>
            </a:r>
            <a:r>
              <a:rPr lang="en-US" altLang="en-US" dirty="0" smtClean="0"/>
              <a:t>, 2006, GNU-GPL)</a:t>
            </a:r>
          </a:p>
        </p:txBody>
      </p:sp>
      <p:sp>
        <p:nvSpPr>
          <p:cNvPr id="2" name="Slide Number Placeholder 1"/>
          <p:cNvSpPr>
            <a:spLocks noGrp="1"/>
          </p:cNvSpPr>
          <p:nvPr>
            <p:ph type="sldNum" sz="quarter" idx="4"/>
          </p:nvPr>
        </p:nvSpPr>
        <p:spPr/>
        <p:txBody>
          <a:bodyPr/>
          <a:lstStyle/>
          <a:p>
            <a:fld id="{F3BF8891-5E06-46C2-89A4-6DB85D39BA35}" type="slidenum">
              <a:rPr lang="en-US" smtClean="0"/>
              <a:pPr/>
              <a:t>14</a:t>
            </a:fld>
            <a:endParaRPr lang="en-US"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altLang="en-US" sz="3200" dirty="0" smtClean="0">
                <a:latin typeface="+mn-lt"/>
                <a:ea typeface="+mn-ea"/>
                <a:cs typeface="+mn-cs"/>
              </a:rPr>
              <a:t>OSs </a:t>
            </a:r>
            <a:r>
              <a:rPr lang="en-US" altLang="en-US" sz="3200" dirty="0">
                <a:latin typeface="+mn-lt"/>
                <a:ea typeface="+mn-ea"/>
                <a:cs typeface="+mn-cs"/>
              </a:rPr>
              <a:t>for Servers</a:t>
            </a:r>
          </a:p>
        </p:txBody>
      </p:sp>
      <p:sp>
        <p:nvSpPr>
          <p:cNvPr id="67586" name="Content Placeholder 2"/>
          <p:cNvSpPr>
            <a:spLocks noGrp="1"/>
          </p:cNvSpPr>
          <p:nvPr>
            <p:ph sz="quarter" idx="14"/>
          </p:nvPr>
        </p:nvSpPr>
        <p:spPr>
          <a:xfrm>
            <a:off x="457200" y="1600199"/>
            <a:ext cx="8229600" cy="4817225"/>
          </a:xfrm>
        </p:spPr>
        <p:txBody>
          <a:bodyPr/>
          <a:lstStyle/>
          <a:p>
            <a:r>
              <a:rPr lang="en-US" altLang="en-US" sz="3100" dirty="0" smtClean="0"/>
              <a:t>Mac OS X Server</a:t>
            </a:r>
          </a:p>
          <a:p>
            <a:r>
              <a:rPr lang="en-US" altLang="en-US" sz="3100" dirty="0" smtClean="0"/>
              <a:t>Microsoft Windows Server</a:t>
            </a:r>
          </a:p>
          <a:p>
            <a:pPr lvl="1"/>
            <a:r>
              <a:rPr lang="en-US" altLang="en-US" sz="2700" dirty="0" smtClean="0"/>
              <a:t>Versions 2008, 2008 R2, 2012, 2012 R2, 2016</a:t>
            </a:r>
          </a:p>
          <a:p>
            <a:pPr lvl="1"/>
            <a:r>
              <a:rPr lang="en-US" altLang="en-US" sz="2700" dirty="0" smtClean="0"/>
              <a:t>Windows </a:t>
            </a:r>
            <a:r>
              <a:rPr lang="en-US" altLang="en-US" sz="2700" dirty="0"/>
              <a:t>High Performance Computing </a:t>
            </a:r>
            <a:r>
              <a:rPr lang="en-US" altLang="en-US" sz="2700" dirty="0" smtClean="0"/>
              <a:t>(HPC) Server 2008, 2008 R2, 2012, 2012 R2</a:t>
            </a:r>
          </a:p>
          <a:p>
            <a:r>
              <a:rPr lang="en-US" altLang="en-US" sz="3100" dirty="0" smtClean="0"/>
              <a:t>Windows Small Business Server</a:t>
            </a:r>
          </a:p>
          <a:p>
            <a:r>
              <a:rPr lang="en-US" altLang="en-US" sz="3100" dirty="0" smtClean="0"/>
              <a:t>Windows Essential Small Business Server</a:t>
            </a:r>
          </a:p>
          <a:p>
            <a:r>
              <a:rPr lang="en-US" altLang="en-US" sz="3100" dirty="0" smtClean="0"/>
              <a:t>Windows Home Server</a:t>
            </a:r>
          </a:p>
          <a:p>
            <a:r>
              <a:rPr lang="en-US" altLang="en-US" sz="3100" dirty="0" smtClean="0"/>
              <a:t>Unix/Linux</a:t>
            </a:r>
          </a:p>
        </p:txBody>
      </p:sp>
      <p:sp>
        <p:nvSpPr>
          <p:cNvPr id="2" name="Slide Number Placeholder 1"/>
          <p:cNvSpPr>
            <a:spLocks noGrp="1"/>
          </p:cNvSpPr>
          <p:nvPr>
            <p:ph type="sldNum" sz="quarter" idx="4"/>
          </p:nvPr>
        </p:nvSpPr>
        <p:spPr/>
        <p:txBody>
          <a:bodyPr/>
          <a:lstStyle/>
          <a:p>
            <a:fld id="{F3BF8891-5E06-46C2-89A4-6DB85D39BA35}" type="slidenum">
              <a:rPr lang="en-US" smtClean="0"/>
              <a:pPr/>
              <a:t>15</a:t>
            </a:fld>
            <a:endParaRPr lang="en-US"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altLang="en-US" sz="3200" dirty="0">
                <a:latin typeface="+mn-lt"/>
                <a:ea typeface="+mn-ea"/>
                <a:cs typeface="+mn-cs"/>
              </a:rPr>
              <a:t>OSs for Handheld Devices</a:t>
            </a:r>
          </a:p>
        </p:txBody>
      </p:sp>
      <p:sp>
        <p:nvSpPr>
          <p:cNvPr id="8" name="Content Placeholder 7"/>
          <p:cNvSpPr>
            <a:spLocks noGrp="1"/>
          </p:cNvSpPr>
          <p:nvPr>
            <p:ph sz="quarter" idx="14"/>
          </p:nvPr>
        </p:nvSpPr>
        <p:spPr/>
        <p:txBody>
          <a:bodyPr/>
          <a:lstStyle/>
          <a:p>
            <a:r>
              <a:rPr lang="en-US" altLang="en-US" dirty="0"/>
              <a:t>Microsoft Windows 10 Mobile</a:t>
            </a:r>
          </a:p>
          <a:p>
            <a:r>
              <a:rPr lang="en-US" altLang="en-US" dirty="0"/>
              <a:t>iPhone iOS 4</a:t>
            </a:r>
          </a:p>
          <a:p>
            <a:r>
              <a:rPr lang="en-US" altLang="en-US" dirty="0"/>
              <a:t>Android</a:t>
            </a:r>
            <a:r>
              <a:rPr lang="en-US" altLang="en-US" baseline="30000" dirty="0"/>
              <a:t>™</a:t>
            </a:r>
            <a:r>
              <a:rPr lang="en-US" altLang="en-US" dirty="0"/>
              <a:t> OS</a:t>
            </a:r>
          </a:p>
          <a:p>
            <a:r>
              <a:rPr lang="en-US" altLang="en-US" dirty="0"/>
              <a:t>Blackberry</a:t>
            </a:r>
            <a:r>
              <a:rPr lang="en-US" altLang="en-US" baseline="30000" dirty="0"/>
              <a:t>®</a:t>
            </a:r>
            <a:r>
              <a:rPr lang="en-US" altLang="en-US" dirty="0"/>
              <a:t> </a:t>
            </a:r>
            <a:r>
              <a:rPr lang="en-US" altLang="en-US" dirty="0" smtClean="0"/>
              <a:t>OS</a:t>
            </a:r>
            <a:endParaRPr lang="en-US" altLang="en-US" dirty="0"/>
          </a:p>
        </p:txBody>
      </p:sp>
      <p:pic>
        <p:nvPicPr>
          <p:cNvPr id="3" name="Content Placeholder 2" descr="Image of an Android OS (6.0 &quot;Marshmallow&quot;) home screen."/>
          <p:cNvPicPr>
            <a:picLocks noGrp="1" noChangeAspect="1"/>
          </p:cNvPicPr>
          <p:nvPr>
            <p:ph sz="quarter" idx="18"/>
          </p:nvPr>
        </p:nvPicPr>
        <p:blipFill>
          <a:blip r:embed="rId4" cstate="print">
            <a:extLst>
              <a:ext uri="{28A0092B-C50C-407E-A947-70E740481C1C}">
                <a14:useLocalDpi xmlns:a14="http://schemas.microsoft.com/office/drawing/2010/main" val="0"/>
              </a:ext>
            </a:extLst>
          </a:blip>
          <a:stretch>
            <a:fillRect/>
          </a:stretch>
        </p:blipFill>
        <p:spPr>
          <a:xfrm>
            <a:off x="5635179" y="1600200"/>
            <a:ext cx="2250595" cy="4001058"/>
          </a:xfrm>
        </p:spPr>
      </p:pic>
      <p:sp>
        <p:nvSpPr>
          <p:cNvPr id="69635" name="Text Placeholder 11"/>
          <p:cNvSpPr>
            <a:spLocks noGrp="1"/>
          </p:cNvSpPr>
          <p:nvPr>
            <p:ph type="body" sz="quarter" idx="33"/>
          </p:nvPr>
        </p:nvSpPr>
        <p:spPr>
          <a:xfrm>
            <a:off x="5514293" y="5621263"/>
            <a:ext cx="2610353" cy="651231"/>
          </a:xfrm>
        </p:spPr>
        <p:txBody>
          <a:bodyPr/>
          <a:lstStyle/>
          <a:p>
            <a:r>
              <a:rPr lang="en-US" altLang="en-US" dirty="0" smtClean="0"/>
              <a:t>(</a:t>
            </a:r>
            <a:r>
              <a:rPr lang="en-US" altLang="en-US" dirty="0" err="1" smtClean="0"/>
              <a:t>NikoM</a:t>
            </a:r>
            <a:r>
              <a:rPr lang="en-US" altLang="en-US" dirty="0" smtClean="0"/>
              <a:t>/Android Open Source Project, 2017. Apache License 2.0)</a:t>
            </a:r>
            <a:endParaRPr lang="fr-FR" altLang="en-US" dirty="0" smtClean="0"/>
          </a:p>
        </p:txBody>
      </p:sp>
      <p:sp>
        <p:nvSpPr>
          <p:cNvPr id="2" name="Slide Number Placeholder 1"/>
          <p:cNvSpPr>
            <a:spLocks noGrp="1"/>
          </p:cNvSpPr>
          <p:nvPr>
            <p:ph type="sldNum" sz="quarter" idx="4"/>
          </p:nvPr>
        </p:nvSpPr>
        <p:spPr/>
        <p:txBody>
          <a:bodyPr/>
          <a:lstStyle/>
          <a:p>
            <a:fld id="{F3BF8891-5E06-46C2-89A4-6DB85D39BA35}" type="slidenum">
              <a:rPr lang="en-US" smtClean="0"/>
              <a:pPr/>
              <a:t>16</a:t>
            </a:fld>
            <a:endParaRPr lang="en-US"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altLang="en-US" sz="3200" dirty="0">
                <a:latin typeface="+mn-lt"/>
                <a:ea typeface="+mn-ea"/>
                <a:cs typeface="+mn-cs"/>
              </a:rPr>
              <a:t>OS for Embedded Systems - 1 </a:t>
            </a:r>
          </a:p>
        </p:txBody>
      </p:sp>
      <p:sp>
        <p:nvSpPr>
          <p:cNvPr id="71682" name="Content Placeholder 2"/>
          <p:cNvSpPr>
            <a:spLocks noGrp="1"/>
          </p:cNvSpPr>
          <p:nvPr>
            <p:ph sz="quarter" idx="14"/>
          </p:nvPr>
        </p:nvSpPr>
        <p:spPr/>
        <p:txBody>
          <a:bodyPr/>
          <a:lstStyle/>
          <a:p>
            <a:r>
              <a:rPr lang="en-US" altLang="en-US" dirty="0" smtClean="0"/>
              <a:t>An embedded system is a </a:t>
            </a:r>
            <a:r>
              <a:rPr lang="en-US" dirty="0" smtClean="0"/>
              <a:t>special-purpose </a:t>
            </a:r>
            <a:r>
              <a:rPr lang="en-US" altLang="en-US" dirty="0" smtClean="0"/>
              <a:t>computer </a:t>
            </a:r>
            <a:r>
              <a:rPr lang="en-US" dirty="0" smtClean="0"/>
              <a:t>encapsulated in</a:t>
            </a:r>
            <a:r>
              <a:rPr lang="en-US" altLang="en-US" dirty="0" smtClean="0"/>
              <a:t> a larger system</a:t>
            </a:r>
          </a:p>
          <a:p>
            <a:r>
              <a:rPr lang="en-US" altLang="en-US" dirty="0" smtClean="0"/>
              <a:t>Embedded systems need their own OS</a:t>
            </a:r>
          </a:p>
          <a:p>
            <a:r>
              <a:rPr lang="en-US" altLang="en-US" dirty="0" smtClean="0"/>
              <a:t>Some are proprietary and developed for specific hardware system alone</a:t>
            </a:r>
          </a:p>
        </p:txBody>
      </p:sp>
      <p:sp>
        <p:nvSpPr>
          <p:cNvPr id="2" name="Slide Number Placeholder 1"/>
          <p:cNvSpPr>
            <a:spLocks noGrp="1"/>
          </p:cNvSpPr>
          <p:nvPr>
            <p:ph type="sldNum" sz="quarter" idx="4"/>
          </p:nvPr>
        </p:nvSpPr>
        <p:spPr/>
        <p:txBody>
          <a:bodyPr/>
          <a:lstStyle/>
          <a:p>
            <a:fld id="{F3BF8891-5E06-46C2-89A4-6DB85D39BA35}" type="slidenum">
              <a:rPr lang="en-US" smtClean="0"/>
              <a:pPr/>
              <a:t>17</a:t>
            </a:fld>
            <a:endParaRPr lang="en-US"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altLang="en-US" sz="3200" dirty="0">
                <a:latin typeface="+mn-lt"/>
                <a:ea typeface="+mn-ea"/>
                <a:cs typeface="+mn-cs"/>
              </a:rPr>
              <a:t>OS for Embedded Systems - 2 </a:t>
            </a:r>
          </a:p>
        </p:txBody>
      </p:sp>
      <p:sp>
        <p:nvSpPr>
          <p:cNvPr id="71682" name="Content Placeholder 2"/>
          <p:cNvSpPr>
            <a:spLocks noGrp="1"/>
          </p:cNvSpPr>
          <p:nvPr>
            <p:ph sz="quarter" idx="14"/>
          </p:nvPr>
        </p:nvSpPr>
        <p:spPr/>
        <p:txBody>
          <a:bodyPr/>
          <a:lstStyle/>
          <a:p>
            <a:r>
              <a:rPr lang="en-US" altLang="en-US" dirty="0" smtClean="0"/>
              <a:t>Some are commercially available and customizable</a:t>
            </a:r>
          </a:p>
          <a:p>
            <a:pPr lvl="1"/>
            <a:r>
              <a:rPr lang="en-US" altLang="ja-JP" dirty="0" smtClean="0"/>
              <a:t>Windows </a:t>
            </a:r>
            <a:r>
              <a:rPr lang="en-US" dirty="0" smtClean="0"/>
              <a:t>Embedded 7: Built on Windows 7</a:t>
            </a:r>
          </a:p>
          <a:p>
            <a:pPr lvl="1"/>
            <a:r>
              <a:rPr lang="en-US" dirty="0" smtClean="0"/>
              <a:t>Windows Embedded Compact: For small-footprint devices</a:t>
            </a:r>
          </a:p>
          <a:p>
            <a:pPr lvl="1"/>
            <a:r>
              <a:rPr lang="en-US" altLang="ja-JP" dirty="0" smtClean="0"/>
              <a:t>Windows </a:t>
            </a:r>
            <a:r>
              <a:rPr lang="en-US" dirty="0" smtClean="0"/>
              <a:t>Embedded 8: The latest (2016) release of Windows Embedded products</a:t>
            </a:r>
            <a:endParaRPr lang="en-US" altLang="ja-JP" dirty="0" smtClean="0"/>
          </a:p>
        </p:txBody>
      </p:sp>
      <p:sp>
        <p:nvSpPr>
          <p:cNvPr id="2" name="Slide Number Placeholder 1"/>
          <p:cNvSpPr>
            <a:spLocks noGrp="1"/>
          </p:cNvSpPr>
          <p:nvPr>
            <p:ph type="sldNum" sz="quarter" idx="4"/>
          </p:nvPr>
        </p:nvSpPr>
        <p:spPr/>
        <p:txBody>
          <a:bodyPr/>
          <a:lstStyle/>
          <a:p>
            <a:fld id="{F3BF8891-5E06-46C2-89A4-6DB85D39BA35}" type="slidenum">
              <a:rPr lang="en-US" smtClean="0"/>
              <a:pPr/>
              <a:t>18</a:t>
            </a:fld>
            <a:endParaRPr lang="en-US" dirty="0"/>
          </a:p>
        </p:txBody>
      </p:sp>
    </p:spTree>
    <p:custDataLst>
      <p:tags r:id="rId1"/>
    </p:custDataLst>
    <p:extLst>
      <p:ext uri="{BB962C8B-B14F-4D97-AF65-F5344CB8AC3E}">
        <p14:creationId xmlns:p14="http://schemas.microsoft.com/office/powerpoint/2010/main" val="1932053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altLang="en-US" sz="3200" dirty="0">
                <a:latin typeface="+mn-lt"/>
                <a:ea typeface="+mn-ea"/>
                <a:cs typeface="+mn-cs"/>
              </a:rPr>
              <a:t>Embedded OS Example</a:t>
            </a:r>
          </a:p>
        </p:txBody>
      </p:sp>
      <p:sp>
        <p:nvSpPr>
          <p:cNvPr id="73730" name="Content Placeholder 2"/>
          <p:cNvSpPr>
            <a:spLocks noGrp="1"/>
          </p:cNvSpPr>
          <p:nvPr>
            <p:ph sz="quarter" idx="14"/>
          </p:nvPr>
        </p:nvSpPr>
        <p:spPr/>
        <p:txBody>
          <a:bodyPr/>
          <a:lstStyle/>
          <a:p>
            <a:r>
              <a:rPr lang="en-US" dirty="0" smtClean="0"/>
              <a:t>M-Turbo</a:t>
            </a:r>
            <a:r>
              <a:rPr lang="en-US" baseline="30000" dirty="0" smtClean="0"/>
              <a:t>®</a:t>
            </a:r>
            <a:r>
              <a:rPr lang="en-US" dirty="0" smtClean="0"/>
              <a:t> ultrasound system by</a:t>
            </a:r>
            <a:r>
              <a:rPr lang="en-US" altLang="en-US" dirty="0" smtClean="0"/>
              <a:t> SonoSite, Inc. runs Windows Embedded CE</a:t>
            </a:r>
          </a:p>
          <a:p>
            <a:pPr lvl="1"/>
            <a:r>
              <a:rPr lang="en-US" altLang="en-US" dirty="0" smtClean="0"/>
              <a:t>Handheld </a:t>
            </a:r>
          </a:p>
          <a:p>
            <a:pPr lvl="1"/>
            <a:r>
              <a:rPr lang="en-US" altLang="en-US" dirty="0" smtClean="0"/>
              <a:t>Easy to use</a:t>
            </a:r>
          </a:p>
          <a:p>
            <a:pPr lvl="1"/>
            <a:r>
              <a:rPr lang="en-US" altLang="en-US" dirty="0" smtClean="0"/>
              <a:t>Boots in less than 15 seconds</a:t>
            </a:r>
          </a:p>
          <a:p>
            <a:pPr lvl="1"/>
            <a:r>
              <a:rPr lang="en-US" altLang="en-US" dirty="0" smtClean="0"/>
              <a:t>Instant images</a:t>
            </a:r>
          </a:p>
        </p:txBody>
      </p:sp>
      <p:sp>
        <p:nvSpPr>
          <p:cNvPr id="2" name="Slide Number Placeholder 1"/>
          <p:cNvSpPr>
            <a:spLocks noGrp="1"/>
          </p:cNvSpPr>
          <p:nvPr>
            <p:ph type="sldNum" sz="quarter" idx="4"/>
          </p:nvPr>
        </p:nvSpPr>
        <p:spPr/>
        <p:txBody>
          <a:bodyPr/>
          <a:lstStyle/>
          <a:p>
            <a:fld id="{F3BF8891-5E06-46C2-89A4-6DB85D39BA35}" type="slidenum">
              <a:rPr lang="en-US" smtClean="0"/>
              <a:pPr/>
              <a:t>19</a:t>
            </a:fld>
            <a:endParaRPr lang="en-US"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Computer Software</a:t>
            </a:r>
            <a:br>
              <a:rPr lang="en-US" altLang="en-US" dirty="0" smtClean="0"/>
            </a:br>
            <a:r>
              <a:rPr lang="en-US" altLang="en-US" dirty="0" smtClean="0"/>
              <a:t>Learning Objectives - 1</a:t>
            </a:r>
          </a:p>
        </p:txBody>
      </p:sp>
      <p:sp>
        <p:nvSpPr>
          <p:cNvPr id="3" name="Content Placeholder 2"/>
          <p:cNvSpPr>
            <a:spLocks noGrp="1"/>
          </p:cNvSpPr>
          <p:nvPr>
            <p:ph sz="quarter" idx="14"/>
          </p:nvPr>
        </p:nvSpPr>
        <p:spPr/>
        <p:txBody>
          <a:bodyPr/>
          <a:lstStyle/>
          <a:p>
            <a:pPr lvl="0"/>
            <a:r>
              <a:rPr lang="en-US" dirty="0" smtClean="0"/>
              <a:t>Define computer software and major software types (Lecture a)</a:t>
            </a:r>
          </a:p>
          <a:p>
            <a:pPr lvl="0"/>
            <a:r>
              <a:rPr lang="en-US" dirty="0" smtClean="0"/>
              <a:t>Describe application software classification and provide examples, </a:t>
            </a:r>
            <a:r>
              <a:rPr lang="en-US" dirty="0"/>
              <a:t>including those focused on health care (Lecture </a:t>
            </a:r>
            <a:r>
              <a:rPr lang="en-US" dirty="0" smtClean="0"/>
              <a:t>a)</a:t>
            </a:r>
          </a:p>
        </p:txBody>
      </p:sp>
      <p:sp>
        <p:nvSpPr>
          <p:cNvPr id="2" name="Slide Number Placeholder 1"/>
          <p:cNvSpPr>
            <a:spLocks noGrp="1"/>
          </p:cNvSpPr>
          <p:nvPr>
            <p:ph type="sldNum" sz="quarter" idx="4"/>
          </p:nvPr>
        </p:nvSpPr>
        <p:spPr/>
        <p:txBody>
          <a:bodyPr/>
          <a:lstStyle/>
          <a:p>
            <a:fld id="{F3BF8891-5E06-46C2-89A4-6DB85D39BA35}" type="slidenum">
              <a:rPr lang="en-US" smtClean="0"/>
              <a:pPr/>
              <a:t>2</a:t>
            </a:fld>
            <a:endParaRPr lang="en-US" dirty="0"/>
          </a:p>
        </p:txBody>
      </p:sp>
    </p:spTree>
    <p:custDataLst>
      <p:tags r:id="rId1"/>
    </p:custDataLst>
    <p:extLst>
      <p:ext uri="{BB962C8B-B14F-4D97-AF65-F5344CB8AC3E}">
        <p14:creationId xmlns:p14="http://schemas.microsoft.com/office/powerpoint/2010/main" val="449116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tLang="en-US" dirty="0" smtClean="0"/>
              <a:t>Computer Software</a:t>
            </a:r>
            <a:br>
              <a:rPr lang="en-US" altLang="en-US" dirty="0" smtClean="0"/>
            </a:br>
            <a:r>
              <a:rPr lang="en-US" altLang="en-US" dirty="0" smtClean="0"/>
              <a:t>Summary - Lecture c</a:t>
            </a:r>
          </a:p>
        </p:txBody>
      </p:sp>
      <p:sp>
        <p:nvSpPr>
          <p:cNvPr id="75778" name="Content Placeholder 2"/>
          <p:cNvSpPr>
            <a:spLocks noGrp="1"/>
          </p:cNvSpPr>
          <p:nvPr>
            <p:ph type="body" sz="quarter" idx="11"/>
          </p:nvPr>
        </p:nvSpPr>
        <p:spPr/>
        <p:txBody>
          <a:bodyPr/>
          <a:lstStyle/>
          <a:p>
            <a:pPr lvl="0"/>
            <a:r>
              <a:rPr lang="en-US" dirty="0"/>
              <a:t>Classify operating </a:t>
            </a:r>
            <a:r>
              <a:rPr lang="en-US" dirty="0" smtClean="0"/>
              <a:t>systems</a:t>
            </a:r>
            <a:endParaRPr lang="en-US" dirty="0"/>
          </a:p>
          <a:p>
            <a:pPr lvl="0"/>
            <a:r>
              <a:rPr lang="en-US" dirty="0"/>
              <a:t>Describe commonly used operating </a:t>
            </a:r>
            <a:r>
              <a:rPr lang="en-US" dirty="0" smtClean="0"/>
              <a:t>systems</a:t>
            </a:r>
            <a:endParaRPr lang="en-US"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20</a:t>
            </a:fld>
            <a:endParaRPr lang="en-US" dirty="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altLang="en-US" dirty="0" smtClean="0"/>
              <a:t>Computer Software</a:t>
            </a:r>
            <a:br>
              <a:rPr lang="en-US" altLang="en-US" dirty="0" smtClean="0"/>
            </a:br>
            <a:r>
              <a:rPr lang="en-US" altLang="en-US" dirty="0" smtClean="0"/>
              <a:t>References </a:t>
            </a:r>
            <a:r>
              <a:rPr lang="en-US" altLang="en-US" dirty="0"/>
              <a:t>– </a:t>
            </a:r>
            <a:r>
              <a:rPr lang="en-US" altLang="en-US" dirty="0" smtClean="0"/>
              <a:t>1 – Lecture C</a:t>
            </a:r>
          </a:p>
        </p:txBody>
      </p:sp>
      <p:sp>
        <p:nvSpPr>
          <p:cNvPr id="77826" name="Text Placeholder 5"/>
          <p:cNvSpPr>
            <a:spLocks noGrp="1"/>
          </p:cNvSpPr>
          <p:nvPr>
            <p:ph type="body" sz="quarter" idx="16"/>
          </p:nvPr>
        </p:nvSpPr>
        <p:spPr>
          <a:xfrm>
            <a:off x="457200" y="1600198"/>
            <a:ext cx="8229600" cy="4572000"/>
          </a:xfrm>
        </p:spPr>
        <p:txBody>
          <a:bodyPr/>
          <a:lstStyle/>
          <a:p>
            <a:r>
              <a:rPr lang="en-US" altLang="en-US" dirty="0" smtClean="0"/>
              <a:t>References</a:t>
            </a:r>
            <a:r>
              <a:rPr lang="en-US" altLang="en-US" b="0" dirty="0" smtClean="0"/>
              <a:t> </a:t>
            </a:r>
          </a:p>
          <a:p>
            <a:pPr>
              <a:lnSpc>
                <a:spcPct val="110000"/>
              </a:lnSpc>
            </a:pPr>
            <a:r>
              <a:rPr lang="en-US" altLang="en-US" b="0" dirty="0" smtClean="0"/>
              <a:t>Evans </a:t>
            </a:r>
            <a:r>
              <a:rPr lang="en-US" altLang="en-US" b="0" dirty="0"/>
              <a:t>A, Martin K, </a:t>
            </a:r>
            <a:r>
              <a:rPr lang="en-US" altLang="en-US" b="0" dirty="0" err="1"/>
              <a:t>Poatsey</a:t>
            </a:r>
            <a:r>
              <a:rPr lang="en-US" altLang="en-US" b="0" dirty="0"/>
              <a:t> MA. (2010). Chapter 5: Using System Software: The Operating System, Utility Programs and File Management. In: </a:t>
            </a:r>
            <a:r>
              <a:rPr lang="en-US" altLang="en-US" b="0" i="1" dirty="0"/>
              <a:t>Technology in Action: Complete</a:t>
            </a:r>
            <a:r>
              <a:rPr lang="en-US" altLang="en-US" b="0" dirty="0"/>
              <a:t>. 7th ed. New Jersey: Prentice Hall.</a:t>
            </a:r>
          </a:p>
          <a:p>
            <a:pPr>
              <a:lnSpc>
                <a:spcPct val="110000"/>
              </a:lnSpc>
            </a:pPr>
            <a:r>
              <a:rPr lang="en-US" altLang="en-US" b="0" dirty="0"/>
              <a:t>KDE. [Webpage]. [updated 2011 Nov 12; cited 2011 Nov 12]. Available from: </a:t>
            </a:r>
            <a:r>
              <a:rPr lang="en-US" altLang="en-US" b="0" dirty="0">
                <a:hlinkClick r:id="rId4" tooltip="URL for referenced website."/>
              </a:rPr>
              <a:t>http://www.kde.org</a:t>
            </a:r>
            <a:r>
              <a:rPr lang="en-US" altLang="en-US" b="0" dirty="0"/>
              <a:t>.</a:t>
            </a:r>
          </a:p>
          <a:p>
            <a:pPr>
              <a:lnSpc>
                <a:spcPct val="110000"/>
              </a:lnSpc>
            </a:pPr>
            <a:r>
              <a:rPr lang="en-US" altLang="en-US" b="0" dirty="0"/>
              <a:t>The Linux Foundation. [Webpage]. [updated 2011 Nov 12; cited 2011 Nov 12]. Available from: </a:t>
            </a:r>
            <a:r>
              <a:rPr lang="en-US" altLang="en-US" b="0" dirty="0">
                <a:hlinkClick r:id="rId5" tooltip="URL for referenced website"/>
              </a:rPr>
              <a:t>http://www.linuxfoundation.org</a:t>
            </a:r>
            <a:r>
              <a:rPr lang="en-US" altLang="en-US" b="0" dirty="0"/>
              <a:t>.</a:t>
            </a:r>
          </a:p>
          <a:p>
            <a:pPr>
              <a:lnSpc>
                <a:spcPct val="110000"/>
              </a:lnSpc>
            </a:pPr>
            <a:r>
              <a:rPr lang="en-US" altLang="en-US" b="0" dirty="0"/>
              <a:t>Microsoft Windows. [Webpage]. [updated 2011 Nov 9; cited 2011 Nov 12]. Available from: </a:t>
            </a:r>
            <a:r>
              <a:rPr lang="en-US" altLang="en-US" b="0" dirty="0">
                <a:hlinkClick r:id="rId6" tooltip="URL for referenced website."/>
              </a:rPr>
              <a:t>http://windows.microsoft.com/en-US/windows/home</a:t>
            </a:r>
            <a:r>
              <a:rPr lang="en-US" altLang="en-US" b="0" dirty="0"/>
              <a:t>.</a:t>
            </a:r>
          </a:p>
          <a:p>
            <a:pPr>
              <a:lnSpc>
                <a:spcPct val="110000"/>
              </a:lnSpc>
            </a:pPr>
            <a:r>
              <a:rPr lang="en-US" altLang="en-US" b="0" dirty="0"/>
              <a:t>Morley Deborah, Parker Charles S. (2010). Chapter 6:  System Software: Operating Systems and Utility Programs. In: </a:t>
            </a:r>
            <a:r>
              <a:rPr lang="en-US" altLang="en-US" b="0" i="1" dirty="0"/>
              <a:t>Understanding Computers Today and Tomorrow</a:t>
            </a:r>
            <a:r>
              <a:rPr lang="en-US" altLang="en-US" b="0" dirty="0"/>
              <a:t>.  12th ed. Boston: Course Technology.</a:t>
            </a:r>
          </a:p>
          <a:p>
            <a:pPr>
              <a:lnSpc>
                <a:spcPct val="110000"/>
              </a:lnSpc>
            </a:pPr>
            <a:r>
              <a:rPr lang="en-US" altLang="en-US" b="0" dirty="0"/>
              <a:t>OS X. [Webpage]. [updated 2011 Nov 12; cited 2011 Nov 12]. Available from: </a:t>
            </a:r>
            <a:r>
              <a:rPr lang="en-US" altLang="en-US" b="0" dirty="0">
                <a:hlinkClick r:id="rId7" tooltip="URL for referenced website"/>
              </a:rPr>
              <a:t>http://www.apple.com/macosx</a:t>
            </a:r>
            <a:r>
              <a:rPr lang="en-US" altLang="en-US" b="0" dirty="0" smtClean="0">
                <a:hlinkClick r:id="rId7" tooltip="URL for referenced website"/>
              </a:rPr>
              <a:t>/</a:t>
            </a:r>
            <a:r>
              <a:rPr lang="en-US" altLang="en-US" b="0" dirty="0" smtClean="0"/>
              <a:t>.</a:t>
            </a:r>
          </a:p>
        </p:txBody>
      </p:sp>
      <p:sp>
        <p:nvSpPr>
          <p:cNvPr id="2" name="Slide Number Placeholder 1"/>
          <p:cNvSpPr>
            <a:spLocks noGrp="1"/>
          </p:cNvSpPr>
          <p:nvPr>
            <p:ph type="sldNum" sz="quarter" idx="4"/>
          </p:nvPr>
        </p:nvSpPr>
        <p:spPr/>
        <p:txBody>
          <a:bodyPr/>
          <a:lstStyle/>
          <a:p>
            <a:fld id="{F3BF8891-5E06-46C2-89A4-6DB85D39BA35}" type="slidenum">
              <a:rPr lang="en-US" smtClean="0"/>
              <a:pPr/>
              <a:t>21</a:t>
            </a:fld>
            <a:endParaRPr lang="en-US"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altLang="en-US" dirty="0"/>
              <a:t>Computer Software</a:t>
            </a:r>
            <a:br>
              <a:rPr lang="en-US" altLang="en-US" dirty="0"/>
            </a:br>
            <a:r>
              <a:rPr lang="en-US" altLang="en-US" dirty="0"/>
              <a:t>References – </a:t>
            </a:r>
            <a:r>
              <a:rPr lang="en-US" altLang="en-US" dirty="0" smtClean="0"/>
              <a:t>2 </a:t>
            </a:r>
            <a:r>
              <a:rPr lang="en-US" altLang="en-US" dirty="0"/>
              <a:t>– Lecture </a:t>
            </a:r>
            <a:r>
              <a:rPr lang="en-US" altLang="en-US" dirty="0" smtClean="0"/>
              <a:t>C</a:t>
            </a:r>
          </a:p>
        </p:txBody>
      </p:sp>
      <p:sp>
        <p:nvSpPr>
          <p:cNvPr id="77826" name="Text Placeholder 5"/>
          <p:cNvSpPr>
            <a:spLocks noGrp="1"/>
          </p:cNvSpPr>
          <p:nvPr>
            <p:ph type="body" sz="quarter" idx="16"/>
          </p:nvPr>
        </p:nvSpPr>
        <p:spPr>
          <a:xfrm>
            <a:off x="457200" y="1600198"/>
            <a:ext cx="8229600" cy="4572000"/>
          </a:xfrm>
        </p:spPr>
        <p:txBody>
          <a:bodyPr/>
          <a:lstStyle/>
          <a:p>
            <a:r>
              <a:rPr lang="en-US" altLang="en-US" dirty="0" smtClean="0"/>
              <a:t>References</a:t>
            </a:r>
            <a:r>
              <a:rPr lang="en-US" altLang="en-US" b="0" dirty="0" smtClean="0"/>
              <a:t> </a:t>
            </a:r>
          </a:p>
          <a:p>
            <a:pPr>
              <a:lnSpc>
                <a:spcPct val="110000"/>
              </a:lnSpc>
            </a:pPr>
            <a:r>
              <a:rPr lang="en-US" altLang="en-US" b="0" dirty="0"/>
              <a:t>Parsons JJ, </a:t>
            </a:r>
            <a:r>
              <a:rPr lang="en-US" altLang="en-US" b="0" dirty="0" err="1"/>
              <a:t>Oja</a:t>
            </a:r>
            <a:r>
              <a:rPr lang="en-US" altLang="en-US" b="0" dirty="0"/>
              <a:t> D. (2010). Chapter 4: Operating Systems and File Management. In: </a:t>
            </a:r>
            <a:r>
              <a:rPr lang="en-US" altLang="en-US" b="0" i="1" dirty="0"/>
              <a:t>New Perspectives on Computer Concepts 2011: Comprehensive</a:t>
            </a:r>
            <a:r>
              <a:rPr lang="en-US" altLang="en-US" b="0" dirty="0"/>
              <a:t>. 13th ed. Boston: Course Technology.</a:t>
            </a:r>
            <a:endParaRPr lang="en-US" altLang="en-US" dirty="0"/>
          </a:p>
          <a:p>
            <a:r>
              <a:rPr lang="en-US" altLang="en-US" b="0" dirty="0"/>
              <a:t>Shelley GB, </a:t>
            </a:r>
            <a:r>
              <a:rPr lang="en-US" altLang="en-US" b="0" dirty="0" err="1"/>
              <a:t>Vermaat</a:t>
            </a:r>
            <a:r>
              <a:rPr lang="en-US" altLang="en-US" b="0" dirty="0"/>
              <a:t> ME. (2010). Chapter 8: Operating Systems and Utility Programs.  In: </a:t>
            </a:r>
            <a:r>
              <a:rPr lang="en-US" altLang="en-US" b="0" i="1" dirty="0"/>
              <a:t>Discovering Computers 2011: Introductory</a:t>
            </a:r>
            <a:r>
              <a:rPr lang="en-US" altLang="en-US" b="0" dirty="0"/>
              <a:t>. 1st ed. Boston: Course Technology.</a:t>
            </a:r>
          </a:p>
          <a:p>
            <a:r>
              <a:rPr lang="en-US" altLang="en-US" b="0" dirty="0" smtClean="0"/>
              <a:t>M-Turbo ultrasound system [Webpage]. Fujifilm </a:t>
            </a:r>
            <a:r>
              <a:rPr lang="en-US" altLang="en-US" b="0" dirty="0" err="1" smtClean="0"/>
              <a:t>SonoSite</a:t>
            </a:r>
            <a:r>
              <a:rPr lang="en-US" altLang="en-US" b="0" dirty="0" smtClean="0"/>
              <a:t>. Accessed February 24, 2017 </a:t>
            </a:r>
            <a:r>
              <a:rPr lang="en-US" altLang="en-US" b="0" dirty="0"/>
              <a:t>from </a:t>
            </a:r>
            <a:r>
              <a:rPr lang="en-US" altLang="en-US" b="0" dirty="0">
                <a:hlinkClick r:id="rId4" tooltip="URL for referenced webpage."/>
              </a:rPr>
              <a:t>https://</a:t>
            </a:r>
            <a:r>
              <a:rPr lang="en-US" altLang="en-US" b="0" dirty="0" smtClean="0">
                <a:hlinkClick r:id="rId4" tooltip="URL for referenced webpage."/>
              </a:rPr>
              <a:t>www.sonosite.com/product/sonosite-m-turbo</a:t>
            </a:r>
            <a:r>
              <a:rPr lang="en-US" altLang="en-US" b="0" dirty="0" smtClean="0"/>
              <a:t>.</a:t>
            </a:r>
          </a:p>
          <a:p>
            <a:r>
              <a:rPr lang="en-US" altLang="en-US" b="0" dirty="0" smtClean="0"/>
              <a:t>The </a:t>
            </a:r>
            <a:r>
              <a:rPr lang="en-US" altLang="en-US" b="0" dirty="0"/>
              <a:t>Unix System Homepage. [Webpage].  [updated 2011 Nov 12; cited 2011 Nov 12]; Available from: </a:t>
            </a:r>
            <a:r>
              <a:rPr lang="en-US" altLang="en-US" b="0" dirty="0">
                <a:hlinkClick r:id="rId5" tooltip="URL for referenced website."/>
              </a:rPr>
              <a:t>http://opengroup.org/unix</a:t>
            </a:r>
            <a:r>
              <a:rPr lang="en-US" altLang="en-US" b="0" dirty="0"/>
              <a:t>.</a:t>
            </a:r>
          </a:p>
          <a:p>
            <a:r>
              <a:rPr lang="en-US" altLang="en-US" b="0" dirty="0"/>
              <a:t>Why booting is called booting. (2012, March 11). Retrieved May 1, 2016, from </a:t>
            </a:r>
            <a:r>
              <a:rPr lang="en-US" altLang="en-US" b="0" dirty="0">
                <a:hlinkClick r:id="rId6" tooltip="URL for referenced article."/>
              </a:rPr>
              <a:t>http://desktopreality.com/why-booting-is-called-booting/</a:t>
            </a:r>
            <a:r>
              <a:rPr lang="en-US" altLang="en-US" b="0" dirty="0"/>
              <a:t>.</a:t>
            </a:r>
          </a:p>
          <a:p>
            <a:r>
              <a:rPr lang="en-US" altLang="en-US" b="0" dirty="0"/>
              <a:t>Windows Embedded Web site. [Webpage]. [2015, cited 2016 Mar 07]; Available from: </a:t>
            </a:r>
            <a:r>
              <a:rPr lang="en-US" altLang="en-US" b="0" dirty="0">
                <a:hlinkClick r:id="rId7" tooltip="URL for referenced webpage."/>
              </a:rPr>
              <a:t>https://www.microsoft.com/windowsembedded/en-us/products-solutions-overview.aspx</a:t>
            </a:r>
            <a:r>
              <a:rPr lang="en-US" altLang="en-US" b="0" dirty="0" smtClean="0"/>
              <a:t>.</a:t>
            </a:r>
            <a:endParaRPr lang="en-US" altLang="en-US" dirty="0" smtClean="0"/>
          </a:p>
        </p:txBody>
      </p:sp>
      <p:sp>
        <p:nvSpPr>
          <p:cNvPr id="2" name="Slide Number Placeholder 1"/>
          <p:cNvSpPr>
            <a:spLocks noGrp="1"/>
          </p:cNvSpPr>
          <p:nvPr>
            <p:ph type="sldNum" sz="quarter" idx="4"/>
          </p:nvPr>
        </p:nvSpPr>
        <p:spPr/>
        <p:txBody>
          <a:bodyPr/>
          <a:lstStyle/>
          <a:p>
            <a:fld id="{F3BF8891-5E06-46C2-89A4-6DB85D39BA35}" type="slidenum">
              <a:rPr lang="en-US" smtClean="0"/>
              <a:pPr/>
              <a:t>22</a:t>
            </a:fld>
            <a:endParaRPr lang="en-US" dirty="0"/>
          </a:p>
        </p:txBody>
      </p:sp>
    </p:spTree>
    <p:custDataLst>
      <p:tags r:id="rId1"/>
    </p:custDataLst>
    <p:extLst>
      <p:ext uri="{BB962C8B-B14F-4D97-AF65-F5344CB8AC3E}">
        <p14:creationId xmlns:p14="http://schemas.microsoft.com/office/powerpoint/2010/main" val="1823694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altLang="en-US" dirty="0"/>
              <a:t>Computer Software</a:t>
            </a:r>
            <a:br>
              <a:rPr lang="en-US" altLang="en-US" dirty="0"/>
            </a:br>
            <a:r>
              <a:rPr lang="en-US" altLang="en-US" dirty="0"/>
              <a:t>References – </a:t>
            </a:r>
            <a:r>
              <a:rPr lang="en-US" altLang="en-US" dirty="0" smtClean="0"/>
              <a:t>3 – </a:t>
            </a:r>
            <a:r>
              <a:rPr lang="en-US" altLang="en-US" dirty="0"/>
              <a:t>Lecture </a:t>
            </a:r>
            <a:r>
              <a:rPr lang="en-US" altLang="en-US" dirty="0" smtClean="0"/>
              <a:t>C</a:t>
            </a:r>
          </a:p>
        </p:txBody>
      </p:sp>
      <p:sp>
        <p:nvSpPr>
          <p:cNvPr id="81922" name="Text Placeholder 2"/>
          <p:cNvSpPr>
            <a:spLocks noGrp="1"/>
          </p:cNvSpPr>
          <p:nvPr>
            <p:ph type="body" sz="quarter" idx="16"/>
          </p:nvPr>
        </p:nvSpPr>
        <p:spPr>
          <a:xfrm>
            <a:off x="457200" y="1600199"/>
            <a:ext cx="8229600" cy="4864995"/>
          </a:xfrm>
        </p:spPr>
        <p:txBody>
          <a:bodyPr>
            <a:normAutofit fontScale="92500" lnSpcReduction="10000"/>
          </a:bodyPr>
          <a:lstStyle/>
          <a:p>
            <a:r>
              <a:rPr lang="en-US" altLang="en-US" dirty="0" smtClean="0"/>
              <a:t>Images</a:t>
            </a:r>
            <a:endParaRPr lang="en-US" altLang="en-US" b="0" dirty="0" smtClean="0"/>
          </a:p>
          <a:p>
            <a:r>
              <a:rPr lang="en-US" altLang="en-US" b="0" dirty="0" smtClean="0"/>
              <a:t>Slide 9: A screenshot of Microsoft Windows 10. [image on the Internet]. Microsoft [software] and </a:t>
            </a:r>
            <a:r>
              <a:rPr lang="en-US" b="0" dirty="0" smtClean="0"/>
              <a:t>Damjan4evski [image]. (2016, August 20). Retrieved February 24, 2017 from </a:t>
            </a:r>
            <a:r>
              <a:rPr lang="en-US" b="0" dirty="0" smtClean="0">
                <a:hlinkClick r:id="rId4" tooltip="URL for referenced image."/>
              </a:rPr>
              <a:t>https://commons.wikimedia.org/wiki/File:Windows_10_mk.png</a:t>
            </a:r>
            <a:r>
              <a:rPr lang="en-US" b="0" dirty="0" smtClean="0"/>
              <a:t>. Licensed under the Creative Commons </a:t>
            </a:r>
            <a:r>
              <a:rPr lang="en-US" b="0" dirty="0" smtClean="0">
                <a:hlinkClick r:id="rId5" tooltip="URL for URL for Creative Commons Attribution-ShareAlike 4.0 International License"/>
              </a:rPr>
              <a:t>Creative Commons Attribution-Share Alike 4.0 International License</a:t>
            </a:r>
            <a:r>
              <a:rPr lang="en-US" b="0" dirty="0" smtClean="0"/>
              <a:t>.</a:t>
            </a:r>
          </a:p>
          <a:p>
            <a:r>
              <a:rPr lang="en-US" b="0" dirty="0" smtClean="0"/>
              <a:t>Slide 10: A screenshot of Mac OS X 10.11 El Capitan default desktop. [image on the Internet]. Apple, </a:t>
            </a:r>
            <a:r>
              <a:rPr lang="en-US" b="0" dirty="0" err="1" smtClean="0"/>
              <a:t>Inc</a:t>
            </a:r>
            <a:r>
              <a:rPr lang="en-US" b="0" dirty="0" smtClean="0"/>
              <a:t> [software] and User: As11ley [image]. (2016, March 15). </a:t>
            </a:r>
            <a:r>
              <a:rPr lang="en-US" b="0" dirty="0"/>
              <a:t>Retrieved February 24, 2017 from </a:t>
            </a:r>
            <a:r>
              <a:rPr lang="en-US" b="0" dirty="0">
                <a:hlinkClick r:id="rId6" tooltip="URL for referenced image."/>
              </a:rPr>
              <a:t>https://</a:t>
            </a:r>
            <a:r>
              <a:rPr lang="en-US" b="0" dirty="0" smtClean="0">
                <a:hlinkClick r:id="rId6" tooltip="URL for referenced image."/>
              </a:rPr>
              <a:t>en.wikipedia.org/wiki/File:OS_X_El_Capitan_screenshot.png</a:t>
            </a:r>
            <a:r>
              <a:rPr lang="en-US" b="0" dirty="0" smtClean="0"/>
              <a:t>. Fair Use exception, Wikipedia Fair Use as non-free content.</a:t>
            </a:r>
          </a:p>
          <a:p>
            <a:r>
              <a:rPr lang="en-US" altLang="en-US" b="0" dirty="0" smtClean="0"/>
              <a:t>Slide 11: A </a:t>
            </a:r>
            <a:r>
              <a:rPr lang="en-US" altLang="en-US" b="0" dirty="0"/>
              <a:t>screenshot of KDE Plasma Desktop 4.4. [image on the Internet]. KDE [software] and User: </a:t>
            </a:r>
            <a:r>
              <a:rPr lang="en-US" altLang="en-US" b="0" dirty="0" err="1"/>
              <a:t>KAMiKAZOW</a:t>
            </a:r>
            <a:r>
              <a:rPr lang="en-US" altLang="en-US" b="0" dirty="0"/>
              <a:t> [image]. (2010, February 9). Retrieved from </a:t>
            </a:r>
            <a:r>
              <a:rPr lang="en-US" altLang="en-US" b="0" dirty="0">
                <a:hlinkClick r:id="rId7" tooltip="URL for referenced image"/>
              </a:rPr>
              <a:t>https://commons.wikimedia.org/wiki/File:Plasma_Desktop_4.4.jpg</a:t>
            </a:r>
            <a:r>
              <a:rPr lang="en-US" altLang="en-US" b="0" dirty="0"/>
              <a:t>. </a:t>
            </a:r>
            <a:r>
              <a:rPr lang="en-US" b="0" dirty="0"/>
              <a:t>Licensed under the </a:t>
            </a:r>
            <a:r>
              <a:rPr lang="en-US" b="0" dirty="0">
                <a:hlinkClick r:id="rId8" tooltip="URL for GNU General Public License"/>
              </a:rPr>
              <a:t>GNU General Public License</a:t>
            </a:r>
            <a:r>
              <a:rPr lang="en-US" b="0" dirty="0" smtClean="0"/>
              <a:t>.</a:t>
            </a:r>
          </a:p>
          <a:p>
            <a:r>
              <a:rPr lang="en-US" altLang="en-US" b="0" dirty="0"/>
              <a:t>Slide </a:t>
            </a:r>
            <a:r>
              <a:rPr lang="en-US" altLang="en-US" b="0" dirty="0" smtClean="0"/>
              <a:t>14:  A screenshot of </a:t>
            </a:r>
            <a:r>
              <a:rPr lang="en-US" b="0" dirty="0"/>
              <a:t>Bourne Again </a:t>
            </a:r>
            <a:r>
              <a:rPr lang="en-US" b="0" dirty="0" err="1"/>
              <a:t>SHell</a:t>
            </a:r>
            <a:r>
              <a:rPr lang="en-US" b="0" dirty="0"/>
              <a:t> (BASH)</a:t>
            </a:r>
            <a:r>
              <a:rPr lang="en-US" altLang="en-US" b="0" dirty="0" smtClean="0"/>
              <a:t>. [image </a:t>
            </a:r>
            <a:r>
              <a:rPr lang="en-US" altLang="en-US" b="0" dirty="0"/>
              <a:t>on the Internet]. </a:t>
            </a:r>
            <a:r>
              <a:rPr lang="en-US" altLang="en-US" b="0" dirty="0" smtClean="0"/>
              <a:t>GNU [software], User: </a:t>
            </a:r>
            <a:r>
              <a:rPr lang="en-US" altLang="en-US" b="0" dirty="0" err="1" smtClean="0"/>
              <a:t>Emx</a:t>
            </a:r>
            <a:r>
              <a:rPr lang="en-US" altLang="en-US" b="0" dirty="0" smtClean="0"/>
              <a:t> [original image], and User: </a:t>
            </a:r>
            <a:r>
              <a:rPr lang="en-US" altLang="en-US" b="0" dirty="0" err="1" smtClean="0"/>
              <a:t>Iketsi</a:t>
            </a:r>
            <a:r>
              <a:rPr lang="en-US" altLang="en-US" b="0" dirty="0" smtClean="0"/>
              <a:t> [updated image]. (2013, April 18). Retrieved February 24, 2017 from </a:t>
            </a:r>
            <a:r>
              <a:rPr lang="en-US" altLang="en-US" b="0" dirty="0">
                <a:hlinkClick r:id="rId9" tooltip="URL for referenced image."/>
              </a:rPr>
              <a:t>https://</a:t>
            </a:r>
            <a:r>
              <a:rPr lang="en-US" altLang="en-US" b="0" dirty="0" smtClean="0">
                <a:hlinkClick r:id="rId9" tooltip="URL for referenced image."/>
              </a:rPr>
              <a:t>commons.wikimedia.org/wiki/File:Bash_screenshot.png</a:t>
            </a:r>
            <a:r>
              <a:rPr lang="en-US" altLang="en-US" b="0" dirty="0" smtClean="0"/>
              <a:t>.</a:t>
            </a:r>
            <a:r>
              <a:rPr lang="en-US" b="0" dirty="0"/>
              <a:t> Licensed under the </a:t>
            </a:r>
            <a:r>
              <a:rPr lang="en-US" b="0" dirty="0">
                <a:hlinkClick r:id="rId8" tooltip="URL for GNU General Public License"/>
              </a:rPr>
              <a:t>GNU General Public License</a:t>
            </a:r>
            <a:r>
              <a:rPr lang="en-US" b="0" dirty="0" smtClean="0"/>
              <a:t>.</a:t>
            </a:r>
          </a:p>
          <a:p>
            <a:r>
              <a:rPr lang="en-US" altLang="en-US" b="0" dirty="0" smtClean="0"/>
              <a:t>Slide 16: Android OS 6.0 home screen</a:t>
            </a:r>
            <a:r>
              <a:rPr lang="en-US" altLang="en-US" b="0" dirty="0"/>
              <a:t>. </a:t>
            </a:r>
            <a:r>
              <a:rPr lang="en-US" altLang="en-US" b="0" dirty="0" smtClean="0"/>
              <a:t>[image </a:t>
            </a:r>
            <a:r>
              <a:rPr lang="en-US" altLang="en-US" b="0" dirty="0"/>
              <a:t>on the Internet]. </a:t>
            </a:r>
            <a:r>
              <a:rPr lang="en-US" altLang="en-US" b="0" dirty="0" smtClean="0"/>
              <a:t>Android Open Source Project [software], </a:t>
            </a:r>
            <a:r>
              <a:rPr lang="en-US" altLang="en-US" b="0" dirty="0"/>
              <a:t>User: </a:t>
            </a:r>
            <a:r>
              <a:rPr lang="en-US" altLang="en-US" b="0" dirty="0" err="1" smtClean="0"/>
              <a:t>Adrianwo</a:t>
            </a:r>
            <a:r>
              <a:rPr lang="en-US" altLang="en-US" b="0" dirty="0" smtClean="0"/>
              <a:t> [original </a:t>
            </a:r>
            <a:r>
              <a:rPr lang="en-US" altLang="en-US" b="0" dirty="0"/>
              <a:t>image], </a:t>
            </a:r>
            <a:r>
              <a:rPr lang="en-US" altLang="en-US" b="0" dirty="0" smtClean="0"/>
              <a:t>and User</a:t>
            </a:r>
            <a:r>
              <a:rPr lang="en-US" altLang="en-US" b="0" dirty="0"/>
              <a:t>: </a:t>
            </a:r>
            <a:r>
              <a:rPr lang="en-US" altLang="en-US" b="0" dirty="0" err="1" smtClean="0"/>
              <a:t>NikoM</a:t>
            </a:r>
            <a:r>
              <a:rPr lang="en-US" altLang="en-US" b="0" dirty="0" smtClean="0"/>
              <a:t> [updated </a:t>
            </a:r>
            <a:r>
              <a:rPr lang="en-US" altLang="en-US" b="0" dirty="0"/>
              <a:t>image</a:t>
            </a:r>
            <a:r>
              <a:rPr lang="en-US" altLang="en-US" b="0" dirty="0" smtClean="0"/>
              <a:t>]. (2016, January 29). </a:t>
            </a:r>
            <a:r>
              <a:rPr lang="en-US" altLang="en-US" b="0" dirty="0"/>
              <a:t>Retrieved February 24, 2017 from </a:t>
            </a:r>
            <a:r>
              <a:rPr lang="en-US" altLang="en-US" b="0" dirty="0">
                <a:hlinkClick r:id="rId10" tooltip="URL for referenced image."/>
              </a:rPr>
              <a:t>https://</a:t>
            </a:r>
            <a:r>
              <a:rPr lang="en-US" altLang="en-US" b="0" dirty="0" smtClean="0">
                <a:hlinkClick r:id="rId10" tooltip="URL for referenced image."/>
              </a:rPr>
              <a:t>commons.wikimedia.org/wiki/File:Android_6.0-en.png</a:t>
            </a:r>
            <a:r>
              <a:rPr lang="en-US" altLang="en-US" b="0" dirty="0" smtClean="0"/>
              <a:t>. </a:t>
            </a:r>
            <a:r>
              <a:rPr lang="en-US" b="0" dirty="0"/>
              <a:t>Licensed under the </a:t>
            </a:r>
            <a:r>
              <a:rPr lang="en-US" b="0" dirty="0">
                <a:hlinkClick r:id="rId11" tooltip="URL for Apache License Version 2.0"/>
              </a:rPr>
              <a:t>Apache </a:t>
            </a:r>
            <a:r>
              <a:rPr lang="en-US" b="0" dirty="0" smtClean="0">
                <a:hlinkClick r:id="rId11" tooltip="URL for Apache License Version 2.0"/>
              </a:rPr>
              <a:t>License </a:t>
            </a:r>
            <a:r>
              <a:rPr lang="en-US" b="0" dirty="0">
                <a:hlinkClick r:id="rId11" tooltip="URL for Apache License Version 2.0"/>
              </a:rPr>
              <a:t>Version </a:t>
            </a:r>
            <a:r>
              <a:rPr lang="en-US" b="0" dirty="0" smtClean="0">
                <a:hlinkClick r:id="rId11" tooltip="URL for Apache License Version 2.0"/>
              </a:rPr>
              <a:t>2.0</a:t>
            </a:r>
            <a:r>
              <a:rPr lang="en-US" b="0" dirty="0" smtClean="0"/>
              <a:t>.</a:t>
            </a:r>
            <a:endParaRPr lang="en-US" altLang="en-US" b="0" dirty="0" smtClean="0"/>
          </a:p>
        </p:txBody>
      </p:sp>
      <p:sp>
        <p:nvSpPr>
          <p:cNvPr id="2" name="Slide Number Placeholder 1"/>
          <p:cNvSpPr>
            <a:spLocks noGrp="1"/>
          </p:cNvSpPr>
          <p:nvPr>
            <p:ph type="sldNum" sz="quarter" idx="4"/>
          </p:nvPr>
        </p:nvSpPr>
        <p:spPr/>
        <p:txBody>
          <a:bodyPr/>
          <a:lstStyle/>
          <a:p>
            <a:fld id="{F3BF8891-5E06-46C2-89A4-6DB85D39BA35}" type="slidenum">
              <a:rPr lang="en-US" smtClean="0"/>
              <a:pPr/>
              <a:t>23</a:t>
            </a:fld>
            <a:endParaRPr lang="en-US" dirty="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Computer Science </a:t>
            </a:r>
            <a:br>
              <a:rPr lang="en-US" dirty="0" smtClean="0"/>
            </a:br>
            <a:r>
              <a:rPr lang="en-US" dirty="0" smtClean="0"/>
              <a:t>Computer Software</a:t>
            </a:r>
            <a:br>
              <a:rPr lang="en-US" dirty="0" smtClean="0"/>
            </a:br>
            <a:r>
              <a:rPr lang="en-US" dirty="0" smtClean="0"/>
              <a:t>Lecture C</a:t>
            </a:r>
            <a:endParaRPr lang="en-US" dirty="0"/>
          </a:p>
        </p:txBody>
      </p:sp>
      <p:sp>
        <p:nvSpPr>
          <p:cNvPr id="3" name="Content Placeholder 2"/>
          <p:cNvSpPr>
            <a:spLocks noGrp="1"/>
          </p:cNvSpPr>
          <p:nvPr>
            <p:ph sz="quarter" idx="14"/>
          </p:nvPr>
        </p:nvSpPr>
        <p:spPr/>
        <p:txBody>
          <a:bodyPr/>
          <a:lstStyle/>
          <a:p>
            <a:r>
              <a:rPr lang="en-US" altLang="en-US" dirty="0" smtClean="0"/>
              <a:t>This material was developed by Oregon Health &amp; Science University, funded by the Department of Health and Human Services, Office of the National Coordinator for Health Information Technology under Award Number 90WT0001.</a:t>
            </a:r>
            <a:endParaRPr lang="en-US" dirty="0"/>
          </a:p>
        </p:txBody>
      </p:sp>
      <p:sp>
        <p:nvSpPr>
          <p:cNvPr id="4" name="Slide Number Placeholder 3"/>
          <p:cNvSpPr>
            <a:spLocks noGrp="1"/>
          </p:cNvSpPr>
          <p:nvPr>
            <p:ph type="sldNum" sz="quarter" idx="4"/>
          </p:nvPr>
        </p:nvSpPr>
        <p:spPr/>
        <p:txBody>
          <a:bodyPr/>
          <a:lstStyle/>
          <a:p>
            <a:fld id="{F3BF8891-5E06-46C2-89A4-6DB85D39BA35}" type="slidenum">
              <a:rPr lang="en-US" smtClean="0"/>
              <a:pPr/>
              <a:t>24</a:t>
            </a:fld>
            <a:endParaRPr lang="en-US" dirty="0"/>
          </a:p>
        </p:txBody>
      </p:sp>
    </p:spTree>
    <p:custDataLst>
      <p:tags r:id="rId1"/>
    </p:custDataLst>
    <p:extLst>
      <p:ext uri="{BB962C8B-B14F-4D97-AF65-F5344CB8AC3E}">
        <p14:creationId xmlns:p14="http://schemas.microsoft.com/office/powerpoint/2010/main" val="2219397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Computer Software</a:t>
            </a:r>
            <a:br>
              <a:rPr lang="en-US" altLang="en-US" dirty="0" smtClean="0"/>
            </a:br>
            <a:r>
              <a:rPr lang="en-US" altLang="en-US" dirty="0" smtClean="0"/>
              <a:t>Learning Objectives - 2</a:t>
            </a:r>
          </a:p>
        </p:txBody>
      </p:sp>
      <p:sp>
        <p:nvSpPr>
          <p:cNvPr id="3" name="Content Placeholder 2"/>
          <p:cNvSpPr>
            <a:spLocks noGrp="1"/>
          </p:cNvSpPr>
          <p:nvPr>
            <p:ph sz="quarter" idx="14"/>
          </p:nvPr>
        </p:nvSpPr>
        <p:spPr/>
        <p:txBody>
          <a:bodyPr/>
          <a:lstStyle/>
          <a:p>
            <a:r>
              <a:rPr lang="en-US" dirty="0"/>
              <a:t>Define </a:t>
            </a:r>
            <a:r>
              <a:rPr lang="en-US" dirty="0" smtClean="0"/>
              <a:t>what an operating system (OS) is </a:t>
            </a:r>
            <a:r>
              <a:rPr lang="en-US" dirty="0"/>
              <a:t>(Lecture b)</a:t>
            </a:r>
            <a:endParaRPr lang="en-US" dirty="0" smtClean="0"/>
          </a:p>
          <a:p>
            <a:r>
              <a:rPr lang="en-US" dirty="0"/>
              <a:t>Explain the features and functions of operating systems (Lecture b)</a:t>
            </a:r>
          </a:p>
          <a:p>
            <a:pPr lvl="0"/>
            <a:r>
              <a:rPr lang="en-US" dirty="0" smtClean="0"/>
              <a:t>Classify operating </a:t>
            </a:r>
            <a:r>
              <a:rPr lang="en-US" dirty="0"/>
              <a:t>systems (Lecture </a:t>
            </a:r>
            <a:r>
              <a:rPr lang="en-US" dirty="0" smtClean="0"/>
              <a:t>c) </a:t>
            </a:r>
          </a:p>
          <a:p>
            <a:pPr lvl="0"/>
            <a:r>
              <a:rPr lang="en-US" dirty="0" smtClean="0"/>
              <a:t>Describe commonly used operating systems (Lecture c)</a:t>
            </a:r>
          </a:p>
        </p:txBody>
      </p:sp>
      <p:sp>
        <p:nvSpPr>
          <p:cNvPr id="2" name="Slide Number Placeholder 1"/>
          <p:cNvSpPr>
            <a:spLocks noGrp="1"/>
          </p:cNvSpPr>
          <p:nvPr>
            <p:ph type="sldNum" sz="quarter" idx="4"/>
          </p:nvPr>
        </p:nvSpPr>
        <p:spPr/>
        <p:txBody>
          <a:bodyPr/>
          <a:lstStyle/>
          <a:p>
            <a:fld id="{F3BF8891-5E06-46C2-89A4-6DB85D39BA35}" type="slidenum">
              <a:rPr lang="en-US" smtClean="0"/>
              <a:pPr/>
              <a:t>3</a:t>
            </a:fld>
            <a:endParaRPr lang="en-US" dirty="0"/>
          </a:p>
        </p:txBody>
      </p:sp>
    </p:spTree>
    <p:custDataLst>
      <p:tags r:id="rId1"/>
    </p:custDataLst>
    <p:extLst>
      <p:ext uri="{BB962C8B-B14F-4D97-AF65-F5344CB8AC3E}">
        <p14:creationId xmlns:p14="http://schemas.microsoft.com/office/powerpoint/2010/main" val="4191185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Computer Software</a:t>
            </a:r>
            <a:br>
              <a:rPr lang="en-US" altLang="en-US" dirty="0" smtClean="0"/>
            </a:br>
            <a:r>
              <a:rPr lang="en-US" altLang="en-US" dirty="0" smtClean="0"/>
              <a:t>Learning Objectives - 3</a:t>
            </a:r>
          </a:p>
        </p:txBody>
      </p:sp>
      <p:sp>
        <p:nvSpPr>
          <p:cNvPr id="3" name="Content Placeholder 2"/>
          <p:cNvSpPr>
            <a:spLocks noGrp="1"/>
          </p:cNvSpPr>
          <p:nvPr>
            <p:ph sz="quarter" idx="14"/>
          </p:nvPr>
        </p:nvSpPr>
        <p:spPr/>
        <p:txBody>
          <a:bodyPr/>
          <a:lstStyle/>
          <a:p>
            <a:pPr lvl="0"/>
            <a:r>
              <a:rPr lang="en-US" dirty="0" smtClean="0"/>
              <a:t>Describe types and major attributes </a:t>
            </a:r>
            <a:r>
              <a:rPr lang="en-US" dirty="0"/>
              <a:t>of files (Lecture </a:t>
            </a:r>
            <a:r>
              <a:rPr lang="en-US" dirty="0" smtClean="0"/>
              <a:t>d)</a:t>
            </a:r>
          </a:p>
          <a:p>
            <a:r>
              <a:rPr lang="en-US" dirty="0"/>
              <a:t>Explain the purpose of file systems (Lecture d)</a:t>
            </a:r>
          </a:p>
          <a:p>
            <a:pPr lvl="0"/>
            <a:r>
              <a:rPr lang="en-US" dirty="0" smtClean="0"/>
              <a:t>Provide file management tips (Lecture d)</a:t>
            </a:r>
          </a:p>
          <a:p>
            <a:pPr lvl="0"/>
            <a:r>
              <a:rPr lang="en-US" dirty="0" smtClean="0"/>
              <a:t>Identify different implementations of file systems (Lecture d)</a:t>
            </a:r>
            <a:endParaRPr lang="en-US"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4</a:t>
            </a:fld>
            <a:endParaRPr lang="en-US" dirty="0"/>
          </a:p>
        </p:txBody>
      </p:sp>
    </p:spTree>
    <p:custDataLst>
      <p:tags r:id="rId1"/>
    </p:custDataLst>
    <p:extLst>
      <p:ext uri="{BB962C8B-B14F-4D97-AF65-F5344CB8AC3E}">
        <p14:creationId xmlns:p14="http://schemas.microsoft.com/office/powerpoint/2010/main" val="1852202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tLang="en-US" sz="3200" dirty="0" smtClean="0"/>
              <a:t>Types of OSs</a:t>
            </a:r>
          </a:p>
        </p:txBody>
      </p:sp>
      <p:sp>
        <p:nvSpPr>
          <p:cNvPr id="51202" name="Content Placeholder 2"/>
          <p:cNvSpPr>
            <a:spLocks noGrp="1"/>
          </p:cNvSpPr>
          <p:nvPr>
            <p:ph sz="quarter" idx="14"/>
          </p:nvPr>
        </p:nvSpPr>
        <p:spPr/>
        <p:txBody>
          <a:bodyPr/>
          <a:lstStyle/>
          <a:p>
            <a:r>
              <a:rPr lang="en-US" altLang="en-US" dirty="0" smtClean="0"/>
              <a:t>For personal computers</a:t>
            </a:r>
          </a:p>
          <a:p>
            <a:r>
              <a:rPr lang="en-US" altLang="en-US" dirty="0" smtClean="0"/>
              <a:t>For servers</a:t>
            </a:r>
          </a:p>
          <a:p>
            <a:r>
              <a:rPr lang="en-US" altLang="en-US" dirty="0" smtClean="0"/>
              <a:t>For handheld devices</a:t>
            </a:r>
          </a:p>
          <a:p>
            <a:r>
              <a:rPr lang="en-US" altLang="en-US" dirty="0" smtClean="0"/>
              <a:t>For embedded computers</a:t>
            </a:r>
          </a:p>
        </p:txBody>
      </p:sp>
      <p:sp>
        <p:nvSpPr>
          <p:cNvPr id="2" name="Slide Number Placeholder 1"/>
          <p:cNvSpPr>
            <a:spLocks noGrp="1"/>
          </p:cNvSpPr>
          <p:nvPr>
            <p:ph type="sldNum" sz="quarter" idx="4"/>
          </p:nvPr>
        </p:nvSpPr>
        <p:spPr/>
        <p:txBody>
          <a:bodyPr/>
          <a:lstStyle/>
          <a:p>
            <a:fld id="{F3BF8891-5E06-46C2-89A4-6DB85D39BA35}" type="slidenum">
              <a:rPr lang="en-US" smtClean="0"/>
              <a:pPr/>
              <a:t>5</a:t>
            </a:fld>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tLang="en-US" sz="3200" dirty="0">
                <a:latin typeface="+mn-lt"/>
                <a:ea typeface="+mn-ea"/>
                <a:cs typeface="+mn-cs"/>
              </a:rPr>
              <a:t>Operating Systems for PCs - 1</a:t>
            </a:r>
          </a:p>
        </p:txBody>
      </p:sp>
      <p:sp>
        <p:nvSpPr>
          <p:cNvPr id="8" name="Content Placeholder 7"/>
          <p:cNvSpPr>
            <a:spLocks noGrp="1"/>
          </p:cNvSpPr>
          <p:nvPr>
            <p:ph sz="quarter" idx="14"/>
          </p:nvPr>
        </p:nvSpPr>
        <p:spPr/>
        <p:txBody>
          <a:bodyPr>
            <a:normAutofit lnSpcReduction="10000"/>
          </a:bodyPr>
          <a:lstStyle/>
          <a:p>
            <a:r>
              <a:rPr lang="en-US" altLang="en-US" dirty="0" smtClean="0"/>
              <a:t>DOS</a:t>
            </a:r>
          </a:p>
          <a:p>
            <a:r>
              <a:rPr lang="en-US" altLang="en-US" dirty="0"/>
              <a:t>Microsoft Windows</a:t>
            </a:r>
          </a:p>
          <a:p>
            <a:pPr lvl="1"/>
            <a:r>
              <a:rPr lang="en-US" altLang="en-US" dirty="0"/>
              <a:t>Microsoft Windows 1.0 through 2000</a:t>
            </a:r>
          </a:p>
          <a:p>
            <a:pPr lvl="1"/>
            <a:r>
              <a:rPr lang="en-US" altLang="en-US" dirty="0"/>
              <a:t>Microsoft Windows NT</a:t>
            </a:r>
          </a:p>
          <a:p>
            <a:pPr lvl="1"/>
            <a:r>
              <a:rPr lang="en-US" altLang="en-US" dirty="0"/>
              <a:t>Microsoft Windows XP</a:t>
            </a:r>
          </a:p>
          <a:p>
            <a:pPr lvl="1"/>
            <a:r>
              <a:rPr lang="en-US" altLang="en-US" dirty="0"/>
              <a:t>Microsoft Windows Vista</a:t>
            </a:r>
          </a:p>
          <a:p>
            <a:pPr lvl="1"/>
            <a:r>
              <a:rPr lang="en-US" altLang="en-US" dirty="0"/>
              <a:t>Microsoft Windows 7</a:t>
            </a:r>
          </a:p>
          <a:p>
            <a:pPr lvl="1"/>
            <a:r>
              <a:rPr lang="en-US" altLang="en-US" dirty="0"/>
              <a:t>Microsoft Windows 8</a:t>
            </a:r>
          </a:p>
          <a:p>
            <a:pPr lvl="1"/>
            <a:r>
              <a:rPr lang="en-US" altLang="en-US" dirty="0"/>
              <a:t>Microsoft Windows </a:t>
            </a:r>
            <a:r>
              <a:rPr lang="en-US" altLang="en-US" dirty="0" smtClean="0"/>
              <a:t>10</a:t>
            </a:r>
            <a:endParaRPr lang="en-US" altLang="en-US"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6</a:t>
            </a:fld>
            <a:endParaRPr lang="en-US"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tLang="en-US" sz="3200" dirty="0">
                <a:latin typeface="+mn-lt"/>
                <a:ea typeface="+mn-ea"/>
                <a:cs typeface="+mn-cs"/>
              </a:rPr>
              <a:t>Operating Systems for PCs - 2</a:t>
            </a:r>
          </a:p>
        </p:txBody>
      </p:sp>
      <p:sp>
        <p:nvSpPr>
          <p:cNvPr id="3" name="Content Placeholder 2"/>
          <p:cNvSpPr>
            <a:spLocks noGrp="1"/>
          </p:cNvSpPr>
          <p:nvPr>
            <p:ph sz="quarter" idx="14"/>
          </p:nvPr>
        </p:nvSpPr>
        <p:spPr>
          <a:xfrm>
            <a:off x="457200" y="1600200"/>
            <a:ext cx="4191000" cy="4572000"/>
          </a:xfrm>
        </p:spPr>
        <p:txBody>
          <a:bodyPr/>
          <a:lstStyle/>
          <a:p>
            <a:r>
              <a:rPr lang="en-US" altLang="en-US" dirty="0"/>
              <a:t>Mac OS</a:t>
            </a:r>
          </a:p>
          <a:p>
            <a:pPr lvl="1"/>
            <a:r>
              <a:rPr lang="en-US" altLang="en-US" dirty="0"/>
              <a:t>Classic Mac </a:t>
            </a:r>
            <a:r>
              <a:rPr lang="en-US" altLang="en-US" dirty="0" smtClean="0"/>
              <a:t>OS -Mac </a:t>
            </a:r>
            <a:r>
              <a:rPr lang="en-US" altLang="en-US" dirty="0"/>
              <a:t>OS 9</a:t>
            </a:r>
          </a:p>
          <a:p>
            <a:pPr lvl="1"/>
            <a:r>
              <a:rPr lang="en-US" altLang="en-US" dirty="0"/>
              <a:t>Mac OS X </a:t>
            </a:r>
            <a:r>
              <a:rPr lang="en-US" altLang="en-US" dirty="0" smtClean="0"/>
              <a:t>10.1-10.4</a:t>
            </a:r>
            <a:endParaRPr lang="en-US" altLang="en-US" dirty="0"/>
          </a:p>
          <a:p>
            <a:pPr lvl="1"/>
            <a:r>
              <a:rPr lang="en-US" altLang="en-US" dirty="0"/>
              <a:t>Mac OS X </a:t>
            </a:r>
            <a:r>
              <a:rPr lang="en-US" altLang="en-US" dirty="0" smtClean="0"/>
              <a:t>10.5 (Leopard</a:t>
            </a:r>
            <a:r>
              <a:rPr lang="en-US" altLang="en-US" dirty="0"/>
              <a:t>)</a:t>
            </a:r>
          </a:p>
          <a:p>
            <a:pPr lvl="1"/>
            <a:r>
              <a:rPr lang="en-US" altLang="en-US" dirty="0"/>
              <a:t>Mac OS X 10.6 (Snow Leopard</a:t>
            </a:r>
            <a:r>
              <a:rPr lang="en-US" altLang="en-US" dirty="0" smtClean="0"/>
              <a:t>)</a:t>
            </a:r>
            <a:endParaRPr lang="en-US" altLang="en-US" dirty="0"/>
          </a:p>
        </p:txBody>
      </p:sp>
      <p:sp>
        <p:nvSpPr>
          <p:cNvPr id="4" name="Content Placeholder 3"/>
          <p:cNvSpPr>
            <a:spLocks noGrp="1"/>
          </p:cNvSpPr>
          <p:nvPr>
            <p:ph sz="quarter" idx="18"/>
          </p:nvPr>
        </p:nvSpPr>
        <p:spPr>
          <a:xfrm>
            <a:off x="4781862" y="1600200"/>
            <a:ext cx="3903965" cy="4572000"/>
          </a:xfrm>
        </p:spPr>
        <p:txBody>
          <a:bodyPr/>
          <a:lstStyle/>
          <a:p>
            <a:pPr marL="283464" lvl="1"/>
            <a:r>
              <a:rPr lang="en-US" altLang="en-US" dirty="0" smtClean="0"/>
              <a:t>Mac </a:t>
            </a:r>
            <a:r>
              <a:rPr lang="en-US" altLang="en-US" dirty="0"/>
              <a:t>OS X 10.7 (Lion)</a:t>
            </a:r>
          </a:p>
          <a:p>
            <a:pPr marL="283464" lvl="1"/>
            <a:r>
              <a:rPr lang="en-US" altLang="en-US" dirty="0"/>
              <a:t>Mac OS X 10.8 (Mountain Lion)</a:t>
            </a:r>
          </a:p>
          <a:p>
            <a:pPr marL="283464" lvl="1"/>
            <a:r>
              <a:rPr lang="en-US" altLang="en-US" dirty="0"/>
              <a:t>Mac OS X 10.9 (Mavericks)</a:t>
            </a:r>
          </a:p>
          <a:p>
            <a:pPr marL="283464" lvl="1"/>
            <a:r>
              <a:rPr lang="en-US" altLang="en-US" dirty="0"/>
              <a:t>Mac OS X 10.10 (Yosemite)</a:t>
            </a:r>
          </a:p>
          <a:p>
            <a:pPr marL="283464" lvl="1"/>
            <a:r>
              <a:rPr lang="en-US" altLang="en-US" dirty="0"/>
              <a:t>Mac OS X 10.11 (El Capitan</a:t>
            </a:r>
            <a:r>
              <a:rPr lang="en-US" altLang="en-US" dirty="0" smtClean="0"/>
              <a:t>)</a:t>
            </a:r>
            <a:endParaRPr lang="en-US" altLang="en-US" dirty="0"/>
          </a:p>
        </p:txBody>
      </p:sp>
      <p:sp>
        <p:nvSpPr>
          <p:cNvPr id="2" name="Slide Number Placeholder 1"/>
          <p:cNvSpPr>
            <a:spLocks noGrp="1"/>
          </p:cNvSpPr>
          <p:nvPr>
            <p:ph type="sldNum" sz="quarter" idx="4"/>
          </p:nvPr>
        </p:nvSpPr>
        <p:spPr/>
        <p:txBody>
          <a:bodyPr/>
          <a:lstStyle/>
          <a:p>
            <a:fld id="{F3BF8891-5E06-46C2-89A4-6DB85D39BA35}" type="slidenum">
              <a:rPr lang="en-US" smtClean="0"/>
              <a:pPr/>
              <a:t>7</a:t>
            </a:fld>
            <a:endParaRPr lang="en-US" dirty="0"/>
          </a:p>
        </p:txBody>
      </p:sp>
    </p:spTree>
    <p:custDataLst>
      <p:tags r:id="rId1"/>
    </p:custDataLst>
    <p:extLst>
      <p:ext uri="{BB962C8B-B14F-4D97-AF65-F5344CB8AC3E}">
        <p14:creationId xmlns:p14="http://schemas.microsoft.com/office/powerpoint/2010/main" val="2461772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tLang="en-US" sz="3200" dirty="0">
                <a:latin typeface="+mn-lt"/>
                <a:ea typeface="+mn-ea"/>
                <a:cs typeface="+mn-cs"/>
              </a:rPr>
              <a:t>Operating Systems for PCs - 3</a:t>
            </a:r>
          </a:p>
        </p:txBody>
      </p:sp>
      <p:sp>
        <p:nvSpPr>
          <p:cNvPr id="53250" name="Content Placeholder 2"/>
          <p:cNvSpPr>
            <a:spLocks noGrp="1"/>
          </p:cNvSpPr>
          <p:nvPr>
            <p:ph sz="quarter" idx="14"/>
          </p:nvPr>
        </p:nvSpPr>
        <p:spPr/>
        <p:txBody>
          <a:bodyPr>
            <a:normAutofit lnSpcReduction="10000"/>
          </a:bodyPr>
          <a:lstStyle/>
          <a:p>
            <a:r>
              <a:rPr lang="en-US" altLang="en-US" dirty="0" smtClean="0"/>
              <a:t>Linux</a:t>
            </a:r>
          </a:p>
          <a:p>
            <a:pPr lvl="1"/>
            <a:r>
              <a:rPr lang="en-US" altLang="en-US" dirty="0" smtClean="0"/>
              <a:t>Unix-like operating system</a:t>
            </a:r>
          </a:p>
          <a:p>
            <a:pPr lvl="1"/>
            <a:r>
              <a:rPr lang="en-US" altLang="en-US" dirty="0" smtClean="0"/>
              <a:t>Released in 1991 by Linus Torvalds</a:t>
            </a:r>
          </a:p>
          <a:p>
            <a:pPr lvl="1"/>
            <a:r>
              <a:rPr lang="en-US" altLang="en-US" dirty="0" smtClean="0"/>
              <a:t>Free and open-source software</a:t>
            </a:r>
          </a:p>
          <a:p>
            <a:pPr lvl="1"/>
            <a:r>
              <a:rPr lang="en-US" altLang="en-US" dirty="0" smtClean="0"/>
              <a:t>Interface either through command-line interface (CLI), or a graphical user interface (GUI)</a:t>
            </a:r>
          </a:p>
          <a:p>
            <a:pPr lvl="1"/>
            <a:r>
              <a:rPr lang="en-US" altLang="en-US" dirty="0" smtClean="0"/>
              <a:t>Some of the popular desktop environments: K Desktop Environment (KDE), GNOME, Pantheon, Cinnamon, Unity</a:t>
            </a:r>
          </a:p>
        </p:txBody>
      </p:sp>
      <p:sp>
        <p:nvSpPr>
          <p:cNvPr id="2" name="Slide Number Placeholder 1"/>
          <p:cNvSpPr>
            <a:spLocks noGrp="1"/>
          </p:cNvSpPr>
          <p:nvPr>
            <p:ph type="sldNum" sz="quarter" idx="4"/>
          </p:nvPr>
        </p:nvSpPr>
        <p:spPr/>
        <p:txBody>
          <a:bodyPr/>
          <a:lstStyle/>
          <a:p>
            <a:fld id="{F3BF8891-5E06-46C2-89A4-6DB85D39BA35}" type="slidenum">
              <a:rPr lang="en-US" smtClean="0"/>
              <a:pPr/>
              <a:t>8</a:t>
            </a:fld>
            <a:endParaRPr lang="en-US" dirty="0"/>
          </a:p>
        </p:txBody>
      </p:sp>
    </p:spTree>
    <p:custDataLst>
      <p:tags r:id="rId1"/>
    </p:custDataLst>
    <p:extLst>
      <p:ext uri="{BB962C8B-B14F-4D97-AF65-F5344CB8AC3E}">
        <p14:creationId xmlns:p14="http://schemas.microsoft.com/office/powerpoint/2010/main" val="689701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tLang="en-US" sz="3200" dirty="0">
                <a:latin typeface="+mn-lt"/>
                <a:ea typeface="+mn-ea"/>
                <a:cs typeface="+mn-cs"/>
              </a:rPr>
              <a:t>Microsoft Windows 10</a:t>
            </a:r>
          </a:p>
        </p:txBody>
      </p:sp>
      <p:pic>
        <p:nvPicPr>
          <p:cNvPr id="3" name="Picture Placeholder 2" descr="Screenshot image of Microsoft Windows 1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508000" y="1600200"/>
            <a:ext cx="8128000" cy="4572000"/>
          </a:xfrm>
        </p:spPr>
      </p:pic>
      <p:sp>
        <p:nvSpPr>
          <p:cNvPr id="55299" name="Text Placeholder 9"/>
          <p:cNvSpPr>
            <a:spLocks noGrp="1"/>
          </p:cNvSpPr>
          <p:nvPr>
            <p:ph type="body" sz="quarter" idx="32"/>
          </p:nvPr>
        </p:nvSpPr>
        <p:spPr>
          <a:xfrm>
            <a:off x="457198" y="6278880"/>
            <a:ext cx="4099811" cy="361763"/>
          </a:xfrm>
        </p:spPr>
        <p:txBody>
          <a:bodyPr/>
          <a:lstStyle/>
          <a:p>
            <a:r>
              <a:rPr lang="en-US" altLang="en-US" sz="1400" dirty="0" smtClean="0"/>
              <a:t>(Damjan4evski/Microsoft, 2016. CC BY-SA 4.0)</a:t>
            </a:r>
          </a:p>
        </p:txBody>
      </p:sp>
      <p:sp>
        <p:nvSpPr>
          <p:cNvPr id="2" name="Slide Number Placeholder 1"/>
          <p:cNvSpPr>
            <a:spLocks noGrp="1"/>
          </p:cNvSpPr>
          <p:nvPr>
            <p:ph type="sldNum" sz="quarter" idx="4"/>
          </p:nvPr>
        </p:nvSpPr>
        <p:spPr/>
        <p:txBody>
          <a:bodyPr/>
          <a:lstStyle/>
          <a:p>
            <a:fld id="{F3BF8891-5E06-46C2-89A4-6DB85D39BA35}" type="slidenum">
              <a:rPr lang="en-US" smtClean="0"/>
              <a:pPr/>
              <a:t>9</a:t>
            </a:fld>
            <a:endParaRPr lang="en-US"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a7dd991c-3a4e-457c-aa53-1e085ad7aaf8"/>
  <p:tag name="AUDIO_IMPORT" val="C:\Documents and Settings\skidmorn\My Documents\Dropbox\NTDC\OHSU CDC\Comp4\Unit4\FINALIZED\comp4_unit4\comp4_unit4\comp4_unit4b\comp4_unit4b_S- 19_V3.mp3"/>
  <p:tag name="AUDIO_ID" val="289"/>
  <p:tag name="ELAPSEDTIME" val="110.681"/>
  <p:tag name="ARTICULATE_SLIDE_NAV" val="19"/>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a7dd991c-3a4e-457c-aa53-1e085ad7aaf8"/>
  <p:tag name="AUDIO_IMPORT" val="C:\Documents and Settings\skidmorn\My Documents\Dropbox\NTDC\OHSU CDC\Comp4\Unit4\FINALIZED\comp4_unit4\comp4_unit4\comp4_unit4b\comp4_unit4b_S- 19_V3.mp3"/>
  <p:tag name="AUDIO_ID" val="289"/>
  <p:tag name="ELAPSEDTIME" val="110.681"/>
  <p:tag name="ARTICULATE_SLIDE_NAV" val="19"/>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a7dd991c-3a4e-457c-aa53-1e085ad7aaf8"/>
  <p:tag name="AUDIO_IMPORT" val="C:\Documents and Settings\skidmorn\My Documents\Dropbox\NTDC\OHSU CDC\Comp4\Unit4\FINALIZED\comp4_unit4\comp4_unit4\comp4_unit4b\comp4_unit4b_S- 19_V3.mp3"/>
  <p:tag name="AUDIO_ID" val="289"/>
  <p:tag name="ELAPSEDTIME" val="110.681"/>
  <p:tag name="ARTICULATE_SLIDE_NAV" val="19"/>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2ed6d2dc-0409-4a2e-8eee-300c9ca3c717"/>
  <p:tag name="AUDIO_IMPORT" val="C:\Documents and Settings\skidmorn\My Documents\Dropbox\NTDC\OHSU CDC\Comp4\Unit4\FINALIZED\comp4_unit4\comp4_unit4\comp4_unit4b\comp4_unit4b_S- 20_V3.mp3"/>
  <p:tag name="AUDIO_ID" val="290"/>
  <p:tag name="ELAPSEDTIME" val="12.043"/>
  <p:tag name="ARTICULATE_SLIDE_NAV" val="20"/>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d65ad06f-eff9-40d3-8d44-21ee552ae33f"/>
  <p:tag name="AUDIO_IMPORT" val="C:\Documents and Settings\skidmorn\My Documents\Dropbox\NTDC\OHSU CDC\Comp4\Unit4\FINALIZED\comp4_unit4\comp4_unit4\comp4_unit4b\comp4_unit4b_S- 21_V3.mp3"/>
  <p:tag name="AUDIO_ID" val="291"/>
  <p:tag name="ELAPSEDTIME" val="7.053"/>
  <p:tag name="ARTICULATE_SLIDE_NAV" val="21"/>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903069d1-e10c-4e9c-ac2a-e95fd4de5980"/>
  <p:tag name="AUDIO_IMPORT" val="C:\Documents and Settings\skidmorn\My Documents\Dropbox\NTDC\OHSU CDC\Comp4\Unit4\FINALIZED\comp4_unit4\comp4_unit4\comp4_unit4b\comp4_unit4b_S- 24_V3.mp3"/>
  <p:tag name="AUDIO_ID" val="294"/>
  <p:tag name="ELAPSEDTIME" val="5.695"/>
  <p:tag name="ARTICULATE_SLIDE_NAV" val="24"/>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d049eb94-7e9a-40e0-987d-3e236d0c82c5"/>
  <p:tag name="AUDIO_IMPORT" val="C:\Documents and Settings\skidmorn\My Documents\Dropbox\NTDC\OHSU CDC\Comp4\Unit4\FINALIZED\comp4_unit4\comp4_unit4\comp4_unit4b\comp4_unit4b_S- 22_V3.mp3"/>
  <p:tag name="AUDIO_ID" val="292"/>
  <p:tag name="ELAPSEDTIME" val="63.086"/>
  <p:tag name="ARTICULATE_SLIDE_NAV" val="2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BULLET_1" val="8226"/>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a96a291e-ccb6-43d9-bae2-ee658cff0479"/>
  <p:tag name="AUDIO_IMPORT" val="C:\Documents and Settings\skidmorn\My Documents\Dropbox\NTDC\OHSU CDC\Comp4\Unit4\FINALIZED\comp4_unit4\comp4_unit4\comp4_unit4b\comp4_unit4b_S- 23_V3.mp3"/>
  <p:tag name="AUDIO_ID" val="293"/>
  <p:tag name="ELAPSEDTIME" val="29.153"/>
  <p:tag name="ARTICULATE_SLIDE_NAV" val="23"/>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a984002b-ed46-4d49-b93f-76f3172c3099"/>
  <p:tag name="AUDIO_IMPORT" val="C:\Documents and Settings\skidmorn\My Documents\Dropbox\NTDC\OHSU CDC\Comp4\Unit4\FINALIZED\comp4_unit4\comp4_unit4\comp4_unit4b\comp4_unit4b_S- 25_V3.mp3"/>
  <p:tag name="AUDIO_ID" val="295"/>
  <p:tag name="ELAPSEDTIME" val="9.561"/>
  <p:tag name="ARTICULATE_SLIDE_NAV" val="25"/>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9.xml><?xml version="1.0" encoding="utf-8"?>
<p:tagLst xmlns:a="http://schemas.openxmlformats.org/drawingml/2006/main" xmlns:r="http://schemas.openxmlformats.org/officeDocument/2006/relationships" xmlns:p="http://schemas.openxmlformats.org/presentationml/2006/main">
  <p:tag name="ARTICULATE_SLIDE_GUID" val="bff2ef73-9822-410b-8ff7-c8f8b2433dce"/>
  <p:tag name="AUDIO_IMPORT" val="C:\Documents and Settings\skidmorn\My Documents\Dropbox\NTDC\OHSU CDC\Comp4\Unit4\FINALIZED\comp4_unit4\comp4_unit4\comp4_unit4b\comp4_unit4b_S- 26_V3.mp3"/>
  <p:tag name="AUDIO_ID" val="296"/>
  <p:tag name="ELAPSEDTIME" val="44.487"/>
  <p:tag name="ARTICULATE_SLIDE_NAV" val="26"/>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1923363d-f680-466a-9fe6-af7099316113"/>
  <p:tag name="AUDIO_IMPORT" val="C:\Documents and Settings\skidmorn\My Documents\Dropbox\NTDC\OHSU CDC\Comp4\Unit4\FINALIZED\comp4_unit4\comp4_unit4\comp4_unit4c\comp4_unit4c_S- 2_V3.mp3"/>
  <p:tag name="AUDIO_ID" val="273"/>
  <p:tag name="ELAPSEDTIME" val="21.342"/>
  <p:tag name="ARTICULATE_SLIDE_NAV" val="2"/>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1.xml><?xml version="1.0" encoding="utf-8"?>
<p:tagLst xmlns:a="http://schemas.openxmlformats.org/drawingml/2006/main" xmlns:r="http://schemas.openxmlformats.org/officeDocument/2006/relationships" xmlns:p="http://schemas.openxmlformats.org/presentationml/2006/main">
  <p:tag name="ARTICULATE_SLIDE_GUID" val="5829295d-d9e2-46be-b084-5d061093ebc5"/>
  <p:tag name="AUDIO_IMPORT" val="C:\Documents and Settings\skidmorn\My Documents\Dropbox\NTDC\OHSU CDC\Comp4\Unit4\FINALIZED\comp4_unit4\comp4_unit4\comp4_unit4b\comp4_unit4b_S- 27_V3.mp3"/>
  <p:tag name="AUDIO_ID" val="297"/>
  <p:tag name="ELAPSEDTIME" val="37.356"/>
  <p:tag name="ARTICULATE_SLIDE_NAV" val="27"/>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BULLET_1" val="8226"/>
</p:tagLst>
</file>

<file path=ppt/tags/tag33.xml><?xml version="1.0" encoding="utf-8"?>
<p:tagLst xmlns:a="http://schemas.openxmlformats.org/drawingml/2006/main" xmlns:r="http://schemas.openxmlformats.org/officeDocument/2006/relationships" xmlns:p="http://schemas.openxmlformats.org/presentationml/2006/main">
  <p:tag name="ARTICULATE_SLIDE_GUID" val="5fd60dd3-9de1-4276-9f36-799a975ed904"/>
  <p:tag name="AUDIO_IMPORT" val="C:\Documents and Settings\skidmorn\My Documents\Dropbox\NTDC\OHSU CDC\Comp4\Unit4\FINALIZED\comp4_unit4\comp4_unit4\comp4_unit4b\comp4_unit4b_S- 28_V3.mp3"/>
  <p:tag name="AUDIO_ID" val="298"/>
  <p:tag name="ELAPSEDTIME" val="54.518"/>
  <p:tag name="ARTICULATE_SLIDE_NAV" val="28"/>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5.xml><?xml version="1.0" encoding="utf-8"?>
<p:tagLst xmlns:a="http://schemas.openxmlformats.org/drawingml/2006/main" xmlns:r="http://schemas.openxmlformats.org/officeDocument/2006/relationships" xmlns:p="http://schemas.openxmlformats.org/presentationml/2006/main">
  <p:tag name="ARTICULATE_SLIDE_GUID" val="5fd60dd3-9de1-4276-9f36-799a975ed904"/>
  <p:tag name="AUDIO_IMPORT" val="C:\Documents and Settings\skidmorn\My Documents\Dropbox\NTDC\OHSU CDC\Comp4\Unit4\FINALIZED\comp4_unit4\comp4_unit4\comp4_unit4b\comp4_unit4b_S- 28_V3.mp3"/>
  <p:tag name="AUDIO_ID" val="298"/>
  <p:tag name="ELAPSEDTIME" val="54.518"/>
  <p:tag name="ARTICULATE_SLIDE_NAV" val="28"/>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7.xml><?xml version="1.0" encoding="utf-8"?>
<p:tagLst xmlns:a="http://schemas.openxmlformats.org/drawingml/2006/main" xmlns:r="http://schemas.openxmlformats.org/officeDocument/2006/relationships" xmlns:p="http://schemas.openxmlformats.org/presentationml/2006/main">
  <p:tag name="ARTICULATE_SLIDE_GUID" val="da3ae4ee-1ac0-4ebb-8f91-2e9602dbb9df"/>
  <p:tag name="AUDIO_IMPORT" val="C:\Documents and Settings\skidmorn\My Documents\Dropbox\NTDC\OHSU CDC\Comp4\Unit4\FINALIZED\comp4_unit4\comp4_unit4\comp4_unit4b\comp4_unit4b_S- 29_V3.mp3"/>
  <p:tag name="AUDIO_ID" val="299"/>
  <p:tag name="ELAPSEDTIME" val="38.318"/>
  <p:tag name="ARTICULATE_SLIDE_NAV" val="29"/>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12.75"/>
  <p:tag name="MARGIN_2" val="36"/>
  <p:tag name="MARGIN_3" val="72"/>
  <p:tag name="MARGIN_4" val="108"/>
  <p:tag name="MARGIN_5" val="144"/>
  <p:tag name="FONT_SIZE" val="12"/>
</p:tagLst>
</file>

<file path=ppt/tags/tag39.xml><?xml version="1.0" encoding="utf-8"?>
<p:tagLst xmlns:a="http://schemas.openxmlformats.org/drawingml/2006/main" xmlns:r="http://schemas.openxmlformats.org/officeDocument/2006/relationships" xmlns:p="http://schemas.openxmlformats.org/presentationml/2006/main">
  <p:tag name="ARTICULATE_SLIDE_GUID" val="69484bc1-e5b6-4d6c-a7c6-acf8a1f6cbae"/>
  <p:tag name="AUDIO_IMPORT" val="C:\Documents and Settings\skidmorn\My Documents\Dropbox\NTDC\OHSU CDC\Comp4\Unit4\FINALIZED\comp4_unit4\comp4_unit4\comp4_unit4b\comp4_unit4b_S- 30_V3.mp3"/>
  <p:tag name="AUDIO_ID" val="300"/>
  <p:tag name="ELAPSEDTIME" val="29.388"/>
  <p:tag name="ARTICULATE_SLIDE_NAV" val="30"/>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2.147484E+09"/>
  <p:tag name="MARGIN_2" val="36"/>
  <p:tag name="MARGIN_3" val="72"/>
  <p:tag name="MARGIN_4" val="108"/>
  <p:tag name="MARGIN_5" val="144"/>
  <p:tag name="FONT_SIZE" val="12"/>
</p:tagLst>
</file>

<file path=ppt/tags/tag4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1.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4\FINALIZED\comp4_unit4\comp4_unit4\30_sec_silence.mp3"/>
  <p:tag name="AUDIO_ID" val="267"/>
  <p:tag name="ELAPSEDTIME" val="7.515"/>
  <p:tag name="ARTICULATE_SLIDE_GUID" val="f6687bff-084d-449c-9e0b-85f328b780c8"/>
  <p:tag name="ARTICULATE_SLIDE_NAV" val="31"/>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4\FINALIZED\comp4_unit4\comp4_unit4\30_sec_silence.mp3"/>
  <p:tag name="AUDIO_ID" val="267"/>
  <p:tag name="ELAPSEDTIME" val="7.515"/>
  <p:tag name="ARTICULATE_SLIDE_GUID" val="f6687bff-084d-449c-9e0b-85f328b780c8"/>
  <p:tag name="ARTICULATE_SLIDE_NAV" val="31"/>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4\FINALIZED\comp4_unit4\comp4_unit4\30_sec_silence.mp3"/>
  <p:tag name="AUDIO_ID" val="304"/>
  <p:tag name="ELAPSEDTIME" val="7.515"/>
  <p:tag name="ARTICULATE_SLIDE_GUID" val="2f2429be-5f96-4b90-8375-2cb886d4bb3f"/>
  <p:tag name="ARTICULATE_SLIDE_NAV" val="33"/>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1923363d-f680-466a-9fe6-af7099316113"/>
  <p:tag name="AUDIO_IMPORT" val="C:\Documents and Settings\skidmorn\My Documents\Dropbox\NTDC\OHSU CDC\Comp4\Unit4\FINALIZED\comp4_unit4\comp4_unit4\comp4_unit4c\comp4_unit4c_S- 2_V3.mp3"/>
  <p:tag name="AUDIO_ID" val="273"/>
  <p:tag name="ELAPSEDTIME" val="21.342"/>
  <p:tag name="ARTICULATE_SLIDE_NAV" val="2"/>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2.147484E+09"/>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1923363d-f680-466a-9fe6-af7099316113"/>
  <p:tag name="AUDIO_IMPORT" val="C:\Documents and Settings\skidmorn\My Documents\Dropbox\NTDC\OHSU CDC\Comp4\Unit4\FINALIZED\comp4_unit4\comp4_unit4\comp4_unit4c\comp4_unit4c_S- 2_V3.mp3"/>
  <p:tag name="AUDIO_ID" val="273"/>
  <p:tag name="ELAPSEDTIME" val="21.342"/>
  <p:tag name="ARTICULATE_SLIDE_NAV" val="2"/>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2.147484E+09"/>
  <p:tag name="MARGIN_2" val="36"/>
  <p:tag name="MARGIN_3" val="72"/>
  <p:tag name="MARGIN_4" val="108"/>
  <p:tag name="MARGIN_5" val="144"/>
  <p:tag name="FONT_SIZE" val="1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f3a1b7ea-7664-4c36-bd60-33e63b8ace4e"/>
  <p:tag name="AUDIO_IMPORT" val="C:\Documents and Settings\skidmorn\My Documents\Dropbox\NTDC\OHSU CDC\Comp4\Unit4\FINALIZED\comp4_unit4\comp4_unit4\comp4_unit4b\comp4_unit4b_S- 18_V3.mp3"/>
  <p:tag name="AUDIO_ID" val="288"/>
  <p:tag name="ELAPSEDTIME" val="17.581"/>
  <p:tag name="ARTICULATE_SLIDE_NAV" val="18"/>
  <p:tag name="ARTICULATE_SLIDE_THUMBNAIL_REFRESH" val="1"/>
</p:tagLst>
</file>

<file path=ppt/theme/theme1.xml><?xml version="1.0" encoding="utf-8"?>
<a:theme xmlns:a="http://schemas.openxmlformats.org/drawingml/2006/main" name="ONC-Template-FINAL DRAF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ompX_unitY_Lecture_Slides_Template.potx" id="{BFDE5FB8-FBB1-4F5A-B8AC-26771944143A}" vid="{3ABEC94C-E8A2-4610-93A8-5C6AB19693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2756</TotalTime>
  <Words>2510</Words>
  <Application>Microsoft Office PowerPoint</Application>
  <PresentationFormat>On-screen Show (4:3)</PresentationFormat>
  <Paragraphs>237</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ONC-Template-FINAL DRAFT</vt:lpstr>
      <vt:lpstr>Introduction to Computer Science</vt:lpstr>
      <vt:lpstr>Computer Software Learning Objectives - 1</vt:lpstr>
      <vt:lpstr>Computer Software Learning Objectives - 2</vt:lpstr>
      <vt:lpstr>Computer Software Learning Objectives - 3</vt:lpstr>
      <vt:lpstr>Types of OSs</vt:lpstr>
      <vt:lpstr>Operating Systems for PCs - 1</vt:lpstr>
      <vt:lpstr>Operating Systems for PCs - 2</vt:lpstr>
      <vt:lpstr>Operating Systems for PCs - 3</vt:lpstr>
      <vt:lpstr>Microsoft Windows 10</vt:lpstr>
      <vt:lpstr>OS X El Capitan</vt:lpstr>
      <vt:lpstr>Linux (KDE 4 Desktop Environment)</vt:lpstr>
      <vt:lpstr>Microsoft Windows vs. Mac OS X</vt:lpstr>
      <vt:lpstr>OS for PCs and Servers</vt:lpstr>
      <vt:lpstr>UNIX</vt:lpstr>
      <vt:lpstr>OSs for Servers</vt:lpstr>
      <vt:lpstr>OSs for Handheld Devices</vt:lpstr>
      <vt:lpstr>OS for Embedded Systems - 1 </vt:lpstr>
      <vt:lpstr>OS for Embedded Systems - 2 </vt:lpstr>
      <vt:lpstr>Embedded OS Example</vt:lpstr>
      <vt:lpstr>Computer Software Summary - Lecture c</vt:lpstr>
      <vt:lpstr>Computer Software References – 1 – Lecture C</vt:lpstr>
      <vt:lpstr>Computer Software References – 2 – Lecture C</vt:lpstr>
      <vt:lpstr>Computer Software References – 3 – Lecture C</vt:lpstr>
      <vt:lpstr>Introduction to Computer Science  Computer Software Lecture C</vt:lpstr>
    </vt:vector>
  </TitlesOfParts>
  <Company>Oregon Health &amp; Science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Science</dc:title>
  <dc:subject>Computer Software, Lecture c</dc:subject>
  <dc:creator>U.S. Department of Health and Human Services, Office of the National Coordinator for Health Information Technology</dc:creator>
  <cp:keywords>Health IT, Health IT Curriculum, Health Care, Introduction to Computer Science, Computer Software</cp:keywords>
  <cp:lastModifiedBy>admin</cp:lastModifiedBy>
  <cp:revision>161</cp:revision>
  <dcterms:created xsi:type="dcterms:W3CDTF">2016-03-16T17:42:17Z</dcterms:created>
  <dcterms:modified xsi:type="dcterms:W3CDTF">2017-06-20T17:31:04Z</dcterms:modified>
  <cp:category>Health Information Technology Workforce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9600F2EC-43CD-42CA-9A92-03E190D28D5C</vt:lpwstr>
  </property>
  <property fmtid="{D5CDD505-2E9C-101B-9397-08002B2CF9AE}" pid="3" name="ArticulatePath">
    <vt:lpwstr>comp4_unit3c_lecture_slides</vt:lpwstr>
  </property>
  <property fmtid="{D5CDD505-2E9C-101B-9397-08002B2CF9AE}" pid="4" name="Language">
    <vt:lpwstr>English</vt:lpwstr>
  </property>
</Properties>
</file>