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61" r:id="rId5"/>
  </p:sldMasterIdLst>
  <p:notesMasterIdLst>
    <p:notesMasterId r:id="rId29"/>
  </p:notesMasterIdLst>
  <p:handoutMasterIdLst>
    <p:handoutMasterId r:id="rId30"/>
  </p:handoutMasterIdLst>
  <p:sldIdLst>
    <p:sldId id="256" r:id="rId6"/>
    <p:sldId id="257"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64" r:id="rId26"/>
    <p:sldId id="267" r:id="rId27"/>
    <p:sldId id="291" r:id="rId28"/>
  </p:sldIdLst>
  <p:sldSz cx="9144000" cy="6858000" type="screen4x3"/>
  <p:notesSz cx="9144000" cy="6858000"/>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32" autoAdjust="0"/>
    <p:restoredTop sz="69739" autoAdjust="0"/>
  </p:normalViewPr>
  <p:slideViewPr>
    <p:cSldViewPr showGuides="1">
      <p:cViewPr>
        <p:scale>
          <a:sx n="50" d="100"/>
          <a:sy n="50" d="100"/>
        </p:scale>
        <p:origin x="-30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38"/>
    </p:cViewPr>
  </p:sorterViewPr>
  <p:notesViewPr>
    <p:cSldViewPr showGuides="1">
      <p:cViewPr varScale="1">
        <p:scale>
          <a:sx n="63" d="100"/>
          <a:sy n="63" d="100"/>
        </p:scale>
        <p:origin x="640"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E1D34CB-4F1D-47B2-8B54-5FE8F17BA058}" type="datetimeFigureOut">
              <a:rPr lang="en-US"/>
              <a:pPr>
                <a:defRPr/>
              </a:pPr>
              <a:t>6/23/2017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30A1788-5998-49B5-8FB0-B3438E2FBAB3}" type="slidenum">
              <a:rPr lang="en-US" altLang="en-US"/>
              <a:pPr/>
              <a:t>‹#›</a:t>
            </a:fld>
            <a:endParaRPr lang="en-US" altLang="en-US"/>
          </a:p>
        </p:txBody>
      </p:sp>
    </p:spTree>
    <p:extLst>
      <p:ext uri="{BB962C8B-B14F-4D97-AF65-F5344CB8AC3E}">
        <p14:creationId xmlns:p14="http://schemas.microsoft.com/office/powerpoint/2010/main" val="31837634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51101686-70D9-406B-B4ED-58A7B1D9870F}" type="datetimeFigureOut">
              <a:rPr lang="en-US"/>
              <a:pPr>
                <a:defRPr/>
              </a:pPr>
              <a:t>6/23/2017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F72009-FC55-4ADC-BB87-9E4D7E1B7198}" type="slidenum">
              <a:rPr lang="en-US" altLang="en-US"/>
              <a:pPr/>
              <a:t>‹#›</a:t>
            </a:fld>
            <a:endParaRPr lang="en-US" altLang="en-US"/>
          </a:p>
        </p:txBody>
      </p:sp>
    </p:spTree>
    <p:extLst>
      <p:ext uri="{BB962C8B-B14F-4D97-AF65-F5344CB8AC3E}">
        <p14:creationId xmlns:p14="http://schemas.microsoft.com/office/powerpoint/2010/main" val="109043711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Welcome to History of Health Information Technology in the US, History of Electronic Health Records.  This is Lecture </a:t>
            </a:r>
            <a:r>
              <a:rPr lang="en-US" altLang="en-US" b="1" smtClean="0"/>
              <a:t>a, </a:t>
            </a:r>
            <a:r>
              <a:rPr lang="en-US" altLang="en-US" smtClean="0"/>
              <a:t>Early EHR (pronounced E-H-R) Prototypes.  </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BF8E992-BEFF-4270-A3AE-F383C1E07E72}" type="slidenum">
              <a:rPr lang="en-US" altLang="en-US"/>
              <a:pPr eaLnBrk="1" hangingPunct="1">
                <a:spcBef>
                  <a:spcPct val="0"/>
                </a:spcBef>
              </a:pPr>
              <a:t>1</a:t>
            </a:fld>
            <a:endParaRPr lang="en-US" altLang="en-US"/>
          </a:p>
        </p:txBody>
      </p:sp>
    </p:spTree>
    <p:extLst>
      <p:ext uri="{BB962C8B-B14F-4D97-AF65-F5344CB8AC3E}">
        <p14:creationId xmlns:p14="http://schemas.microsoft.com/office/powerpoint/2010/main" val="34856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early system was called TMR.  TMR sounds a bit more exotic than what it stands for, which is, “The Medical Record.”  It began at Duke University in the 1970s.  Ed Hammond and William Stead were the main developers.  It began initially in the obstetrical outpatient clinic as a mechanism to facilitate taking an obstetric history, and eventually expanded to other departments and functions. </a:t>
            </a:r>
          </a:p>
          <a:p>
            <a:endParaRPr lang="en-US" altLang="en-US"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9E7DAAE-A914-49C8-BDC2-7C6540136709}" type="slidenum">
              <a:rPr lang="en-US" altLang="en-US"/>
              <a:pPr eaLnBrk="1" hangingPunct="1">
                <a:spcBef>
                  <a:spcPct val="0"/>
                </a:spcBef>
              </a:pPr>
              <a:t>10</a:t>
            </a:fld>
            <a:endParaRPr lang="en-US" altLang="en-US"/>
          </a:p>
        </p:txBody>
      </p:sp>
    </p:spTree>
    <p:extLst>
      <p:ext uri="{BB962C8B-B14F-4D97-AF65-F5344CB8AC3E}">
        <p14:creationId xmlns:p14="http://schemas.microsoft.com/office/powerpoint/2010/main" val="277086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we look at the features of TMR, even though it ran on different hardware and software than that of COSTAR, we see many design similarities.  TMR was also built with a modular design.  New applications would be developed and integrated into the system as needed.  </a:t>
            </a:r>
          </a:p>
          <a:p>
            <a:endParaRPr lang="en-US" altLang="en-US" smtClean="0"/>
          </a:p>
          <a:p>
            <a:r>
              <a:rPr lang="en-US" altLang="en-US" smtClean="0"/>
              <a:t>It also included data definition dictionaries.  Because of user preferences, and also the type of data, it included both problem-oriented and time-oriented formats.  Problem-oriented formats organized the data around the patient’s clinical problems.  Time-oriented formats organized the information in a chronological sequence.  </a:t>
            </a:r>
          </a:p>
          <a:p>
            <a:endParaRPr lang="en-US" altLang="en-US" smtClean="0"/>
          </a:p>
          <a:p>
            <a:r>
              <a:rPr lang="en-US" altLang="en-US" smtClean="0"/>
              <a:t>TMR allowed multiple methods of input, including directly entering data into the computer, paper input, and dictation.  So the data included both structured and unstructured data.  It allowed for maximal flexibility in terms of configuration, content and data input method.  It expanded to multiple sites and although most sites that initially used it have switched to newer systems, there are still a few sites using it.</a:t>
            </a:r>
          </a:p>
          <a:p>
            <a:endParaRPr lang="en-US" altLang="en-US"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4A7BDA4-7577-4C0D-A100-56FA3120FECA}" type="slidenum">
              <a:rPr lang="en-US" altLang="en-US"/>
              <a:pPr eaLnBrk="1" hangingPunct="1">
                <a:spcBef>
                  <a:spcPct val="0"/>
                </a:spcBef>
              </a:pPr>
              <a:t>11</a:t>
            </a:fld>
            <a:endParaRPr lang="en-US" altLang="en-US"/>
          </a:p>
        </p:txBody>
      </p:sp>
    </p:spTree>
    <p:extLst>
      <p:ext uri="{BB962C8B-B14F-4D97-AF65-F5344CB8AC3E}">
        <p14:creationId xmlns:p14="http://schemas.microsoft.com/office/powerpoint/2010/main" val="1389711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Regenstrief (pronounced   REE-gen [like again]-streef)  Medical Record System, or R-M-R-S, was developed by Clement McDonald, William Tierney and colleagues in the 1970s at the Regenstrief Institute in Indianapolis, Indiana.  It also began as an outpatient system, but this time in the diabetes clinic.  It eventually expanded to other outpatient and inpatient units at several Indianapolis hospitals.  </a:t>
            </a:r>
          </a:p>
          <a:p>
            <a:endParaRPr lang="en-US" altLang="en-US" smtClean="0"/>
          </a:p>
          <a:p>
            <a:r>
              <a:rPr lang="en-US" altLang="en-US" smtClean="0"/>
              <a:t>The initial goals were to capture data electronically so the data in the record could be analyzed and used to provide reminders and other decision support to clinicians.  While other systems aimed primarily to increase accessibility of information, and also added some decision support, the RMRS was intended from the outset to provide decision support, and to do that, the data had to be captured electronically.</a:t>
            </a:r>
          </a:p>
          <a:p>
            <a:endParaRPr lang="en-US" altLang="en-US"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B3C0406-1701-45C8-B491-7085C3F66EFD}" type="slidenum">
              <a:rPr lang="en-US" altLang="en-US"/>
              <a:pPr eaLnBrk="1" hangingPunct="1">
                <a:spcBef>
                  <a:spcPct val="0"/>
                </a:spcBef>
              </a:pPr>
              <a:t>12</a:t>
            </a:fld>
            <a:endParaRPr lang="en-US" altLang="en-US"/>
          </a:p>
        </p:txBody>
      </p:sp>
    </p:spTree>
    <p:extLst>
      <p:ext uri="{BB962C8B-B14F-4D97-AF65-F5344CB8AC3E}">
        <p14:creationId xmlns:p14="http://schemas.microsoft.com/office/powerpoint/2010/main" val="3867062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Some of the features of the system included electronic interfaces wherever possible. So, for instance, if there were electronic devices that monitored a patient’s blood pressure, the developers would try to connect the output from that device so it could be automatically recorded in the medical record.  Like the other systems, RMRS used a variety of input methods.   Although it allowed dictation as input, coders using a data dictionary recoded the unstructured data so that it was stored in structured and coded form.  That coding facilitated both information retrieval and decision support.  Over time, more direct computer data entry by physicians occurred, especially for more structured kind of data like laboratory and medication orders.</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6E97832-7448-43E7-A3F4-FBE9DA5CC24F}" type="slidenum">
              <a:rPr lang="en-US" altLang="en-US"/>
              <a:pPr eaLnBrk="1" hangingPunct="1">
                <a:spcBef>
                  <a:spcPct val="0"/>
                </a:spcBef>
              </a:pPr>
              <a:t>13</a:t>
            </a:fld>
            <a:endParaRPr lang="en-US" altLang="en-US"/>
          </a:p>
        </p:txBody>
      </p:sp>
    </p:spTree>
    <p:extLst>
      <p:ext uri="{BB962C8B-B14F-4D97-AF65-F5344CB8AC3E}">
        <p14:creationId xmlns:p14="http://schemas.microsoft.com/office/powerpoint/2010/main" val="886362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RMRS’s clinical decision support was extremely widespread and sophisticated and grew over time.  The data in the record are reviewed automatically using hundreds of rules and reminders for preventive measures, and other types of reminders and alerts are provided to the physicians.  Decision support has been provided since 1974 and McDonald and his colleagues have done research studies showing the effectiveness of these reminders on reducing costs and improving patient health outcomes.</a:t>
            </a:r>
          </a:p>
          <a:p>
            <a:endParaRPr lang="en-US" altLang="en-US"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F1A69AA-7380-40F9-BD6D-6DA7DC63005B}" type="slidenum">
              <a:rPr lang="en-US" altLang="en-US"/>
              <a:pPr eaLnBrk="1" hangingPunct="1">
                <a:spcBef>
                  <a:spcPct val="0"/>
                </a:spcBef>
              </a:pPr>
              <a:t>14</a:t>
            </a:fld>
            <a:endParaRPr lang="en-US" altLang="en-US"/>
          </a:p>
        </p:txBody>
      </p:sp>
    </p:spTree>
    <p:extLst>
      <p:ext uri="{BB962C8B-B14F-4D97-AF65-F5344CB8AC3E}">
        <p14:creationId xmlns:p14="http://schemas.microsoft.com/office/powerpoint/2010/main" val="549989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dirty="0" smtClean="0">
                <a:latin typeface="Arial" charset="0"/>
                <a:cs typeface="Arial" charset="0"/>
              </a:rPr>
              <a:t>Like the other systems, RMRS has integrated administrative and financial functions into the database. It has also expanded to multiple inpatient and outpatient facilities.</a:t>
            </a:r>
          </a:p>
          <a:p>
            <a:pPr>
              <a:defRPr/>
            </a:pPr>
            <a:endParaRPr lang="en-US" altLang="en-US" dirty="0" smtClean="0">
              <a:latin typeface="Arial" charset="0"/>
              <a:cs typeface="Arial" charset="0"/>
            </a:endParaRP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31B58A5-A227-4850-8135-1BD09946F0B3}" type="slidenum">
              <a:rPr lang="en-US" altLang="en-US"/>
              <a:pPr eaLnBrk="1" hangingPunct="1">
                <a:spcBef>
                  <a:spcPct val="0"/>
                </a:spcBef>
              </a:pPr>
              <a:t>15</a:t>
            </a:fld>
            <a:endParaRPr lang="en-US" altLang="en-US"/>
          </a:p>
        </p:txBody>
      </p:sp>
    </p:spTree>
    <p:extLst>
      <p:ext uri="{BB962C8B-B14F-4D97-AF65-F5344CB8AC3E}">
        <p14:creationId xmlns:p14="http://schemas.microsoft.com/office/powerpoint/2010/main" val="1066425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we look at some of the common features of these early systems, we can see some of the best practices and key features that one should look for in an EHR.  Ed Hammond, in a 2001 article discussed some of the lessons we can learn from the early systems.  They all were developed in a modular fashion to meet the changing needs of both clinical and administrative users.   They initially began with easy-to-capture data and moved on to more challenging data sources.  They were designed to be flexible and configurable for different settings and different users.  They allowed multiple methods of data input, but tried to get the data into more structured form for storage and retrieval.  In all three places, this involved a "data dictionary" so that it was clear what was contained in each part of the record and what the codes meant. Especially with the RMRS (pronounced R-M-R-S), there was an effort to use agreed upon technical standards to facilitate information sharing.</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C0F61CF-F6D6-4239-8D9F-0BBE43BCD343}" type="slidenum">
              <a:rPr lang="en-US" altLang="en-US"/>
              <a:pPr eaLnBrk="1" hangingPunct="1">
                <a:spcBef>
                  <a:spcPct val="0"/>
                </a:spcBef>
              </a:pPr>
              <a:t>16</a:t>
            </a:fld>
            <a:endParaRPr lang="en-US" altLang="en-US"/>
          </a:p>
        </p:txBody>
      </p:sp>
    </p:spTree>
    <p:extLst>
      <p:ext uri="{BB962C8B-B14F-4D97-AF65-F5344CB8AC3E}">
        <p14:creationId xmlns:p14="http://schemas.microsoft.com/office/powerpoint/2010/main" val="4094777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All three systems, in their outpatient systems, integrated the administrative and clinical data.  Hospital systems often have different ways of handling this information, but in outpatient settings many of the pieces of data are collected simultaneously and it makes sense that the same system could be used for both purposes.  </a:t>
            </a:r>
          </a:p>
          <a:p>
            <a:endParaRPr lang="en-US" altLang="en-US" smtClean="0"/>
          </a:p>
          <a:p>
            <a:r>
              <a:rPr lang="en-US" altLang="en-US" smtClean="0"/>
              <a:t>All of the systems began with clerical staff entering the data, but eventually began to move to direct entry by physicians.  For example, orders for laboratory tests and medications are by nature more structured than documentation of the clinical encounter.  The clinical encounter is the history and physical examination of the patient.  By beginning with order entry, rather than clinical documentation, the physician can get accustomed to using the system and then move on to more challenging input. </a:t>
            </a:r>
          </a:p>
          <a:p>
            <a:endParaRPr lang="en-US" altLang="en-US" smtClean="0"/>
          </a:p>
          <a:p>
            <a:r>
              <a:rPr lang="en-US" altLang="en-US" smtClean="0"/>
              <a:t>Finally, another best practice that was advocated was extensive user training and support.  </a:t>
            </a:r>
          </a:p>
          <a:p>
            <a:endParaRPr lang="en-US" altLang="en-US" smtClean="0"/>
          </a:p>
          <a:p>
            <a:r>
              <a:rPr lang="en-US" altLang="en-US" smtClean="0"/>
              <a:t>These principles, exemplified in these early systems, are still relevant today.</a:t>
            </a:r>
          </a:p>
          <a:p>
            <a:endParaRPr lang="en-US" altLang="en-US"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B717068-B97E-4AA0-9F25-95283AC0F085}" type="slidenum">
              <a:rPr lang="en-US" altLang="en-US"/>
              <a:pPr eaLnBrk="1" hangingPunct="1">
                <a:spcBef>
                  <a:spcPct val="0"/>
                </a:spcBef>
              </a:pPr>
              <a:t>17</a:t>
            </a:fld>
            <a:endParaRPr lang="en-US" altLang="en-US"/>
          </a:p>
        </p:txBody>
      </p:sp>
    </p:spTree>
    <p:extLst>
      <p:ext uri="{BB962C8B-B14F-4D97-AF65-F5344CB8AC3E}">
        <p14:creationId xmlns:p14="http://schemas.microsoft.com/office/powerpoint/2010/main" val="3843256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Despite the early successes of these and other EHR systems, as Collen notes in his book, as late as 1990 there were still barriers. These included the costs of hardware and software, the fact that most existing systems could not easily accommodate unstructured data, and that the design of many of the systems was still not optimal.  In most cases, the user interface (that is, how the system looks to the user and what the user has to do to use it) was cumbersome.  And, with some exceptions, the existing systems of the day did not adequately support the physician’s cognition (that is, they did not help the physician think through the patient’s problem and treatment).  In addition, data entry was still difficult.   However, at that time the greatest barrier was probably lack of physician acceptance or interest.  Do these barriers sound familiar?  Many of them are still barriers today.</a:t>
            </a:r>
          </a:p>
          <a:p>
            <a:endParaRPr lang="en-US" altLang="en-US"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E01D2E5-1969-435F-86E7-DA856394FA8D}" type="slidenum">
              <a:rPr lang="en-US" altLang="en-US"/>
              <a:pPr eaLnBrk="1" hangingPunct="1">
                <a:spcBef>
                  <a:spcPct val="0"/>
                </a:spcBef>
              </a:pPr>
              <a:t>18</a:t>
            </a:fld>
            <a:endParaRPr lang="en-US" altLang="en-US"/>
          </a:p>
        </p:txBody>
      </p:sp>
    </p:spTree>
    <p:extLst>
      <p:ext uri="{BB962C8B-B14F-4D97-AF65-F5344CB8AC3E}">
        <p14:creationId xmlns:p14="http://schemas.microsoft.com/office/powerpoint/2010/main" val="152531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Collen saw it, as we were entering the 1990s, there were five main goals that an EHR system needed to meet.  The information needed to be accessible when and where it was needed.  The system should improve efficiency and reduce costs as well as improve the quality of patient care.  It should also facilitate research on the delivery and outcomes of care.  Moreover, since hospitals have to survive, it should facilitate claims processing as well as clinical functions.</a:t>
            </a:r>
          </a:p>
          <a:p>
            <a:endParaRPr lang="en-US" altLang="en-US"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B7CE3AF-401B-40CA-8851-F41B596F2DF6}" type="slidenum">
              <a:rPr lang="en-US" altLang="en-US"/>
              <a:pPr eaLnBrk="1" hangingPunct="1">
                <a:spcBef>
                  <a:spcPct val="0"/>
                </a:spcBef>
              </a:pPr>
              <a:t>19</a:t>
            </a:fld>
            <a:endParaRPr lang="en-US" altLang="en-US"/>
          </a:p>
        </p:txBody>
      </p:sp>
    </p:spTree>
    <p:extLst>
      <p:ext uri="{BB962C8B-B14F-4D97-AF65-F5344CB8AC3E}">
        <p14:creationId xmlns:p14="http://schemas.microsoft.com/office/powerpoint/2010/main" val="299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The Objectives for this unit, History of Electronic Health Records</a:t>
            </a:r>
            <a:r>
              <a:rPr lang="en-US" b="1" dirty="0" smtClean="0"/>
              <a:t> </a:t>
            </a:r>
            <a:r>
              <a:rPr lang="en-US" dirty="0" smtClean="0"/>
              <a:t>are to:</a:t>
            </a:r>
          </a:p>
          <a:p>
            <a:pPr marL="171450" indent="-171450">
              <a:buFont typeface="Arial" pitchFamily="34" charset="0"/>
              <a:buChar char="•"/>
              <a:defRPr/>
            </a:pPr>
            <a:r>
              <a:rPr lang="en-US" dirty="0" smtClean="0"/>
              <a:t>Describe some early examples of electronic medical records.</a:t>
            </a:r>
          </a:p>
          <a:p>
            <a:pPr marL="171450" indent="-171450">
              <a:buFont typeface="Arial" pitchFamily="34" charset="0"/>
              <a:buChar char="•"/>
              <a:defRPr/>
            </a:pPr>
            <a:r>
              <a:rPr lang="en-US" dirty="0" smtClean="0"/>
              <a:t>Discuss lessons learned from the early EHR implementations.</a:t>
            </a:r>
          </a:p>
          <a:p>
            <a:pPr marL="171450" indent="-171450">
              <a:buFont typeface="Arial" pitchFamily="34" charset="0"/>
              <a:buChar char="•"/>
              <a:defRPr/>
            </a:pPr>
            <a:r>
              <a:rPr lang="en-US" dirty="0" smtClean="0"/>
              <a:t>Discuss how the attributes that were identified for a computer-based patient record in the 1991 Institute of Medicine Report relate to the concept of meaningful use.</a:t>
            </a:r>
          </a:p>
          <a:p>
            <a:pPr marL="171450" indent="-171450">
              <a:buFont typeface="Arial" pitchFamily="34" charset="0"/>
              <a:buChar char="•"/>
              <a:defRPr/>
            </a:pPr>
            <a:r>
              <a:rPr lang="en-US" dirty="0" smtClean="0"/>
              <a:t>Discuss differences between the terms electronic health record (EHR) and personal health record (PHR).</a:t>
            </a:r>
            <a:endParaRPr lang="en-US" dirty="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56506BA-ABE6-4B09-BDF3-8D06669B1F71}" type="slidenum">
              <a:rPr lang="en-US" altLang="en-US"/>
              <a:pPr eaLnBrk="1" hangingPunct="1">
                <a:spcBef>
                  <a:spcPct val="0"/>
                </a:spcBef>
              </a:pPr>
              <a:t>2</a:t>
            </a:fld>
            <a:endParaRPr lang="en-US" altLang="en-US"/>
          </a:p>
        </p:txBody>
      </p:sp>
    </p:spTree>
    <p:extLst>
      <p:ext uri="{BB962C8B-B14F-4D97-AF65-F5344CB8AC3E}">
        <p14:creationId xmlns:p14="http://schemas.microsoft.com/office/powerpoint/2010/main" val="3242205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we look at the vision for the provisions of the HITECH  (pronounced High-tech) Act of 2009, we again see echoes of those earlier goals.  As articulated by Dr. David Blumenthal, the Director of the Office of Health Information Technology, the HITECH Act goals include improved health and population outcomes, increased transparency and efficiency of healthcare, the improved ability to study healthcare, as well as improved care delivery.  </a:t>
            </a:r>
          </a:p>
          <a:p>
            <a:endParaRPr lang="en-US" altLang="en-US" smtClean="0"/>
          </a:p>
          <a:p>
            <a:r>
              <a:rPr lang="en-US" altLang="en-US" smtClean="0"/>
              <a:t>In the next presentation, we will look at the recommendations for designing an EHR to reach those goals.</a:t>
            </a:r>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89DDDD9-CC1D-4DD2-B514-9016CBCA825A}" type="slidenum">
              <a:rPr lang="en-US" altLang="en-US"/>
              <a:pPr eaLnBrk="1" hangingPunct="1">
                <a:spcBef>
                  <a:spcPct val="0"/>
                </a:spcBef>
              </a:pPr>
              <a:t>20</a:t>
            </a:fld>
            <a:endParaRPr lang="en-US" altLang="en-US"/>
          </a:p>
        </p:txBody>
      </p:sp>
    </p:spTree>
    <p:extLst>
      <p:ext uri="{BB962C8B-B14F-4D97-AF65-F5344CB8AC3E}">
        <p14:creationId xmlns:p14="http://schemas.microsoft.com/office/powerpoint/2010/main" val="1714659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concludes Lecture a of History of Electronic Health Records.</a:t>
            </a:r>
          </a:p>
          <a:p>
            <a:endParaRPr lang="en-US" altLang="en-US" smtClean="0"/>
          </a:p>
          <a:p>
            <a:r>
              <a:rPr lang="en-US" altLang="en-US" smtClean="0"/>
              <a:t>In summary, we discussed how both the terminology and concepts behind the electronic health record have evolved. We also discussed some of the early EHRs that were developed and how we have tried to define the requirements for EHRs. </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66D916C9-63DF-43A7-BB22-1EB3F00877BE}" type="slidenum">
              <a:rPr lang="en-US" altLang="en-US"/>
              <a:pPr eaLnBrk="1" hangingPunct="1">
                <a:spcBef>
                  <a:spcPct val="0"/>
                </a:spcBef>
              </a:pPr>
              <a:t>21</a:t>
            </a:fld>
            <a:endParaRPr lang="en-US" altLang="en-US"/>
          </a:p>
        </p:txBody>
      </p:sp>
    </p:spTree>
    <p:extLst>
      <p:ext uri="{BB962C8B-B14F-4D97-AF65-F5344CB8AC3E}">
        <p14:creationId xmlns:p14="http://schemas.microsoft.com/office/powerpoint/2010/main" val="2325442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5ED6418-661E-4210-BC60-CC0883CEAF74}" type="slidenum">
              <a:rPr lang="en-US" altLang="en-US"/>
              <a:pPr eaLnBrk="1" hangingPunct="1">
                <a:spcBef>
                  <a:spcPct val="0"/>
                </a:spcBef>
              </a:pPr>
              <a:t>22</a:t>
            </a:fld>
            <a:endParaRPr lang="en-US" altLang="en-US"/>
          </a:p>
        </p:txBody>
      </p:sp>
    </p:spTree>
    <p:extLst>
      <p:ext uri="{BB962C8B-B14F-4D97-AF65-F5344CB8AC3E}">
        <p14:creationId xmlns:p14="http://schemas.microsoft.com/office/powerpoint/2010/main" val="2341053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23</a:t>
            </a:fld>
            <a:endParaRPr lang="en-US" altLang="en-US">
              <a:solidFill>
                <a:prstClr val="black"/>
              </a:solidFill>
            </a:endParaRPr>
          </a:p>
        </p:txBody>
      </p:sp>
    </p:spTree>
    <p:extLst>
      <p:ext uri="{BB962C8B-B14F-4D97-AF65-F5344CB8AC3E}">
        <p14:creationId xmlns:p14="http://schemas.microsoft.com/office/powerpoint/2010/main" val="80583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Before we begin, and to avoid confusion, we need to look at some of the early terminology around electronic health records.  Some of the earliest systems were referred to as “medical information systems.”  When the 1991 IOM report came out, it used the term “computer-based patient record” and, until recently, that was the preferred term.  This term was preferred because there were people who claimed that a document that had mainly scanned images of paper documents, is an electronic medical record.  More recently, the term “electronic health record” or EHR (pronounced E-H-R) seems to have subsumed all the other terms.  </a:t>
            </a:r>
          </a:p>
          <a:p>
            <a:endParaRPr lang="en-US" altLang="en-US" smtClean="0"/>
          </a:p>
          <a:p>
            <a:r>
              <a:rPr lang="en-US" altLang="en-US" smtClean="0"/>
              <a:t>In 2008, with funding from the Office of the National Coordinator for Health Information Technology, the National Alliance for Health Information Technology, or NAHIT (pronounced Nay-hit) came up with definitions that made distinctions among electronic medical records, electronic health records, and personal health records.  Although the alliance has since disbanded, the definitions it assigned still make sense.  </a:t>
            </a:r>
          </a:p>
          <a:p>
            <a:endParaRPr lang="en-US" altLang="en-US"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862D91A-FB32-48CE-9034-13372DCC03F0}" type="slidenum">
              <a:rPr lang="en-US" altLang="en-US"/>
              <a:pPr eaLnBrk="1" hangingPunct="1">
                <a:spcBef>
                  <a:spcPct val="0"/>
                </a:spcBef>
              </a:pPr>
              <a:t>3</a:t>
            </a:fld>
            <a:endParaRPr lang="en-US" altLang="en-US"/>
          </a:p>
        </p:txBody>
      </p:sp>
    </p:spTree>
    <p:extLst>
      <p:ext uri="{BB962C8B-B14F-4D97-AF65-F5344CB8AC3E}">
        <p14:creationId xmlns:p14="http://schemas.microsoft.com/office/powerpoint/2010/main" val="1645777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According to NAHIT, an electronic medical record is “an electronic record of health-related information on an individual that can be created, gathered, managed, and consulted by authorized clinicians and staff within one healthcare organization.”  The focus is on use in a </a:t>
            </a:r>
            <a:r>
              <a:rPr lang="en-US" altLang="en-US" i="1" smtClean="0"/>
              <a:t>single</a:t>
            </a:r>
            <a:r>
              <a:rPr lang="en-US" altLang="en-US" smtClean="0"/>
              <a:t> organization.  </a:t>
            </a:r>
          </a:p>
          <a:p>
            <a:pPr eaLnBrk="1" hangingPunct="1"/>
            <a:endParaRPr lang="en-US" altLang="en-US"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6C5B17B-74ED-4760-AB6F-68FFBB986F86}" type="slidenum">
              <a:rPr lang="en-US" altLang="en-US"/>
              <a:pPr eaLnBrk="1" hangingPunct="1">
                <a:spcBef>
                  <a:spcPct val="0"/>
                </a:spcBef>
              </a:pPr>
              <a:t>4</a:t>
            </a:fld>
            <a:endParaRPr lang="en-US" altLang="en-US"/>
          </a:p>
        </p:txBody>
      </p:sp>
    </p:spTree>
    <p:extLst>
      <p:ext uri="{BB962C8B-B14F-4D97-AF65-F5344CB8AC3E}">
        <p14:creationId xmlns:p14="http://schemas.microsoft.com/office/powerpoint/2010/main" val="412286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NAHIT’s definition of an electronic health record has two additional key features – it conforms to national standards for interoperability (pronounced inter-opp-er-ability) and it spans more than one organization.  </a:t>
            </a:r>
          </a:p>
          <a:p>
            <a:endParaRPr lang="en-US" altLang="en-US" smtClean="0"/>
          </a:p>
          <a:p>
            <a:r>
              <a:rPr lang="en-US" altLang="en-US" smtClean="0"/>
              <a:t>Interoperability is the ability of systems to transmit and receive information from other systems.  This describes the lifetime medical record that was envisioned from the earliest attempts at building an EHR.  Although it is not mentioned here specifically, some definitions of EHR also include the opportunity for patient input.  </a:t>
            </a:r>
          </a:p>
          <a:p>
            <a:pPr eaLnBrk="1" hangingPunct="1"/>
            <a:endParaRPr lang="en-US" altLang="en-US" smtClean="0"/>
          </a:p>
          <a:p>
            <a:endParaRPr lang="en-US" altLang="en-US"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EB8229C-EC85-4B80-9EED-D9B551CE9031}" type="slidenum">
              <a:rPr lang="en-US" altLang="en-US"/>
              <a:pPr eaLnBrk="1" hangingPunct="1">
                <a:spcBef>
                  <a:spcPct val="0"/>
                </a:spcBef>
              </a:pPr>
              <a:t>5</a:t>
            </a:fld>
            <a:endParaRPr lang="en-US" altLang="en-US"/>
          </a:p>
        </p:txBody>
      </p:sp>
    </p:spTree>
    <p:extLst>
      <p:ext uri="{BB962C8B-B14F-4D97-AF65-F5344CB8AC3E}">
        <p14:creationId xmlns:p14="http://schemas.microsoft.com/office/powerpoint/2010/main" val="2544942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Finally, there is the personal health record, or PHR (pronounced   P-H-R ).  This has also been called the personally-controlled health record.  The important point here is that it is controlled by the individual, that is, the patient or their caregiver.  </a:t>
            </a:r>
          </a:p>
          <a:p>
            <a:endParaRPr lang="en-US" altLang="en-US" smtClean="0"/>
          </a:p>
          <a:p>
            <a:r>
              <a:rPr lang="en-US" altLang="en-US" smtClean="0"/>
              <a:t>In this presentation, we will primarily use the term EHR rather than switching back and forth between the various terms, even though some of the earlier systems did not quite conform to these definitions.</a:t>
            </a:r>
          </a:p>
          <a:p>
            <a:endParaRPr lang="en-US" altLang="en-US"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5398857-CEAF-4C3B-95E2-B65AA27771AA}" type="slidenum">
              <a:rPr lang="en-US" altLang="en-US"/>
              <a:pPr eaLnBrk="1" hangingPunct="1">
                <a:spcBef>
                  <a:spcPct val="0"/>
                </a:spcBef>
              </a:pPr>
              <a:t>6</a:t>
            </a:fld>
            <a:endParaRPr lang="en-US" altLang="en-US"/>
          </a:p>
        </p:txBody>
      </p:sp>
    </p:spTree>
    <p:extLst>
      <p:ext uri="{BB962C8B-B14F-4D97-AF65-F5344CB8AC3E}">
        <p14:creationId xmlns:p14="http://schemas.microsoft.com/office/powerpoint/2010/main" val="434779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Now, on to the history.  An early informatics leader, Morris Collen (pronounced Coll [like doll]-en), has written a detailed history of the field.  His history provides a good picture of the early history of EHRs.  In his book, he identifies what were considered the major problems with the paper records of the 1960s:  Too often you couldn't find them, you couldn't read them and if you did find them and read them, they were not complete!  Collen cites studies indicating five to ten percent of clinical encounters took place with no record and five to twenty percent had incomplete records.  Recent studies have shown that is still the case.  </a:t>
            </a:r>
          </a:p>
          <a:p>
            <a:endParaRPr lang="en-US" altLang="en-US" smtClean="0"/>
          </a:p>
          <a:p>
            <a:r>
              <a:rPr lang="en-US" altLang="en-US" smtClean="0"/>
              <a:t>To address these problems a variety of prototype systems were developed.  These early EMRs were developed at innovative institutions, and they were often used elsewhere as well.  These were actually EMRs, according to the NAHIT definition, because although they were used in a variety of places with each place configuring them for their unique needs, there really was not much sharing across institutions at that time.  </a:t>
            </a:r>
          </a:p>
          <a:p>
            <a:endParaRPr lang="en-US" altLang="en-US" smtClean="0"/>
          </a:p>
          <a:p>
            <a:r>
              <a:rPr lang="en-US" altLang="en-US" smtClean="0"/>
              <a:t>There were even multimedia EMRs that included imaging studies like x rays and other graphic images.  And there were even the predecessors of today's PHRs in the form of portable devices in which patients could carry around their own medical information.</a:t>
            </a:r>
          </a:p>
          <a:p>
            <a:endParaRPr lang="en-US" altLang="en-US" smtClean="0"/>
          </a:p>
          <a:p>
            <a:r>
              <a:rPr lang="en-US" altLang="en-US" smtClean="0"/>
              <a:t>Let's look at the early systems.</a:t>
            </a:r>
          </a:p>
          <a:p>
            <a:pPr eaLnBrk="1" hangingPunct="1"/>
            <a:endParaRPr lang="en-US" altLang="en-US" smtClean="0"/>
          </a:p>
          <a:p>
            <a:pPr eaLnBrk="1" hangingPunct="1"/>
            <a:endParaRPr lang="en-US" altLang="en-US" smtClean="0"/>
          </a:p>
          <a:p>
            <a:pPr eaLnBrk="1" hangingPunct="1"/>
            <a:endParaRPr lang="en-US" altLang="en-US" smtClean="0"/>
          </a:p>
          <a:p>
            <a:endParaRPr lang="en-US" altLang="en-US"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0755834-257C-4A16-818E-A2D39243CDDD}" type="slidenum">
              <a:rPr lang="en-US" altLang="en-US"/>
              <a:pPr eaLnBrk="1" hangingPunct="1">
                <a:spcBef>
                  <a:spcPct val="0"/>
                </a:spcBef>
              </a:pPr>
              <a:t>7</a:t>
            </a:fld>
            <a:endParaRPr lang="en-US" altLang="en-US"/>
          </a:p>
        </p:txBody>
      </p:sp>
    </p:spTree>
    <p:extLst>
      <p:ext uri="{BB962C8B-B14F-4D97-AF65-F5344CB8AC3E}">
        <p14:creationId xmlns:p14="http://schemas.microsoft.com/office/powerpoint/2010/main" val="4215951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COSTAR (pronounced   co-star) was developed in the late 1960s at Massachusetts General Hospital in Boston by Octo Barnett and his colleagues.  It used the MUMPS (pronounced   mumps ) programming language, which is the same computer programming language that underlies the system in the Veterans Administration Hospital System, another early developer of EMR systems.  “MUMPS” stands for Massachusetts General Hospital Utility Multiprogramming System.  </a:t>
            </a:r>
          </a:p>
          <a:p>
            <a:endParaRPr lang="en-US" altLang="en-US" smtClean="0"/>
          </a:p>
          <a:p>
            <a:r>
              <a:rPr lang="en-US" altLang="en-US" smtClean="0"/>
              <a:t>The primary motivation for developing COSTAR was to provide an accessible record  for clinicians that would also meet administrative  and financial needs, where users could use the system to answer clinical questions and which would facilitate quality-assurance activities.  COSTAR was an outpatient system.</a:t>
            </a:r>
          </a:p>
          <a:p>
            <a:endParaRPr lang="en-US" altLang="en-US"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3594CE9-F690-4374-8470-9A80B1264617}" type="slidenum">
              <a:rPr lang="en-US" altLang="en-US"/>
              <a:pPr eaLnBrk="1" hangingPunct="1">
                <a:spcBef>
                  <a:spcPct val="0"/>
                </a:spcBef>
              </a:pPr>
              <a:t>8</a:t>
            </a:fld>
            <a:endParaRPr lang="en-US" altLang="en-US"/>
          </a:p>
        </p:txBody>
      </p:sp>
    </p:spTree>
    <p:extLst>
      <p:ext uri="{BB962C8B-B14F-4D97-AF65-F5344CB8AC3E}">
        <p14:creationId xmlns:p14="http://schemas.microsoft.com/office/powerpoint/2010/main" val="507386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dirty="0" smtClean="0">
                <a:latin typeface="Arial" charset="0"/>
                <a:cs typeface="Arial" charset="0"/>
              </a:rPr>
              <a:t>COSTAR had several features that we will see in other systems as well, and which, in many ways, paved the way for today's EHRs.  The features include what they called a directory, which was in essence a data dictionary that described the data fields.  It was designed modularly (pronounced mod-you-</a:t>
            </a:r>
            <a:r>
              <a:rPr lang="en-US" altLang="en-US" dirty="0" err="1" smtClean="0">
                <a:latin typeface="Arial" charset="0"/>
                <a:cs typeface="Arial" charset="0"/>
              </a:rPr>
              <a:t>ler</a:t>
            </a:r>
            <a:r>
              <a:rPr lang="en-US" altLang="en-US" dirty="0" smtClean="0">
                <a:latin typeface="Arial" charset="0"/>
                <a:cs typeface="Arial" charset="0"/>
              </a:rPr>
              <a:t>-lee) and the different modules could be combined.  Different sites could configure the system to meet their needs. Configuration in this sense meant both selecting which modules to use and what they wanted the data fields within them to mean.  </a:t>
            </a:r>
          </a:p>
          <a:p>
            <a:pPr>
              <a:defRPr/>
            </a:pPr>
            <a:endParaRPr lang="en-US" altLang="en-US" dirty="0" smtClean="0">
              <a:latin typeface="Arial" charset="0"/>
              <a:cs typeface="Arial" charset="0"/>
            </a:endParaRPr>
          </a:p>
          <a:p>
            <a:pPr>
              <a:defRPr/>
            </a:pPr>
            <a:r>
              <a:rPr lang="en-US" altLang="en-US" dirty="0" smtClean="0">
                <a:latin typeface="Arial" charset="0"/>
                <a:cs typeface="Arial" charset="0"/>
              </a:rPr>
              <a:t>Data input was done by structured paper encounter forms that the physicians filled out and clerks entered into the system.  The database could be queried, to answer user questions, and it included administrative, financial and clinical data.  Over the years, multiple institutions adopted the system, keeping the basic system, but configuring the features to meet their unique needs.</a:t>
            </a:r>
            <a:endParaRPr lang="en-US" altLang="en-US" strike="sngStrike" dirty="0" smtClean="0">
              <a:solidFill>
                <a:srgbClr val="FF0000"/>
              </a:solidFill>
              <a:latin typeface="Arial" charset="0"/>
              <a:cs typeface="Arial"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5E8C82D-A50A-4805-9462-612C581C2872}" type="slidenum">
              <a:rPr lang="en-US" altLang="en-US"/>
              <a:pPr eaLnBrk="1" hangingPunct="1">
                <a:spcBef>
                  <a:spcPct val="0"/>
                </a:spcBef>
              </a:pPr>
              <a:t>9</a:t>
            </a:fld>
            <a:endParaRPr lang="en-US" altLang="en-US"/>
          </a:p>
        </p:txBody>
      </p:sp>
    </p:spTree>
    <p:extLst>
      <p:ext uri="{BB962C8B-B14F-4D97-AF65-F5344CB8AC3E}">
        <p14:creationId xmlns:p14="http://schemas.microsoft.com/office/powerpoint/2010/main" val="1755673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482364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3771433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464618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8392287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212680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034824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04684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799178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506982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492078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846216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9209481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6534453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055212700"/>
      </p:ext>
    </p:extLst>
  </p:cSld>
  <p:clrMap bg1="lt1" tx1="dk1" bg2="lt2" tx2="dk2" accent1="accent1" accent2="accent2" accent3="accent3" accent4="accent4" accent5="accent5" accent6="accent6" hlink="hlink" folHlink="folHlink"/>
  <p:sldLayoutIdLst>
    <p:sldLayoutId id="2147484262" r:id="rId1"/>
    <p:sldLayoutId id="2147484263" r:id="rId2"/>
    <p:sldLayoutId id="2147484264" r:id="rId3"/>
    <p:sldLayoutId id="2147484265" r:id="rId4"/>
    <p:sldLayoutId id="2147484266" r:id="rId5"/>
    <p:sldLayoutId id="2147484267" r:id="rId6"/>
    <p:sldLayoutId id="2147484268" r:id="rId7"/>
    <p:sldLayoutId id="2147484269" r:id="rId8"/>
    <p:sldLayoutId id="2147484270" r:id="rId9"/>
    <p:sldLayoutId id="2147484271" r:id="rId10"/>
    <p:sldLayoutId id="2147484272" r:id="rId11"/>
    <p:sldLayoutId id="2147484273" r:id="rId12"/>
    <p:sldLayoutId id="2147484274"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History of Health Information Technology in the U.S.</a:t>
            </a:r>
          </a:p>
        </p:txBody>
      </p:sp>
      <p:sp>
        <p:nvSpPr>
          <p:cNvPr id="13315" name="Text Placeholder 2"/>
          <p:cNvSpPr>
            <a:spLocks noGrp="1"/>
          </p:cNvSpPr>
          <p:nvPr>
            <p:ph type="body" sz="half" idx="2"/>
          </p:nvPr>
        </p:nvSpPr>
        <p:spPr>
          <a:xfrm>
            <a:off x="457200" y="3517900"/>
            <a:ext cx="8153400" cy="762000"/>
          </a:xfrm>
        </p:spPr>
        <p:txBody>
          <a:bodyPr/>
          <a:lstStyle/>
          <a:p>
            <a:r>
              <a:rPr lang="en-US" dirty="0" smtClean="0"/>
              <a:t>History of Electronic Health Records (EHRs)</a:t>
            </a:r>
          </a:p>
        </p:txBody>
      </p:sp>
      <p:sp>
        <p:nvSpPr>
          <p:cNvPr id="12292" name="Text Placeholder 3"/>
          <p:cNvSpPr>
            <a:spLocks noGrp="1"/>
          </p:cNvSpPr>
          <p:nvPr>
            <p:ph type="body" sz="quarter" idx="11"/>
          </p:nvPr>
        </p:nvSpPr>
        <p:spPr/>
        <p:txBody>
          <a:bodyPr/>
          <a:lstStyle/>
          <a:p>
            <a:r>
              <a:rPr lang="en-US" altLang="en-US" smtClean="0"/>
              <a:t>Lecture a – Early EHR Prototypes</a:t>
            </a:r>
          </a:p>
        </p:txBody>
      </p:sp>
      <p:sp>
        <p:nvSpPr>
          <p:cNvPr id="12293" name="Text Placeholder 4"/>
          <p:cNvSpPr>
            <a:spLocks noGrp="1"/>
          </p:cNvSpPr>
          <p:nvPr>
            <p:ph type="body" sz="quarter" idx="12"/>
          </p:nvPr>
        </p:nvSpPr>
        <p:spPr/>
        <p:txBody>
          <a:bodyPr/>
          <a:lstStyle/>
          <a:p>
            <a:r>
              <a:rPr lang="en-US" dirty="0"/>
              <a:t>This material (Comp </a:t>
            </a:r>
            <a:r>
              <a:rPr lang="en-US" dirty="0" smtClean="0"/>
              <a:t>5 </a:t>
            </a:r>
            <a:r>
              <a:rPr lang="en-US" dirty="0"/>
              <a:t>Unit </a:t>
            </a:r>
            <a:r>
              <a:rPr lang="en-US" dirty="0" smtClean="0"/>
              <a:t>6)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a:t>
            </a:r>
            <a:r>
              <a:rPr lang="en-US" dirty="0"/>
              <a:t>.</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The Medical Record</a:t>
            </a:r>
          </a:p>
        </p:txBody>
      </p:sp>
      <p:sp>
        <p:nvSpPr>
          <p:cNvPr id="21507" name="Text Placeholder 2"/>
          <p:cNvSpPr>
            <a:spLocks noGrp="1"/>
          </p:cNvSpPr>
          <p:nvPr>
            <p:ph sz="quarter" idx="14"/>
          </p:nvPr>
        </p:nvSpPr>
        <p:spPr/>
        <p:txBody>
          <a:bodyPr/>
          <a:lstStyle/>
          <a:p>
            <a:r>
              <a:rPr lang="en-US" altLang="en-US" dirty="0" smtClean="0"/>
              <a:t>Developed at Duke in the 1970s</a:t>
            </a:r>
          </a:p>
          <a:p>
            <a:r>
              <a:rPr lang="en-US" altLang="en-US" dirty="0" smtClean="0"/>
              <a:t>W. Edward Hammond and William Stead and colleagues</a:t>
            </a:r>
          </a:p>
          <a:p>
            <a:r>
              <a:rPr lang="en-US" altLang="en-US" dirty="0" smtClean="0"/>
              <a:t>Originally developed as obstetric history taking program</a:t>
            </a:r>
          </a:p>
          <a:p>
            <a:r>
              <a:rPr lang="en-US" altLang="en-US" dirty="0" smtClean="0"/>
              <a:t>Expanded to other departments and other functions</a:t>
            </a:r>
          </a:p>
        </p:txBody>
      </p:sp>
      <p:sp>
        <p:nvSpPr>
          <p:cNvPr id="2" name="Text Placeholder 1"/>
          <p:cNvSpPr>
            <a:spLocks noGrp="1"/>
          </p:cNvSpPr>
          <p:nvPr>
            <p:ph type="body" sz="quarter" idx="32"/>
          </p:nvPr>
        </p:nvSpPr>
        <p:spPr/>
        <p:txBody>
          <a:bodyPr/>
          <a:lstStyle/>
          <a:p>
            <a:r>
              <a:rPr lang="en-US" altLang="en-US" smtClean="0"/>
              <a:t>Source:	Hammond, 2001.</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019819-D341-4405-B2CF-51A83329E3B7}"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TMR Features</a:t>
            </a:r>
          </a:p>
        </p:txBody>
      </p:sp>
      <p:sp>
        <p:nvSpPr>
          <p:cNvPr id="22531" name="Text Placeholder 2"/>
          <p:cNvSpPr>
            <a:spLocks noGrp="1"/>
          </p:cNvSpPr>
          <p:nvPr>
            <p:ph sz="quarter" idx="14"/>
          </p:nvPr>
        </p:nvSpPr>
        <p:spPr/>
        <p:txBody>
          <a:bodyPr/>
          <a:lstStyle/>
          <a:p>
            <a:r>
              <a:rPr lang="en-US" altLang="en-US" dirty="0" smtClean="0"/>
              <a:t>Modular design</a:t>
            </a:r>
          </a:p>
          <a:p>
            <a:r>
              <a:rPr lang="en-US" altLang="en-US" dirty="0" smtClean="0"/>
              <a:t>Data definition dictionaries</a:t>
            </a:r>
          </a:p>
          <a:p>
            <a:r>
              <a:rPr lang="en-US" altLang="en-US" dirty="0" smtClean="0"/>
              <a:t>Problem-oriented and time-oriented formats</a:t>
            </a:r>
          </a:p>
          <a:p>
            <a:r>
              <a:rPr lang="en-US" altLang="en-US" dirty="0" smtClean="0"/>
              <a:t>Multiple input modes—computer, paper, dictation</a:t>
            </a:r>
          </a:p>
          <a:p>
            <a:r>
              <a:rPr lang="en-US" altLang="en-US" dirty="0" smtClean="0"/>
              <a:t>User configuration, choice of data collection content and methods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F0B9E5-26C6-41B9-A781-666B6B7D79DC}"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err="1"/>
              <a:t>Regenstrief</a:t>
            </a:r>
            <a:r>
              <a:rPr lang="en-US" altLang="en-US" dirty="0"/>
              <a:t> Medical Record System</a:t>
            </a:r>
          </a:p>
        </p:txBody>
      </p:sp>
      <p:sp>
        <p:nvSpPr>
          <p:cNvPr id="2" name="Content Placeholder 1"/>
          <p:cNvSpPr>
            <a:spLocks noGrp="1"/>
          </p:cNvSpPr>
          <p:nvPr>
            <p:ph sz="quarter" idx="14"/>
          </p:nvPr>
        </p:nvSpPr>
        <p:spPr>
          <a:xfrm>
            <a:off x="457198" y="1600200"/>
            <a:ext cx="8382002" cy="4572000"/>
          </a:xfrm>
        </p:spPr>
        <p:txBody>
          <a:bodyPr/>
          <a:lstStyle/>
          <a:p>
            <a:r>
              <a:rPr lang="en-US" altLang="en-US" dirty="0" smtClean="0"/>
              <a:t>Development begun in the 1970s at the </a:t>
            </a:r>
            <a:r>
              <a:rPr lang="en-US" altLang="en-US" dirty="0" err="1" smtClean="0"/>
              <a:t>Regenstrief</a:t>
            </a:r>
            <a:r>
              <a:rPr lang="en-US" altLang="en-US" dirty="0" smtClean="0"/>
              <a:t> Medical Institute</a:t>
            </a:r>
          </a:p>
          <a:p>
            <a:r>
              <a:rPr lang="en-US" altLang="en-US" dirty="0" smtClean="0"/>
              <a:t>Clement McDonald, William Tierney and colleagues</a:t>
            </a:r>
          </a:p>
          <a:p>
            <a:r>
              <a:rPr lang="en-US" altLang="en-US" dirty="0" smtClean="0"/>
              <a:t>Begun in </a:t>
            </a:r>
            <a:r>
              <a:rPr lang="en-US" altLang="en-US" dirty="0" err="1" smtClean="0"/>
              <a:t>Regenstrief</a:t>
            </a:r>
            <a:r>
              <a:rPr lang="en-US" altLang="en-US" dirty="0" smtClean="0"/>
              <a:t> Diabetes Clinic</a:t>
            </a:r>
          </a:p>
          <a:p>
            <a:r>
              <a:rPr lang="en-US" altLang="en-US" dirty="0" smtClean="0"/>
              <a:t>Expanded to other outpatient and inpatient units</a:t>
            </a:r>
          </a:p>
          <a:p>
            <a:r>
              <a:rPr lang="en-US" altLang="en-US" dirty="0" smtClean="0"/>
              <a:t>Goals </a:t>
            </a:r>
          </a:p>
          <a:p>
            <a:pPr lvl="1"/>
            <a:r>
              <a:rPr lang="en-US" altLang="en-US" dirty="0" smtClean="0"/>
              <a:t>Data capture </a:t>
            </a:r>
          </a:p>
          <a:p>
            <a:pPr lvl="1"/>
            <a:r>
              <a:rPr lang="en-US" altLang="en-US" dirty="0" smtClean="0"/>
              <a:t>Automated reminders, clinical decision support</a:t>
            </a:r>
            <a:endParaRPr lang="en-US" altLang="en-US" dirty="0"/>
          </a:p>
        </p:txBody>
      </p:sp>
      <p:sp>
        <p:nvSpPr>
          <p:cNvPr id="23555" name="Text Placeholder 2"/>
          <p:cNvSpPr>
            <a:spLocks noGrp="1"/>
          </p:cNvSpPr>
          <p:nvPr>
            <p:ph type="body" sz="quarter" idx="32"/>
          </p:nvPr>
        </p:nvSpPr>
        <p:spPr/>
        <p:txBody>
          <a:bodyPr/>
          <a:lstStyle/>
          <a:p>
            <a:r>
              <a:rPr lang="en-US" altLang="en-US" dirty="0" smtClean="0"/>
              <a:t>Source:	(McDonald, et al., 1992)</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7F36DE-D9D3-4E7D-851D-6C46534BCDDE}"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RMRS Features</a:t>
            </a:r>
          </a:p>
        </p:txBody>
      </p:sp>
      <p:sp>
        <p:nvSpPr>
          <p:cNvPr id="24579" name="Text Placeholder 2"/>
          <p:cNvSpPr>
            <a:spLocks noGrp="1"/>
          </p:cNvSpPr>
          <p:nvPr>
            <p:ph sz="quarter" idx="14"/>
          </p:nvPr>
        </p:nvSpPr>
        <p:spPr/>
        <p:txBody>
          <a:bodyPr/>
          <a:lstStyle/>
          <a:p>
            <a:r>
              <a:rPr lang="en-US" altLang="en-US" dirty="0" smtClean="0"/>
              <a:t>Data capture</a:t>
            </a:r>
          </a:p>
          <a:p>
            <a:pPr lvl="1"/>
            <a:r>
              <a:rPr lang="en-US" altLang="en-US" dirty="0" smtClean="0"/>
              <a:t>Electronic interfaces if possible, e.g. devices</a:t>
            </a:r>
          </a:p>
          <a:p>
            <a:pPr lvl="1"/>
            <a:r>
              <a:rPr lang="en-US" altLang="en-US" dirty="0" smtClean="0"/>
              <a:t>Dictation/manual coding and entry</a:t>
            </a:r>
          </a:p>
          <a:p>
            <a:pPr lvl="1"/>
            <a:r>
              <a:rPr lang="en-US" altLang="en-US" dirty="0" smtClean="0"/>
              <a:t>Structured forms/manual coding and entry</a:t>
            </a:r>
          </a:p>
          <a:p>
            <a:pPr lvl="1"/>
            <a:r>
              <a:rPr lang="en-US" altLang="en-US" dirty="0" smtClean="0"/>
              <a:t>Direct computer entry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B864A9-5F49-4CE3-90D0-0BDC23A8E408}"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RMRS Features 2</a:t>
            </a:r>
          </a:p>
        </p:txBody>
      </p:sp>
      <p:sp>
        <p:nvSpPr>
          <p:cNvPr id="25603" name="Text Placeholder 2"/>
          <p:cNvSpPr>
            <a:spLocks noGrp="1"/>
          </p:cNvSpPr>
          <p:nvPr>
            <p:ph sz="quarter" idx="14"/>
          </p:nvPr>
        </p:nvSpPr>
        <p:spPr/>
        <p:txBody>
          <a:bodyPr/>
          <a:lstStyle/>
          <a:p>
            <a:r>
              <a:rPr lang="en-US" altLang="en-US" dirty="0" smtClean="0"/>
              <a:t>Clinical decision support</a:t>
            </a:r>
          </a:p>
          <a:p>
            <a:pPr lvl="1"/>
            <a:r>
              <a:rPr lang="en-US" altLang="en-US" dirty="0" smtClean="0"/>
              <a:t>Hundreds of rules to generate reminders and alerts</a:t>
            </a:r>
          </a:p>
          <a:p>
            <a:pPr lvl="1"/>
            <a:r>
              <a:rPr lang="en-US" altLang="en-US" dirty="0" smtClean="0"/>
              <a:t>Provided since 1974</a:t>
            </a:r>
          </a:p>
          <a:p>
            <a:pPr lvl="1"/>
            <a:r>
              <a:rPr lang="en-US" altLang="en-US" dirty="0" smtClean="0"/>
              <a:t>Studies of impact on costs and patient health outcomes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53FFBA-9C60-4C52-B8A9-A5D394DD1B07}"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RMRS</a:t>
            </a:r>
          </a:p>
        </p:txBody>
      </p:sp>
      <p:sp>
        <p:nvSpPr>
          <p:cNvPr id="26627" name="Text Placeholder 2"/>
          <p:cNvSpPr>
            <a:spLocks noGrp="1"/>
          </p:cNvSpPr>
          <p:nvPr>
            <p:ph sz="quarter" idx="14"/>
          </p:nvPr>
        </p:nvSpPr>
        <p:spPr/>
        <p:txBody>
          <a:bodyPr/>
          <a:lstStyle/>
          <a:p>
            <a:r>
              <a:rPr lang="en-US" altLang="en-US" dirty="0" smtClean="0"/>
              <a:t>Integrated administrative and financial functions</a:t>
            </a:r>
          </a:p>
          <a:p>
            <a:r>
              <a:rPr lang="en-US" altLang="en-US" dirty="0" smtClean="0"/>
              <a:t>Still in use today</a:t>
            </a:r>
          </a:p>
          <a:p>
            <a:r>
              <a:rPr lang="en-US" altLang="en-US" dirty="0" smtClean="0"/>
              <a:t>Expanded to multiple inpatient and outpatient facilities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57ADA6-C27D-489E-8A2F-0FCC9427D203}"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Lessons Learned</a:t>
            </a:r>
          </a:p>
        </p:txBody>
      </p:sp>
      <p:sp>
        <p:nvSpPr>
          <p:cNvPr id="2" name="Content Placeholder 1"/>
          <p:cNvSpPr>
            <a:spLocks noGrp="1"/>
          </p:cNvSpPr>
          <p:nvPr>
            <p:ph sz="quarter" idx="14"/>
          </p:nvPr>
        </p:nvSpPr>
        <p:spPr/>
        <p:txBody>
          <a:bodyPr/>
          <a:lstStyle/>
          <a:p>
            <a:r>
              <a:rPr lang="en-US" smtClean="0"/>
              <a:t>Incremental build</a:t>
            </a:r>
          </a:p>
          <a:p>
            <a:pPr lvl="1"/>
            <a:r>
              <a:rPr lang="en-US" smtClean="0"/>
              <a:t>Modular</a:t>
            </a:r>
          </a:p>
          <a:p>
            <a:pPr lvl="1"/>
            <a:r>
              <a:rPr lang="en-US" smtClean="0"/>
              <a:t>Start small with easy to capture data</a:t>
            </a:r>
          </a:p>
          <a:p>
            <a:r>
              <a:rPr lang="en-US" smtClean="0"/>
              <a:t>Configure for different settings, user needs</a:t>
            </a:r>
          </a:p>
          <a:p>
            <a:r>
              <a:rPr lang="en-US" smtClean="0"/>
              <a:t>Multiple methods of data input</a:t>
            </a:r>
          </a:p>
          <a:p>
            <a:r>
              <a:rPr lang="en-US" smtClean="0"/>
              <a:t>Coded data for storage and retrieval</a:t>
            </a:r>
          </a:p>
          <a:p>
            <a:r>
              <a:rPr lang="en-US" smtClean="0"/>
              <a:t>Data dictionary</a:t>
            </a:r>
          </a:p>
          <a:p>
            <a:r>
              <a:rPr lang="en-US" smtClean="0"/>
              <a:t>Standards for sharing information</a:t>
            </a:r>
            <a:endParaRPr lang="en-US" dirty="0"/>
          </a:p>
        </p:txBody>
      </p:sp>
      <p:sp>
        <p:nvSpPr>
          <p:cNvPr id="3" name="Text Placeholder 2"/>
          <p:cNvSpPr>
            <a:spLocks noGrp="1"/>
          </p:cNvSpPr>
          <p:nvPr>
            <p:ph type="body" sz="quarter" idx="32"/>
          </p:nvPr>
        </p:nvSpPr>
        <p:spPr/>
        <p:txBody>
          <a:bodyPr/>
          <a:lstStyle/>
          <a:p>
            <a:r>
              <a:rPr lang="en-US" dirty="0" smtClean="0"/>
              <a:t>Source:	(Hammond, 2001)</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A70076-D483-4F94-AF7D-0D22EDB5B8D7}"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Lessons Learned 2</a:t>
            </a:r>
          </a:p>
        </p:txBody>
      </p:sp>
      <p:sp>
        <p:nvSpPr>
          <p:cNvPr id="28675" name="Text Placeholder 2"/>
          <p:cNvSpPr>
            <a:spLocks noGrp="1"/>
          </p:cNvSpPr>
          <p:nvPr>
            <p:ph sz="quarter" idx="14"/>
          </p:nvPr>
        </p:nvSpPr>
        <p:spPr/>
        <p:txBody>
          <a:bodyPr/>
          <a:lstStyle/>
          <a:p>
            <a:r>
              <a:rPr lang="en-US" altLang="en-US" dirty="0" smtClean="0"/>
              <a:t>Integrate administrative and clinical functions, especially in outpatient setting</a:t>
            </a:r>
          </a:p>
          <a:p>
            <a:r>
              <a:rPr lang="en-US" altLang="en-US" dirty="0" smtClean="0"/>
              <a:t>Data entry</a:t>
            </a:r>
          </a:p>
          <a:p>
            <a:pPr lvl="1"/>
            <a:r>
              <a:rPr lang="en-US" altLang="en-US" dirty="0" smtClean="0"/>
              <a:t>Challenges for direct physician data entry</a:t>
            </a:r>
          </a:p>
          <a:p>
            <a:pPr lvl="2"/>
            <a:r>
              <a:rPr lang="en-US" altLang="en-US" dirty="0" smtClean="0"/>
              <a:t>Orders more structured and easiest for physicians</a:t>
            </a:r>
          </a:p>
          <a:p>
            <a:pPr lvl="2"/>
            <a:r>
              <a:rPr lang="en-US" altLang="en-US" dirty="0" smtClean="0"/>
              <a:t>Clinical documentation more challenging</a:t>
            </a:r>
          </a:p>
          <a:p>
            <a:r>
              <a:rPr lang="en-US" altLang="en-US" dirty="0" smtClean="0"/>
              <a:t>User training and support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5E043E-8C3E-498E-921A-44B93C3688D6}"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Barriers to Use</a:t>
            </a:r>
          </a:p>
        </p:txBody>
      </p:sp>
      <p:sp>
        <p:nvSpPr>
          <p:cNvPr id="2" name="Content Placeholder 1"/>
          <p:cNvSpPr>
            <a:spLocks noGrp="1"/>
          </p:cNvSpPr>
          <p:nvPr>
            <p:ph sz="quarter" idx="14"/>
          </p:nvPr>
        </p:nvSpPr>
        <p:spPr/>
        <p:txBody>
          <a:bodyPr/>
          <a:lstStyle/>
          <a:p>
            <a:r>
              <a:rPr lang="en-US" dirty="0" smtClean="0"/>
              <a:t>Cost of hardware and software</a:t>
            </a:r>
          </a:p>
          <a:p>
            <a:r>
              <a:rPr lang="en-US" dirty="0" smtClean="0"/>
              <a:t>Inability to accommodate all types of data</a:t>
            </a:r>
          </a:p>
          <a:p>
            <a:pPr lvl="1"/>
            <a:r>
              <a:rPr lang="en-US" dirty="0" smtClean="0"/>
              <a:t>Unstructured data</a:t>
            </a:r>
          </a:p>
          <a:p>
            <a:r>
              <a:rPr lang="en-US" dirty="0" smtClean="0"/>
              <a:t>Design not optimal</a:t>
            </a:r>
          </a:p>
          <a:p>
            <a:pPr lvl="1"/>
            <a:r>
              <a:rPr lang="en-US" dirty="0" smtClean="0"/>
              <a:t>User interface</a:t>
            </a:r>
          </a:p>
          <a:p>
            <a:pPr lvl="1"/>
            <a:r>
              <a:rPr lang="en-US" dirty="0" smtClean="0"/>
              <a:t>Support physician cognition</a:t>
            </a:r>
          </a:p>
          <a:p>
            <a:pPr lvl="1"/>
            <a:r>
              <a:rPr lang="en-US" dirty="0" smtClean="0"/>
              <a:t>Data entry difficult</a:t>
            </a:r>
          </a:p>
          <a:p>
            <a:r>
              <a:rPr lang="en-US" dirty="0" smtClean="0"/>
              <a:t>Lack of physician acceptance/interest</a:t>
            </a:r>
            <a:endParaRPr lang="en-US" dirty="0"/>
          </a:p>
        </p:txBody>
      </p:sp>
      <p:sp>
        <p:nvSpPr>
          <p:cNvPr id="3" name="Text Placeholder 2"/>
          <p:cNvSpPr>
            <a:spLocks noGrp="1"/>
          </p:cNvSpPr>
          <p:nvPr>
            <p:ph type="body" sz="quarter" idx="32"/>
          </p:nvPr>
        </p:nvSpPr>
        <p:spPr/>
        <p:txBody>
          <a:bodyPr/>
          <a:lstStyle/>
          <a:p>
            <a:r>
              <a:rPr lang="en-US" dirty="0" smtClean="0"/>
              <a:t>Source: (Collen, 1995)</a:t>
            </a: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625B14-F19C-4819-89C5-79542943EE95}" type="slidenum">
              <a:rPr lang="en-US" altLang="en-US" smtClean="0"/>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Goals</a:t>
            </a:r>
          </a:p>
        </p:txBody>
      </p:sp>
      <p:sp>
        <p:nvSpPr>
          <p:cNvPr id="2" name="Content Placeholder 1"/>
          <p:cNvSpPr>
            <a:spLocks noGrp="1"/>
          </p:cNvSpPr>
          <p:nvPr>
            <p:ph sz="quarter" idx="14"/>
          </p:nvPr>
        </p:nvSpPr>
        <p:spPr/>
        <p:txBody>
          <a:bodyPr/>
          <a:lstStyle/>
          <a:p>
            <a:r>
              <a:rPr lang="en-US" altLang="en-US" dirty="0" smtClean="0"/>
              <a:t>Accessibility</a:t>
            </a:r>
          </a:p>
          <a:p>
            <a:r>
              <a:rPr lang="en-US" altLang="en-US" dirty="0" smtClean="0"/>
              <a:t>Improve efficiency/reduce costs</a:t>
            </a:r>
          </a:p>
          <a:p>
            <a:r>
              <a:rPr lang="en-US" altLang="en-US" dirty="0" smtClean="0"/>
              <a:t>Improve quality of patient care</a:t>
            </a:r>
          </a:p>
          <a:p>
            <a:r>
              <a:rPr lang="en-US" altLang="en-US" dirty="0" smtClean="0"/>
              <a:t>Facilitate health services research</a:t>
            </a:r>
          </a:p>
          <a:p>
            <a:r>
              <a:rPr lang="en-US" altLang="en-US" dirty="0" smtClean="0"/>
              <a:t>Facilitate claims processing</a:t>
            </a:r>
            <a:endParaRPr lang="en-US" dirty="0"/>
          </a:p>
        </p:txBody>
      </p:sp>
      <p:sp>
        <p:nvSpPr>
          <p:cNvPr id="30723" name="Text Placeholder 2"/>
          <p:cNvSpPr>
            <a:spLocks noGrp="1"/>
          </p:cNvSpPr>
          <p:nvPr>
            <p:ph type="body" sz="quarter" idx="32"/>
          </p:nvPr>
        </p:nvSpPr>
        <p:spPr/>
        <p:txBody>
          <a:bodyPr/>
          <a:lstStyle/>
          <a:p>
            <a:r>
              <a:rPr lang="en-US" altLang="en-US" dirty="0" smtClean="0"/>
              <a:t>Source: (Collen, 1995)</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7AE847-385C-4CA8-B842-4729D88936ED}" type="slidenum">
              <a:rPr lang="en-US" altLang="en-US" smtClean="0"/>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History of Electronic Health Records</a:t>
            </a:r>
            <a:br>
              <a:rPr lang="en-US" smtClean="0"/>
            </a:br>
            <a:r>
              <a:rPr lang="en-US" smtClean="0"/>
              <a:t>Learning Objectives</a:t>
            </a:r>
            <a:endParaRPr lang="en-US" dirty="0" smtClean="0"/>
          </a:p>
        </p:txBody>
      </p:sp>
      <p:sp>
        <p:nvSpPr>
          <p:cNvPr id="13316" name="Text Placeholder 3"/>
          <p:cNvSpPr>
            <a:spLocks noGrp="1"/>
          </p:cNvSpPr>
          <p:nvPr>
            <p:ph sz="quarter" idx="14"/>
          </p:nvPr>
        </p:nvSpPr>
        <p:spPr/>
        <p:txBody>
          <a:bodyPr/>
          <a:lstStyle/>
          <a:p>
            <a:r>
              <a:rPr lang="en-US" altLang="en-US" smtClean="0"/>
              <a:t>Describe some early examples of electronic medical records</a:t>
            </a:r>
          </a:p>
          <a:p>
            <a:r>
              <a:rPr lang="en-US" altLang="en-US" smtClean="0"/>
              <a:t>Discuss lessons learned from the early EHR implementations</a:t>
            </a:r>
          </a:p>
          <a:p>
            <a:r>
              <a:rPr lang="en-US" altLang="en-US" smtClean="0"/>
              <a:t>Discuss how the attributes that were identified for a computer-based patient record in the 1991 Institute of Medicine Report relate to the concept of meaningful use</a:t>
            </a:r>
          </a:p>
          <a:p>
            <a:r>
              <a:rPr lang="en-US" altLang="en-US" smtClean="0"/>
              <a:t>Discuss differences between the terms electronic health record (EHR) and personal health record (PHR)</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5528D2-6A18-434D-AC1B-E437EE3CA5F3}"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HITECH Vision (2009)</a:t>
            </a:r>
          </a:p>
        </p:txBody>
      </p:sp>
      <p:sp>
        <p:nvSpPr>
          <p:cNvPr id="31747" name="Text Placeholder 2"/>
          <p:cNvSpPr>
            <a:spLocks noGrp="1"/>
          </p:cNvSpPr>
          <p:nvPr>
            <p:ph sz="quarter" idx="14"/>
          </p:nvPr>
        </p:nvSpPr>
        <p:spPr/>
        <p:txBody>
          <a:bodyPr/>
          <a:lstStyle/>
          <a:p>
            <a:r>
              <a:rPr lang="en-US" altLang="en-US" dirty="0" smtClean="0"/>
              <a:t>Improved individual and population health outcomes</a:t>
            </a:r>
          </a:p>
          <a:p>
            <a:r>
              <a:rPr lang="en-US" altLang="en-US" dirty="0" smtClean="0"/>
              <a:t>Increased transparency and efficiency</a:t>
            </a:r>
          </a:p>
          <a:p>
            <a:r>
              <a:rPr lang="en-US" altLang="en-US" dirty="0" smtClean="0"/>
              <a:t>Improved ability to study [healthcare]</a:t>
            </a:r>
          </a:p>
          <a:p>
            <a:r>
              <a:rPr lang="en-US" altLang="en-US" dirty="0" smtClean="0"/>
              <a:t>Improved care delivery</a:t>
            </a:r>
          </a:p>
        </p:txBody>
      </p:sp>
      <p:sp>
        <p:nvSpPr>
          <p:cNvPr id="9" name="Text Placeholder 8"/>
          <p:cNvSpPr>
            <a:spLocks noGrp="1"/>
          </p:cNvSpPr>
          <p:nvPr>
            <p:ph type="body" sz="quarter" idx="32"/>
          </p:nvPr>
        </p:nvSpPr>
        <p:spPr/>
        <p:txBody>
          <a:bodyPr/>
          <a:lstStyle/>
          <a:p>
            <a:r>
              <a:rPr lang="en-US" altLang="en-US" smtClean="0"/>
              <a:t>Source:	(Blumenthal, 2010)</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068895-3677-45D1-8B40-55ADB58A30AF}"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History of Electronic Health Records</a:t>
            </a:r>
            <a:br>
              <a:rPr lang="en-US" smtClean="0"/>
            </a:br>
            <a:r>
              <a:rPr lang="en-US" smtClean="0"/>
              <a:t>Summary – Lecture a</a:t>
            </a:r>
            <a:endParaRPr lang="en-US" dirty="0" smtClean="0"/>
          </a:p>
        </p:txBody>
      </p:sp>
      <p:sp>
        <p:nvSpPr>
          <p:cNvPr id="32772" name="Text Placeholder 3"/>
          <p:cNvSpPr>
            <a:spLocks noGrp="1"/>
          </p:cNvSpPr>
          <p:nvPr>
            <p:ph type="body" sz="quarter" idx="11"/>
          </p:nvPr>
        </p:nvSpPr>
        <p:spPr/>
        <p:txBody>
          <a:bodyPr/>
          <a:lstStyle/>
          <a:p>
            <a:r>
              <a:rPr lang="en-US" altLang="en-US" smtClean="0"/>
              <a:t>EHR terminology over time</a:t>
            </a:r>
          </a:p>
          <a:p>
            <a:r>
              <a:rPr lang="en-US" altLang="en-US" smtClean="0"/>
              <a:t>Examples of early EHRs</a:t>
            </a:r>
          </a:p>
          <a:p>
            <a:r>
              <a:rPr lang="en-US" altLang="en-US" smtClean="0"/>
              <a:t>Struggle to define requirements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339CC4-69BD-44D9-BE16-3050A3F961FF}"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History of Electronic Health Records</a:t>
            </a:r>
            <a:br>
              <a:rPr lang="en-US" smtClean="0"/>
            </a:br>
            <a:r>
              <a:rPr lang="en-US" smtClean="0"/>
              <a:t>References – Lecture a</a:t>
            </a:r>
            <a:endParaRPr lang="en-US" dirty="0" smtClean="0"/>
          </a:p>
        </p:txBody>
      </p:sp>
      <p:sp>
        <p:nvSpPr>
          <p:cNvPr id="33798" name="Text Placeholder 5"/>
          <p:cNvSpPr>
            <a:spLocks noGrp="1"/>
          </p:cNvSpPr>
          <p:nvPr>
            <p:ph type="body" sz="quarter" idx="16"/>
          </p:nvPr>
        </p:nvSpPr>
        <p:spPr/>
        <p:txBody>
          <a:bodyPr/>
          <a:lstStyle/>
          <a:p>
            <a:r>
              <a:rPr lang="en-US" altLang="en-US" dirty="0" smtClean="0"/>
              <a:t>References</a:t>
            </a:r>
          </a:p>
          <a:p>
            <a:pPr lvl="1"/>
            <a:r>
              <a:rPr lang="en-US" altLang="en-US" dirty="0" smtClean="0"/>
              <a:t>Barnett GO, </a:t>
            </a:r>
            <a:r>
              <a:rPr lang="en-US" altLang="en-US" dirty="0" err="1" smtClean="0"/>
              <a:t>Zielstorff</a:t>
            </a:r>
            <a:r>
              <a:rPr lang="en-US" altLang="en-US" dirty="0" smtClean="0"/>
              <a:t> RD, </a:t>
            </a:r>
            <a:r>
              <a:rPr lang="en-US" altLang="en-US" dirty="0" err="1" smtClean="0"/>
              <a:t>Piggins</a:t>
            </a:r>
            <a:r>
              <a:rPr lang="en-US" altLang="en-US" dirty="0" smtClean="0"/>
              <a:t> J, et al. COSTAR: a comprehensive medical information system for ambulatory care. Proc  </a:t>
            </a:r>
            <a:r>
              <a:rPr lang="en-US" altLang="en-US" dirty="0" err="1" smtClean="0"/>
              <a:t>Annu</a:t>
            </a:r>
            <a:r>
              <a:rPr lang="en-US" altLang="en-US" dirty="0" smtClean="0"/>
              <a:t> </a:t>
            </a:r>
            <a:r>
              <a:rPr lang="en-US" altLang="en-US" dirty="0" err="1" smtClean="0"/>
              <a:t>Symp</a:t>
            </a:r>
            <a:r>
              <a:rPr lang="en-US" altLang="en-US" dirty="0" smtClean="0"/>
              <a:t> </a:t>
            </a:r>
            <a:r>
              <a:rPr lang="en-US" altLang="en-US" dirty="0" err="1" smtClean="0"/>
              <a:t>Comput</a:t>
            </a:r>
            <a:r>
              <a:rPr lang="en-US" altLang="en-US" dirty="0" smtClean="0"/>
              <a:t> </a:t>
            </a:r>
            <a:r>
              <a:rPr lang="en-US" altLang="en-US" dirty="0" err="1" smtClean="0"/>
              <a:t>Appl</a:t>
            </a:r>
            <a:r>
              <a:rPr lang="en-US" altLang="en-US" dirty="0" smtClean="0"/>
              <a:t> Med Care. 1982 Nov 2; 8–18. </a:t>
            </a:r>
          </a:p>
          <a:p>
            <a:pPr lvl="1"/>
            <a:r>
              <a:rPr lang="en-US" altLang="en-US" dirty="0" smtClean="0"/>
              <a:t>Blumenthal D. Launching HITECH. N </a:t>
            </a:r>
            <a:r>
              <a:rPr lang="en-US" altLang="en-US" dirty="0" err="1" smtClean="0"/>
              <a:t>Engl</a:t>
            </a:r>
            <a:r>
              <a:rPr lang="en-US" altLang="en-US" dirty="0" smtClean="0"/>
              <a:t> J Med. 2010 Feb 4;362(5):382-5.</a:t>
            </a:r>
          </a:p>
          <a:p>
            <a:pPr lvl="1"/>
            <a:r>
              <a:rPr lang="en-US" altLang="en-US" dirty="0" smtClean="0"/>
              <a:t>Collen M.  A history of medical informatics in the United States, 1950-1990. Washington, DC: American Medical Informatics Association; 1995.</a:t>
            </a:r>
          </a:p>
          <a:p>
            <a:pPr lvl="1"/>
            <a:r>
              <a:rPr lang="en-US" altLang="en-US" dirty="0" smtClean="0"/>
              <a:t>Collen MF. Origins of medical informatics. Medical informatics [special issue]. West J Med.1986 Dec;145:778-85.</a:t>
            </a:r>
          </a:p>
          <a:p>
            <a:pPr lvl="1"/>
            <a:r>
              <a:rPr lang="en-US" altLang="en-US" dirty="0" smtClean="0"/>
              <a:t>Dick RS, Steen EB, </a:t>
            </a:r>
            <a:r>
              <a:rPr lang="en-US" altLang="en-US" dirty="0" err="1" smtClean="0"/>
              <a:t>Detmer</a:t>
            </a:r>
            <a:r>
              <a:rPr lang="en-US" altLang="en-US" dirty="0" smtClean="0"/>
              <a:t> DE. The computer-based patient record: an essential technology for healthcare.  Washington, DC: National Academy Press; 1991.</a:t>
            </a:r>
          </a:p>
          <a:p>
            <a:pPr lvl="1"/>
            <a:r>
              <a:rPr lang="en-US" altLang="en-US" dirty="0" smtClean="0"/>
              <a:t>Hammond WE.  How the past teaches the future: ACMI distinguished lecture. J Am Med Inform Assoc. 2001 May-Jun;8(3):222-34.</a:t>
            </a:r>
          </a:p>
          <a:p>
            <a:pPr lvl="1"/>
            <a:r>
              <a:rPr lang="en-US" altLang="en-US" dirty="0" smtClean="0"/>
              <a:t>McDonald CJ, Tierney WM, </a:t>
            </a:r>
            <a:r>
              <a:rPr lang="en-US" altLang="en-US" dirty="0" err="1" smtClean="0"/>
              <a:t>Overhage</a:t>
            </a:r>
            <a:r>
              <a:rPr lang="en-US" altLang="en-US" dirty="0" smtClean="0"/>
              <a:t> JM, Martin DK, Wilson GA. The </a:t>
            </a:r>
            <a:r>
              <a:rPr lang="en-US" altLang="en-US" dirty="0" err="1" smtClean="0"/>
              <a:t>Regenstrief</a:t>
            </a:r>
            <a:r>
              <a:rPr lang="en-US" altLang="en-US" dirty="0" smtClean="0"/>
              <a:t> Medical Record System: 20 years of experience in hospitals, clinics, and neighborhood health centers. </a:t>
            </a:r>
            <a:r>
              <a:rPr lang="da-DK" altLang="en-US" dirty="0" smtClean="0"/>
              <a:t>MD Comput. 1992 Jul-Aug;9(4):206-17.</a:t>
            </a:r>
            <a:endParaRPr lang="en-US" altLang="en-US" dirty="0" smtClean="0"/>
          </a:p>
          <a:p>
            <a:pPr lvl="1"/>
            <a:r>
              <a:rPr lang="en-US" altLang="en-US" dirty="0" smtClean="0"/>
              <a:t>The National Alliance for Health Information Technology. Report to the Office of the National Coordinator for Health Information Technology on defining key health information technology terms. The National Alliance for Health Information Technology. 2008 Apr 28. p. 6.</a:t>
            </a:r>
          </a:p>
          <a:p>
            <a:pPr lvl="1"/>
            <a:r>
              <a:rPr lang="pt-BR" altLang="en-US" dirty="0" smtClean="0"/>
              <a:t>Smith PC, Araya-Guerra R, Bublitz C, et al. </a:t>
            </a:r>
            <a:r>
              <a:rPr lang="en-US" altLang="en-US" dirty="0" smtClean="0"/>
              <a:t>Missing clinical information during primary care visits. JAMA. 2005 Feb 2;293(5):565-71.</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EE2562-9312-42F0-9388-7B619AE8125E}" type="slidenum">
              <a:rPr lang="en-US" altLang="en-US" smtClean="0"/>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a:t>
            </a:r>
            <a:br>
              <a:rPr lang="en-US" dirty="0" smtClean="0"/>
            </a:br>
            <a:r>
              <a:rPr lang="en-US" dirty="0" smtClean="0"/>
              <a:t>History of Electronic Health Records Lecture a</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extLst>
      <p:ext uri="{BB962C8B-B14F-4D97-AF65-F5344CB8AC3E}">
        <p14:creationId xmlns:p14="http://schemas.microsoft.com/office/powerpoint/2010/main" val="125696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Names Associated with EHRs</a:t>
            </a:r>
          </a:p>
        </p:txBody>
      </p:sp>
      <p:sp>
        <p:nvSpPr>
          <p:cNvPr id="14339" name="Text Placeholder 2"/>
          <p:cNvSpPr>
            <a:spLocks noGrp="1"/>
          </p:cNvSpPr>
          <p:nvPr>
            <p:ph sz="quarter" idx="14"/>
          </p:nvPr>
        </p:nvSpPr>
        <p:spPr/>
        <p:txBody>
          <a:bodyPr/>
          <a:lstStyle/>
          <a:p>
            <a:r>
              <a:rPr lang="en-US" altLang="en-US" dirty="0" smtClean="0"/>
              <a:t>Medical Information Systems</a:t>
            </a:r>
          </a:p>
          <a:p>
            <a:r>
              <a:rPr lang="en-US" altLang="en-US" dirty="0" smtClean="0"/>
              <a:t>Computer-based Patient Record</a:t>
            </a:r>
          </a:p>
          <a:p>
            <a:r>
              <a:rPr lang="en-US" altLang="en-US" dirty="0" smtClean="0"/>
              <a:t>Electronic Medical Records</a:t>
            </a:r>
          </a:p>
          <a:p>
            <a:r>
              <a:rPr lang="en-US" altLang="en-US" dirty="0" smtClean="0"/>
              <a:t>Electronic Health Records</a:t>
            </a:r>
          </a:p>
          <a:p>
            <a:r>
              <a:rPr lang="en-US" altLang="en-US" dirty="0" smtClean="0"/>
              <a:t>Personal Health Records</a:t>
            </a:r>
          </a:p>
        </p:txBody>
      </p:sp>
      <p:sp>
        <p:nvSpPr>
          <p:cNvPr id="2" name="Text Placeholder 1"/>
          <p:cNvSpPr>
            <a:spLocks noGrp="1"/>
          </p:cNvSpPr>
          <p:nvPr>
            <p:ph type="body" sz="quarter" idx="32"/>
          </p:nvPr>
        </p:nvSpPr>
        <p:spPr/>
        <p:txBody>
          <a:bodyPr/>
          <a:lstStyle/>
          <a:p>
            <a:r>
              <a:rPr lang="en-US" altLang="en-US" smtClean="0"/>
              <a:t>Sources:    	(Collen, 1986)</a:t>
            </a:r>
          </a:p>
          <a:p>
            <a:r>
              <a:rPr lang="en-US" altLang="en-US" smtClean="0"/>
              <a:t>	(Dick et al., 1991)</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DB9867-C3DB-4FB9-9A1C-3A02E7F26B8A}"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Electronic Medical Record</a:t>
            </a:r>
          </a:p>
        </p:txBody>
      </p:sp>
      <p:sp>
        <p:nvSpPr>
          <p:cNvPr id="3" name="Text Placeholder 2"/>
          <p:cNvSpPr>
            <a:spLocks noGrp="1"/>
          </p:cNvSpPr>
          <p:nvPr>
            <p:ph sz="quarter" idx="14"/>
          </p:nvPr>
        </p:nvSpPr>
        <p:spPr/>
        <p:txBody>
          <a:bodyPr/>
          <a:lstStyle/>
          <a:p>
            <a:pPr marL="400050" lvl="1" indent="0">
              <a:buNone/>
            </a:pPr>
            <a:r>
              <a:rPr lang="en-US" dirty="0" smtClean="0"/>
              <a:t>“An electronic record of health-related information on an individual that can be created, gathered, managed, and consulted by authorized clinicians and staff within one healthcare organization.”</a:t>
            </a:r>
            <a:endParaRPr lang="en-US" dirty="0"/>
          </a:p>
        </p:txBody>
      </p:sp>
      <p:sp>
        <p:nvSpPr>
          <p:cNvPr id="2" name="Text Placeholder 1"/>
          <p:cNvSpPr>
            <a:spLocks noGrp="1"/>
          </p:cNvSpPr>
          <p:nvPr>
            <p:ph type="body" sz="quarter" idx="32"/>
          </p:nvPr>
        </p:nvSpPr>
        <p:spPr/>
        <p:txBody>
          <a:bodyPr/>
          <a:lstStyle/>
          <a:p>
            <a:r>
              <a:rPr lang="en-US" smtClean="0"/>
              <a:t>Source: 	(The National Alliance for Health Information Technology, 2008)</a:t>
            </a: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C76223-88A9-4010-A58E-4F683E4169F2}"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Electronic Health Record</a:t>
            </a:r>
          </a:p>
        </p:txBody>
      </p:sp>
      <p:sp>
        <p:nvSpPr>
          <p:cNvPr id="3" name="Text Placeholder 2"/>
          <p:cNvSpPr>
            <a:spLocks noGrp="1"/>
          </p:cNvSpPr>
          <p:nvPr>
            <p:ph sz="quarter" idx="14"/>
          </p:nvPr>
        </p:nvSpPr>
        <p:spPr/>
        <p:txBody>
          <a:bodyPr/>
          <a:lstStyle/>
          <a:p>
            <a:pPr marL="400050" lvl="1" indent="0">
              <a:buNone/>
            </a:pPr>
            <a:r>
              <a:rPr lang="en-US" dirty="0" smtClean="0"/>
              <a:t>“An electronic record of health-related information on an individual that conforms to nationally-recognized interoperability standards and that can be created, managed, and consulted by authorized clinicians and staff across more than one healthcare organization.”</a:t>
            </a:r>
            <a:endParaRPr lang="en-US" dirty="0"/>
          </a:p>
        </p:txBody>
      </p:sp>
      <p:sp>
        <p:nvSpPr>
          <p:cNvPr id="2" name="Text Placeholder 1"/>
          <p:cNvSpPr>
            <a:spLocks noGrp="1"/>
          </p:cNvSpPr>
          <p:nvPr>
            <p:ph type="body" sz="quarter" idx="32"/>
          </p:nvPr>
        </p:nvSpPr>
        <p:spPr/>
        <p:txBody>
          <a:bodyPr/>
          <a:lstStyle/>
          <a:p>
            <a:r>
              <a:rPr lang="en-US" smtClean="0"/>
              <a:t>Source: 	(The National Alliance for Health Information Technology, 2008)</a:t>
            </a: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AB7BA6-D306-4D3D-A19D-D78FE7FA3682}" type="slidenum">
              <a:rPr lang="en-US" altLang="en-US" smtClean="0"/>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Personal Health Record</a:t>
            </a:r>
          </a:p>
        </p:txBody>
      </p:sp>
      <p:sp>
        <p:nvSpPr>
          <p:cNvPr id="3" name="Text Placeholder 2"/>
          <p:cNvSpPr>
            <a:spLocks noGrp="1"/>
          </p:cNvSpPr>
          <p:nvPr>
            <p:ph sz="quarter" idx="14"/>
          </p:nvPr>
        </p:nvSpPr>
        <p:spPr/>
        <p:txBody>
          <a:bodyPr/>
          <a:lstStyle/>
          <a:p>
            <a:pPr marL="400050" lvl="1" indent="0">
              <a:buNone/>
            </a:pPr>
            <a:r>
              <a:rPr lang="en-US" dirty="0" smtClean="0"/>
              <a:t>“An electronic record of health-related information on an individual that conforms to nationally-recognized interoperability standards and that can be drawn from multiple sources while being managed, shared, and controlled by the individual.”</a:t>
            </a:r>
            <a:endParaRPr lang="en-US" dirty="0"/>
          </a:p>
        </p:txBody>
      </p:sp>
      <p:sp>
        <p:nvSpPr>
          <p:cNvPr id="2" name="Text Placeholder 1"/>
          <p:cNvSpPr>
            <a:spLocks noGrp="1"/>
          </p:cNvSpPr>
          <p:nvPr>
            <p:ph type="body" sz="quarter" idx="32"/>
          </p:nvPr>
        </p:nvSpPr>
        <p:spPr/>
        <p:txBody>
          <a:bodyPr/>
          <a:lstStyle/>
          <a:p>
            <a:r>
              <a:rPr lang="en-US" smtClean="0"/>
              <a:t>Source: 	(The National Alliance for Health Information Technology, 2008)</a:t>
            </a: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655D98-4E6A-4DFE-A883-64A28AD60F35}"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1960s — 1990s</a:t>
            </a:r>
          </a:p>
        </p:txBody>
      </p:sp>
      <p:sp>
        <p:nvSpPr>
          <p:cNvPr id="2" name="Content Placeholder 1"/>
          <p:cNvSpPr>
            <a:spLocks noGrp="1"/>
          </p:cNvSpPr>
          <p:nvPr>
            <p:ph sz="quarter" idx="14"/>
          </p:nvPr>
        </p:nvSpPr>
        <p:spPr/>
        <p:txBody>
          <a:bodyPr/>
          <a:lstStyle/>
          <a:p>
            <a:r>
              <a:rPr lang="en-US" dirty="0" smtClean="0"/>
              <a:t>Problems with paper records</a:t>
            </a:r>
          </a:p>
          <a:p>
            <a:pPr lvl="1"/>
            <a:r>
              <a:rPr lang="en-US" dirty="0" smtClean="0"/>
              <a:t>Inaccessible/unavailable</a:t>
            </a:r>
          </a:p>
          <a:p>
            <a:pPr lvl="1"/>
            <a:r>
              <a:rPr lang="en-US" dirty="0" smtClean="0"/>
              <a:t>Illegible</a:t>
            </a:r>
          </a:p>
          <a:p>
            <a:pPr lvl="1"/>
            <a:r>
              <a:rPr lang="en-US" dirty="0" smtClean="0"/>
              <a:t>Incomplete</a:t>
            </a:r>
          </a:p>
          <a:p>
            <a:r>
              <a:rPr lang="en-US" dirty="0" smtClean="0"/>
              <a:t>Prototypes </a:t>
            </a:r>
          </a:p>
          <a:p>
            <a:pPr lvl="1"/>
            <a:r>
              <a:rPr lang="en-US" dirty="0" smtClean="0"/>
              <a:t>EMRs</a:t>
            </a:r>
          </a:p>
          <a:p>
            <a:pPr lvl="1"/>
            <a:r>
              <a:rPr lang="en-US" dirty="0" smtClean="0"/>
              <a:t>Multimedia EMR</a:t>
            </a:r>
          </a:p>
          <a:p>
            <a:pPr lvl="1"/>
            <a:r>
              <a:rPr lang="en-US" dirty="0" smtClean="0"/>
              <a:t>Portable PHRs</a:t>
            </a:r>
            <a:endParaRPr lang="en-US" dirty="0"/>
          </a:p>
        </p:txBody>
      </p:sp>
      <p:sp>
        <p:nvSpPr>
          <p:cNvPr id="3" name="Text Placeholder 2"/>
          <p:cNvSpPr>
            <a:spLocks noGrp="1"/>
          </p:cNvSpPr>
          <p:nvPr>
            <p:ph type="body" sz="quarter" idx="32"/>
          </p:nvPr>
        </p:nvSpPr>
        <p:spPr/>
        <p:txBody>
          <a:bodyPr/>
          <a:lstStyle/>
          <a:p>
            <a:r>
              <a:rPr lang="en-US" dirty="0" smtClean="0"/>
              <a:t>Sources:	(Collen, 1995)</a:t>
            </a:r>
          </a:p>
          <a:p>
            <a:r>
              <a:rPr lang="en-US" dirty="0" smtClean="0"/>
              <a:t>	(Smith, et al., 2005)</a:t>
            </a: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819573-6B01-48E0-82F1-AF0E2F02A7FE}"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err="1"/>
              <a:t>COmputer-STored</a:t>
            </a:r>
            <a:r>
              <a:rPr lang="en-US" altLang="en-US" dirty="0"/>
              <a:t> Ambulatory Record</a:t>
            </a:r>
          </a:p>
        </p:txBody>
      </p:sp>
      <p:sp>
        <p:nvSpPr>
          <p:cNvPr id="19459" name="Text Placeholder 2"/>
          <p:cNvSpPr>
            <a:spLocks noGrp="1"/>
          </p:cNvSpPr>
          <p:nvPr>
            <p:ph sz="quarter" idx="14"/>
          </p:nvPr>
        </p:nvSpPr>
        <p:spPr/>
        <p:txBody>
          <a:bodyPr/>
          <a:lstStyle/>
          <a:p>
            <a:r>
              <a:rPr lang="en-US" altLang="en-US" dirty="0" smtClean="0"/>
              <a:t>Development begun in the 1960s at Massachusetts General Hospital</a:t>
            </a:r>
          </a:p>
          <a:p>
            <a:r>
              <a:rPr lang="en-US" altLang="en-US" dirty="0" smtClean="0"/>
              <a:t>G. Octo Barnett and colleagues</a:t>
            </a:r>
          </a:p>
          <a:p>
            <a:r>
              <a:rPr lang="en-US" altLang="en-US" dirty="0" smtClean="0"/>
              <a:t>Developed MUMPS computer language</a:t>
            </a:r>
          </a:p>
          <a:p>
            <a:r>
              <a:rPr lang="en-US" altLang="en-US" dirty="0" smtClean="0"/>
              <a:t>Design goals:</a:t>
            </a:r>
          </a:p>
          <a:p>
            <a:pPr lvl="1"/>
            <a:r>
              <a:rPr lang="en-US" altLang="en-US" dirty="0" smtClean="0"/>
              <a:t>Accessibility for clinicians</a:t>
            </a:r>
          </a:p>
          <a:p>
            <a:pPr lvl="1"/>
            <a:r>
              <a:rPr lang="en-US" altLang="en-US" dirty="0" smtClean="0"/>
              <a:t>Administrative and financial needs</a:t>
            </a:r>
          </a:p>
          <a:p>
            <a:pPr lvl="1"/>
            <a:r>
              <a:rPr lang="en-US" altLang="en-US" dirty="0" smtClean="0"/>
              <a:t>User queries</a:t>
            </a:r>
          </a:p>
          <a:p>
            <a:pPr lvl="1"/>
            <a:r>
              <a:rPr lang="en-US" altLang="en-US" dirty="0" smtClean="0"/>
              <a:t>Quality assurance</a:t>
            </a:r>
          </a:p>
        </p:txBody>
      </p:sp>
      <p:sp>
        <p:nvSpPr>
          <p:cNvPr id="2" name="Text Placeholder 1"/>
          <p:cNvSpPr>
            <a:spLocks noGrp="1"/>
          </p:cNvSpPr>
          <p:nvPr>
            <p:ph type="body" sz="quarter" idx="32"/>
          </p:nvPr>
        </p:nvSpPr>
        <p:spPr/>
        <p:txBody>
          <a:bodyPr/>
          <a:lstStyle/>
          <a:p>
            <a:r>
              <a:rPr lang="en-US" altLang="en-US" smtClean="0"/>
              <a:t>Source:	(Barnett, et al., 1982)</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3495A9-B749-40BD-BBDC-7BA7FC465DD7}"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COSTAR Features</a:t>
            </a:r>
          </a:p>
        </p:txBody>
      </p:sp>
      <p:sp>
        <p:nvSpPr>
          <p:cNvPr id="20483" name="Text Placeholder 2"/>
          <p:cNvSpPr>
            <a:spLocks noGrp="1"/>
          </p:cNvSpPr>
          <p:nvPr>
            <p:ph sz="quarter" idx="14"/>
          </p:nvPr>
        </p:nvSpPr>
        <p:spPr/>
        <p:txBody>
          <a:bodyPr/>
          <a:lstStyle/>
          <a:p>
            <a:r>
              <a:rPr lang="en-US" altLang="en-US" dirty="0" smtClean="0"/>
              <a:t>Directory/Data dictionary</a:t>
            </a:r>
          </a:p>
          <a:p>
            <a:r>
              <a:rPr lang="en-US" altLang="en-US" dirty="0" smtClean="0"/>
              <a:t>Modular design/User configuration</a:t>
            </a:r>
          </a:p>
          <a:p>
            <a:r>
              <a:rPr lang="en-US" altLang="en-US" dirty="0" smtClean="0"/>
              <a:t>Structured encounter form for data capture</a:t>
            </a:r>
          </a:p>
          <a:p>
            <a:r>
              <a:rPr lang="en-US" altLang="en-US" dirty="0" err="1" smtClean="0"/>
              <a:t>Queryable</a:t>
            </a:r>
            <a:r>
              <a:rPr lang="en-US" altLang="en-US" dirty="0" smtClean="0"/>
              <a:t> database</a:t>
            </a:r>
          </a:p>
          <a:p>
            <a:r>
              <a:rPr lang="en-US" altLang="en-US" dirty="0" smtClean="0"/>
              <a:t>Integrated administrative, financial and clinical data</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B14359-55D3-45C8-A219-B8264EAF6881}"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THEME_BG_IMAGE" val=""/>
  <p:tag name="MMPROD_TAG_VCONFIG" val="PD94bWwgdmVyc2lvbj0iMS4wIiBlbmNvZGluZz0iVVRGLTgiPz4NCjxjb25maWd1cmF0aW9uPg0KCTxicmFuZGluZz4NCgkJPHVpZm9udCBuYW1lPSJGT05UX05PVEVTX1RFWFQiIHZhbHVlPSJBcmlhbCw5LGZhbHNlLGZhbHNlLGZhbHNlIi8+DQoJPC9icmFuZGluZz4NCgk8Y29sb3JzPg0KCQk8dWljb2xvciBuYW1lPSJwcmltYXJ5IiB2YWx1ZT0iMHg2Rjg0ODg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dHJ1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comp5_unit6a_lecture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mbruck\Desktop\final version 3 working files 3.27.2012 USE ME\comp5\comp5_unit6&quot;/&gt;&lt;property id=&quot;20250&quot; value=&quot;0&quot;/&gt;&lt;property id=&quot;20251&quot; value=&quot;1&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History of Health Information Technology in the U.S.&amp;quot;&quot;/&gt;&lt;property id=&quot;20303&quot; value=&quot;-1&quot;/&gt;&lt;property id=&quot;20307&quot; value=&quot;256&quot;/&gt;&lt;property id=&quot;20309&quot; value=&quot;-1&quot;/&gt;&lt;/object&gt;&lt;object type=&quot;3&quot; unique_id=&quot;10005&quot;&gt;&lt;property id=&quot;20148&quot; value=&quot;5&quot;/&gt;&lt;property id=&quot;20300&quot; value=&quot;Slide 2 - &amp;quot;History of Electronic Health Records&amp;#x0D;&amp;#x0A;Learning Objectives&amp;quot;&quot;/&gt;&lt;property id=&quot;20303&quot; value=&quot;-1&quot;/&gt;&lt;property id=&quot;20307&quot; value=&quot;257&quot;/&gt;&lt;property id=&quot;20309&quot; value=&quot;-1&quot;/&gt;&lt;/object&gt;&lt;object type=&quot;3&quot; unique_id=&quot;10012&quot;&gt;&lt;property id=&quot;20148&quot; value=&quot;5&quot;/&gt;&lt;property id=&quot;20300&quot; value=&quot;Slide 21 - &amp;quot;History of Electronic Health Records&amp;#x0D;&amp;#x0A;Summary – Lecture a&amp;quot;&quot;/&gt;&lt;property id=&quot;20303&quot; value=&quot;-1&quot;/&gt;&lt;property id=&quot;20307&quot; value=&quot;264&quot;/&gt;&lt;property id=&quot;20309&quot; value=&quot;-1&quot;/&gt;&lt;/object&gt;&lt;object type=&quot;3&quot; unique_id=&quot;10014&quot;&gt;&lt;property id=&quot;20148&quot; value=&quot;5&quot;/&gt;&lt;property id=&quot;20300&quot; value=&quot;Slide 22 - &amp;quot;History of Electronic Health Records&amp;#x0D;&amp;#x0A;References – Lecture a&amp;quot;&quot;/&gt;&lt;property id=&quot;20303&quot; value=&quot;-1&quot;/&gt;&lt;property id=&quot;20307&quot; value=&quot;267&quot;/&gt;&lt;property id=&quot;20309&quot; value=&quot;-1&quot;/&gt;&lt;/object&gt;&lt;object type=&quot;3&quot; unique_id=&quot;10241&quot;&gt;&lt;property id=&quot;20148&quot; value=&quot;5&quot;/&gt;&lt;property id=&quot;20300&quot; value=&quot;Slide 3 - &amp;quot;Names Associated with EHRs&amp;quot;&quot;/&gt;&lt;property id=&quot;20303&quot; value=&quot;-1&quot;/&gt;&lt;property id=&quot;20307&quot; value=&quot;273&quot;/&gt;&lt;property id=&quot;20309&quot; value=&quot;-1&quot;/&gt;&lt;/object&gt;&lt;object type=&quot;3&quot; unique_id=&quot;10308&quot;&gt;&lt;property id=&quot;20148&quot; value=&quot;5&quot;/&gt;&lt;property id=&quot;20300&quot; value=&quot;Slide 4 - &amp;quot;Electronic Medical Record&amp;quot;&quot;/&gt;&lt;property id=&quot;20303&quot; value=&quot;-1&quot;/&gt;&lt;property id=&quot;20307&quot; value=&quot;274&quot;/&gt;&lt;property id=&quot;20309&quot; value=&quot;-1&quot;/&gt;&lt;/object&gt;&lt;object type=&quot;3&quot; unique_id=&quot;10309&quot;&gt;&lt;property id=&quot;20148&quot; value=&quot;5&quot;/&gt;&lt;property id=&quot;20300&quot; value=&quot;Slide 5 - &amp;quot;Electronic Health Record&amp;quot;&quot;/&gt;&lt;property id=&quot;20303&quot; value=&quot;-1&quot;/&gt;&lt;property id=&quot;20307&quot; value=&quot;275&quot;/&gt;&lt;property id=&quot;20309&quot; value=&quot;-1&quot;/&gt;&lt;/object&gt;&lt;object type=&quot;3&quot; unique_id=&quot;10310&quot;&gt;&lt;property id=&quot;20148&quot; value=&quot;5&quot;/&gt;&lt;property id=&quot;20300&quot; value=&quot;Slide 6 - &amp;quot;Personal Health Record&amp;quot;&quot;/&gt;&lt;property id=&quot;20303&quot; value=&quot;-1&quot;/&gt;&lt;property id=&quot;20307&quot; value=&quot;276&quot;/&gt;&lt;property id=&quot;20309&quot; value=&quot;-1&quot;/&gt;&lt;/object&gt;&lt;object type=&quot;3&quot; unique_id=&quot;10311&quot;&gt;&lt;property id=&quot;20148&quot; value=&quot;5&quot;/&gt;&lt;property id=&quot;20300&quot; value=&quot;Slide 7 - &amp;quot;1960s — 1990s&amp;quot;&quot;/&gt;&lt;property id=&quot;20303&quot; value=&quot;-1&quot;/&gt;&lt;property id=&quot;20307&quot; value=&quot;277&quot;/&gt;&lt;property id=&quot;20309&quot; value=&quot;-1&quot;/&gt;&lt;/object&gt;&lt;object type=&quot;3&quot; unique_id=&quot;10502&quot;&gt;&lt;property id=&quot;20148&quot; value=&quot;5&quot;/&gt;&lt;property id=&quot;20300&quot; value=&quot;Slide 8 - &amp;quot;COmputer-STored Ambulatory Record&amp;quot;&quot;/&gt;&lt;property id=&quot;20303&quot; value=&quot;-1&quot;/&gt;&lt;property id=&quot;20307&quot; value=&quot;278&quot;/&gt;&lt;property id=&quot;20309&quot; value=&quot;-1&quot;/&gt;&lt;/object&gt;&lt;object type=&quot;3&quot; unique_id=&quot;10503&quot;&gt;&lt;property id=&quot;20148&quot; value=&quot;5&quot;/&gt;&lt;property id=&quot;20300&quot; value=&quot;Slide 9 - &amp;quot;COSTAR Features&amp;quot;&quot;/&gt;&lt;property id=&quot;20303&quot; value=&quot;-1&quot;/&gt;&lt;property id=&quot;20307&quot; value=&quot;279&quot;/&gt;&lt;property id=&quot;20309&quot; value=&quot;-1&quot;/&gt;&lt;/object&gt;&lt;object type=&quot;3&quot; unique_id=&quot;10504&quot;&gt;&lt;property id=&quot;20148&quot; value=&quot;5&quot;/&gt;&lt;property id=&quot;20300&quot; value=&quot;Slide 10 - &amp;quot;The Medical Record&amp;quot;&quot;/&gt;&lt;property id=&quot;20303&quot; value=&quot;-1&quot;/&gt;&lt;property id=&quot;20307&quot; value=&quot;280&quot;/&gt;&lt;property id=&quot;20309&quot; value=&quot;-1&quot;/&gt;&lt;/object&gt;&lt;object type=&quot;3&quot; unique_id=&quot;10505&quot;&gt;&lt;property id=&quot;20148&quot; value=&quot;5&quot;/&gt;&lt;property id=&quot;20300&quot; value=&quot;Slide 11 - &amp;quot;TMR Features&amp;quot;&quot;/&gt;&lt;property id=&quot;20303&quot; value=&quot;-1&quot;/&gt;&lt;property id=&quot;20307&quot; value=&quot;281&quot;/&gt;&lt;property id=&quot;20309&quot; value=&quot;-1&quot;/&gt;&lt;/object&gt;&lt;object type=&quot;3&quot; unique_id=&quot;10506&quot;&gt;&lt;property id=&quot;20148&quot; value=&quot;5&quot;/&gt;&lt;property id=&quot;20300&quot; value=&quot;Slide 12 - &amp;quot;Regenstrief Medical Record System&amp;quot;&quot;/&gt;&lt;property id=&quot;20303&quot; value=&quot;-1&quot;/&gt;&lt;property id=&quot;20307&quot; value=&quot;282&quot;/&gt;&lt;property id=&quot;20309&quot; value=&quot;-1&quot;/&gt;&lt;/object&gt;&lt;object type=&quot;3&quot; unique_id=&quot;10507&quot;&gt;&lt;property id=&quot;20148&quot; value=&quot;5&quot;/&gt;&lt;property id=&quot;20300&quot; value=&quot;Slide 13 - &amp;quot;RMRS Features&amp;quot;&quot;/&gt;&lt;property id=&quot;20303&quot; value=&quot;-1&quot;/&gt;&lt;property id=&quot;20307&quot; value=&quot;283&quot;/&gt;&lt;property id=&quot;20309&quot; value=&quot;-1&quot;/&gt;&lt;/object&gt;&lt;object type=&quot;3&quot; unique_id=&quot;10508&quot;&gt;&lt;property id=&quot;20148&quot; value=&quot;5&quot;/&gt;&lt;property id=&quot;20300&quot; value=&quot;Slide 14 - &amp;quot;RMRS Features 2&amp;quot;&quot;/&gt;&lt;property id=&quot;20303&quot; value=&quot;-1&quot;/&gt;&lt;property id=&quot;20307&quot; value=&quot;284&quot;/&gt;&lt;property id=&quot;20309&quot; value=&quot;-1&quot;/&gt;&lt;/object&gt;&lt;object type=&quot;3&quot; unique_id=&quot;10509&quot;&gt;&lt;property id=&quot;20148&quot; value=&quot;5&quot;/&gt;&lt;property id=&quot;20300&quot; value=&quot;Slide 15 - &amp;quot;RMRS&amp;quot;&quot;/&gt;&lt;property id=&quot;20303&quot; value=&quot;-1&quot;/&gt;&lt;property id=&quot;20307&quot; value=&quot;285&quot;/&gt;&lt;property id=&quot;20309&quot; value=&quot;-1&quot;/&gt;&lt;/object&gt;&lt;object type=&quot;3&quot; unique_id=&quot;10510&quot;&gt;&lt;property id=&quot;20148&quot; value=&quot;5&quot;/&gt;&lt;property id=&quot;20300&quot; value=&quot;Slide 16 - &amp;quot;Lessons Learned&amp;quot;&quot;/&gt;&lt;property id=&quot;20303&quot; value=&quot;-1&quot;/&gt;&lt;property id=&quot;20307&quot; value=&quot;286&quot;/&gt;&lt;property id=&quot;20309&quot; value=&quot;-1&quot;/&gt;&lt;/object&gt;&lt;object type=&quot;3&quot; unique_id=&quot;10649&quot;&gt;&lt;property id=&quot;20148&quot; value=&quot;5&quot;/&gt;&lt;property id=&quot;20300&quot; value=&quot;Slide 17 - &amp;quot;Lessons Learned 2&amp;quot;&quot;/&gt;&lt;property id=&quot;20303&quot; value=&quot;-1&quot;/&gt;&lt;property id=&quot;20307&quot; value=&quot;287&quot;/&gt;&lt;property id=&quot;20309&quot; value=&quot;-1&quot;/&gt;&lt;/object&gt;&lt;object type=&quot;3&quot; unique_id=&quot;10650&quot;&gt;&lt;property id=&quot;20148&quot; value=&quot;5&quot;/&gt;&lt;property id=&quot;20300&quot; value=&quot;Slide 18 - &amp;quot;Barriers to Use&amp;quot;&quot;/&gt;&lt;property id=&quot;20303&quot; value=&quot;-1&quot;/&gt;&lt;property id=&quot;20307&quot; value=&quot;288&quot;/&gt;&lt;property id=&quot;20309&quot; value=&quot;-1&quot;/&gt;&lt;/object&gt;&lt;object type=&quot;3&quot; unique_id=&quot;10651&quot;&gt;&lt;property id=&quot;20148&quot; value=&quot;5&quot;/&gt;&lt;property id=&quot;20300&quot; value=&quot;Slide 19 - &amp;quot;Goals&amp;quot;&quot;/&gt;&lt;property id=&quot;20303&quot; value=&quot;-1&quot;/&gt;&lt;property id=&quot;20307&quot; value=&quot;289&quot;/&gt;&lt;property id=&quot;20309&quot; value=&quot;-1&quot;/&gt;&lt;/object&gt;&lt;object type=&quot;3&quot; unique_id=&quot;10652&quot;&gt;&lt;property id=&quot;20148&quot; value=&quot;5&quot;/&gt;&lt;property id=&quot;20300&quot; value=&quot;Slide 20 - &amp;quot;HITECH Vision (2009)&amp;quot;&quot;/&gt;&lt;property id=&quot;20303&quot; value=&quot;-1&quot;/&gt;&lt;property id=&quot;20307&quot; value=&quot;290&quot;/&gt;&lt;property id=&quot;20309&quot; value=&quot;-1&quot;/&gt;&lt;/object&gt;&lt;object type=&quot;3&quot; unique_id=&quot;16490&quot;&gt;&lt;property id=&quot;20148&quot; value=&quot;5&quot;/&gt;&lt;property id=&quot;20300&quot; value=&quot;Slide 23 - &amp;quot;History of Health IT in the US&amp;#x0D;&amp;#x0A;History of Electronic Health Records Lecture a&amp;quot;&quot;/&gt;&lt;property id=&quot;20307&quot; value=&quot;291&quot;/&gt;&lt;/object&gt;&lt;/object&gt;&lt;object type=&quot;10&quot; unique_id=&quot;10869&quot;&gt;&lt;object type=&quot;11&quot; unique_id=&quot;10870&quot;&gt;&lt;property id=&quot;20180&quot; value=&quot;1&quot;/&gt;&lt;property id=&quot;20181&quot; value=&quot;1&quot;/&gt;&lt;property id=&quot;20182&quot; value=&quot;0&quot;/&gt;&lt;property id=&quot;20183&quot; value=&quot;1&quot;/&gt;&lt;/object&gt;&lt;object type=&quot;12&quot; unique_id=&quot;10899&quot;&gt;&lt;/object&gt;&lt;/object&gt;&lt;object type=&quot;4&quot; unique_id=&quot;10871&quo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Props1.xml><?xml version="1.0" encoding="utf-8"?>
<ds:datastoreItem xmlns:ds="http://schemas.openxmlformats.org/officeDocument/2006/customXml" ds:itemID="{572CFB51-E0F6-49A6-BC95-E636FC2A2A5D}">
  <ds:schemaRefs>
    <ds:schemaRef ds:uri="http://schemas.microsoft.com/office/2006/metadata/longProperties"/>
  </ds:schemaRefs>
</ds:datastoreItem>
</file>

<file path=customXml/itemProps2.xml><?xml version="1.0" encoding="utf-8"?>
<ds:datastoreItem xmlns:ds="http://schemas.openxmlformats.org/officeDocument/2006/customXml" ds:itemID="{8F7E6320-75E5-44DE-97AF-2CFD6371275E}">
  <ds:schemaRefs>
    <ds:schemaRef ds:uri="http://schemas.microsoft.com/sharepoint/v3/contenttype/forms"/>
  </ds:schemaRefs>
</ds:datastoreItem>
</file>

<file path=customXml/itemProps3.xml><?xml version="1.0" encoding="utf-8"?>
<ds:datastoreItem xmlns:ds="http://schemas.openxmlformats.org/officeDocument/2006/customXml" ds:itemID="{498D1403-D280-442E-BE37-294DDAE9EB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DB651234-EE77-4FAD-8872-081BA531C8D7}">
  <ds:schemaRefs>
    <ds:schemaRef ds:uri="http://schemas.microsoft.com/office/2006/documentManagement/types"/>
    <ds:schemaRef ds:uri="http://purl.org/dc/dcmitype/"/>
    <ds:schemaRef ds:uri="http://schemas.microsoft.com/office/2006/metadata/properties"/>
    <ds:schemaRef ds:uri="http://www.w3.org/XML/1998/namespace"/>
    <ds:schemaRef ds:uri="http://purl.org/dc/elements/1.1/"/>
    <ds:schemaRef ds:uri="http://schemas.openxmlformats.org/package/2006/metadata/core-properties"/>
    <ds:schemaRef ds:uri="26839647-32cc-4e8d-ac64-5cb1d6f9c044"/>
    <ds:schemaRef ds:uri="http://purl.org/dc/terms/"/>
  </ds:schemaRefs>
</ds:datastoreItem>
</file>

<file path=docProps/app.xml><?xml version="1.0" encoding="utf-8"?>
<Properties xmlns="http://schemas.openxmlformats.org/officeDocument/2006/extended-properties" xmlns:vt="http://schemas.openxmlformats.org/officeDocument/2006/docPropsVTypes">
  <Template>compX_unitXx_lecture_slides</Template>
  <TotalTime>398</TotalTime>
  <Words>3454</Words>
  <Application>Microsoft Office PowerPoint</Application>
  <PresentationFormat>On-screen Show (4:3)</PresentationFormat>
  <Paragraphs>253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ONC-Template-FINAL DRAFT</vt:lpstr>
      <vt:lpstr>History of Health Information Technology in the U.S.</vt:lpstr>
      <vt:lpstr>History of Electronic Health Records Learning Objectives</vt:lpstr>
      <vt:lpstr>Names Associated with EHRs</vt:lpstr>
      <vt:lpstr>Electronic Medical Record</vt:lpstr>
      <vt:lpstr>Electronic Health Record</vt:lpstr>
      <vt:lpstr>Personal Health Record</vt:lpstr>
      <vt:lpstr>1960s — 1990s</vt:lpstr>
      <vt:lpstr>COmputer-STored Ambulatory Record</vt:lpstr>
      <vt:lpstr>COSTAR Features</vt:lpstr>
      <vt:lpstr>The Medical Record</vt:lpstr>
      <vt:lpstr>TMR Features</vt:lpstr>
      <vt:lpstr>Regenstrief Medical Record System</vt:lpstr>
      <vt:lpstr>RMRS Features</vt:lpstr>
      <vt:lpstr>RMRS Features 2</vt:lpstr>
      <vt:lpstr>RMRS</vt:lpstr>
      <vt:lpstr>Lessons Learned</vt:lpstr>
      <vt:lpstr>Lessons Learned 2</vt:lpstr>
      <vt:lpstr>Barriers to Use</vt:lpstr>
      <vt:lpstr>Goals</vt:lpstr>
      <vt:lpstr>HITECH Vision (2009)</vt:lpstr>
      <vt:lpstr>History of Electronic Health Records Summary – Lecture a</vt:lpstr>
      <vt:lpstr>History of Electronic Health Records References – Lecture a</vt:lpstr>
      <vt:lpstr>History of Health IT in the US History of Electronic Health Records Lecture a</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5, unit 6, lecture a slides</dc:title>
  <dc:subject>History of Health Information Technology in the US: History of Electronic Health Records</dc:subject>
  <dc:creator>U.S. Department of Health and Human Services Office of the National Coordinator for Health Information Technology</dc:creator>
  <cp:lastModifiedBy>admin</cp:lastModifiedBy>
  <cp:revision>78</cp:revision>
  <dcterms:created xsi:type="dcterms:W3CDTF">2011-10-27T17:14:39Z</dcterms:created>
  <dcterms:modified xsi:type="dcterms:W3CDTF">2017-06-23T21:41:03Z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