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66" r:id="rId5"/>
  </p:sldMasterIdLst>
  <p:notesMasterIdLst>
    <p:notesMasterId r:id="rId34"/>
  </p:notesMasterIdLst>
  <p:handoutMasterIdLst>
    <p:handoutMasterId r:id="rId35"/>
  </p:handoutMasterIdLst>
  <p:sldIdLst>
    <p:sldId id="294" r:id="rId6"/>
    <p:sldId id="307" r:id="rId7"/>
    <p:sldId id="263" r:id="rId8"/>
    <p:sldId id="264" r:id="rId9"/>
    <p:sldId id="305" r:id="rId10"/>
    <p:sldId id="304" r:id="rId11"/>
    <p:sldId id="303" r:id="rId12"/>
    <p:sldId id="302" r:id="rId13"/>
    <p:sldId id="301" r:id="rId14"/>
    <p:sldId id="270" r:id="rId15"/>
    <p:sldId id="300" r:id="rId16"/>
    <p:sldId id="299" r:id="rId17"/>
    <p:sldId id="298" r:id="rId18"/>
    <p:sldId id="297" r:id="rId19"/>
    <p:sldId id="296" r:id="rId20"/>
    <p:sldId id="276" r:id="rId21"/>
    <p:sldId id="306" r:id="rId22"/>
    <p:sldId id="288" r:id="rId23"/>
    <p:sldId id="289" r:id="rId24"/>
    <p:sldId id="290" r:id="rId25"/>
    <p:sldId id="291" r:id="rId26"/>
    <p:sldId id="292" r:id="rId27"/>
    <p:sldId id="282" r:id="rId28"/>
    <p:sldId id="309" r:id="rId29"/>
    <p:sldId id="283" r:id="rId30"/>
    <p:sldId id="293" r:id="rId31"/>
    <p:sldId id="308" r:id="rId32"/>
    <p:sldId id="310" r:id="rId33"/>
  </p:sldIdLst>
  <p:sldSz cx="9144000" cy="6858000" type="screen4x3"/>
  <p:notesSz cx="7315200" cy="9601200"/>
  <p:custDataLst>
    <p:tags r:id="rId36"/>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88" autoAdjust="0"/>
    <p:restoredTop sz="91255" autoAdjust="0"/>
  </p:normalViewPr>
  <p:slideViewPr>
    <p:cSldViewPr showGuides="1">
      <p:cViewPr varScale="1">
        <p:scale>
          <a:sx n="59" d="100"/>
          <a:sy n="59" d="100"/>
        </p:scale>
        <p:origin x="-226" y="-72"/>
      </p:cViewPr>
      <p:guideLst>
        <p:guide orient="horz" pos="2160"/>
        <p:guide pos="2880"/>
      </p:guideLst>
    </p:cSldViewPr>
  </p:slideViewPr>
  <p:outlineViewPr>
    <p:cViewPr>
      <p:scale>
        <a:sx n="33" d="100"/>
        <a:sy n="33" d="100"/>
      </p:scale>
      <p:origin x="0" y="-22040"/>
    </p:cViewPr>
  </p:outlineViewPr>
  <p:notesTextViewPr>
    <p:cViewPr>
      <p:scale>
        <a:sx n="100" d="100"/>
        <a:sy n="100" d="100"/>
      </p:scale>
      <p:origin x="0" y="0"/>
    </p:cViewPr>
  </p:notesTextViewPr>
  <p:sorterViewPr>
    <p:cViewPr>
      <p:scale>
        <a:sx n="66" d="100"/>
        <a:sy n="66" d="100"/>
      </p:scale>
      <p:origin x="0" y="240"/>
    </p:cViewPr>
  </p:sorterViewPr>
  <p:notesViewPr>
    <p:cSldViewPr showGuides="1">
      <p:cViewPr varScale="1">
        <p:scale>
          <a:sx n="45" d="100"/>
          <a:sy n="45" d="100"/>
        </p:scale>
        <p:origin x="1416" y="5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handoutMaster" Target="handoutMasters/handoutMaster1.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95232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atin typeface="Arial" charset="0"/>
              </a:defRPr>
            </a:lvl1pPr>
          </a:lstStyle>
          <a:p>
            <a:pPr>
              <a:defRPr/>
            </a:pPr>
            <a:endParaRPr lang="en-US"/>
          </a:p>
        </p:txBody>
      </p:sp>
      <p:sp>
        <p:nvSpPr>
          <p:cNvPr id="3075"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atin typeface="Arial" charset="0"/>
              </a:defRPr>
            </a:lvl1pPr>
          </a:lstStyle>
          <a:p>
            <a:pPr>
              <a:defRPr/>
            </a:pPr>
            <a:endParaRPr lang="en-US"/>
          </a:p>
        </p:txBody>
      </p:sp>
      <p:sp>
        <p:nvSpPr>
          <p:cNvPr id="4403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307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atin typeface="Arial" charset="0"/>
              </a:defRPr>
            </a:lvl1pPr>
          </a:lstStyle>
          <a:p>
            <a:pPr>
              <a:defRPr/>
            </a:pPr>
            <a:endParaRPr lang="en-US"/>
          </a:p>
        </p:txBody>
      </p:sp>
      <p:sp>
        <p:nvSpPr>
          <p:cNvPr id="8" name="Slide Number Placeholder 7"/>
          <p:cNvSpPr>
            <a:spLocks noGrp="1"/>
          </p:cNvSpPr>
          <p:nvPr>
            <p:ph type="sldNum" sz="quarter" idx="5"/>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84FE6F6-DB93-42E6-949B-93B8C05A489C}" type="slidenum">
              <a:rPr lang="en-US" altLang="en-US"/>
              <a:pPr/>
              <a:t>‹#›</a:t>
            </a:fld>
            <a:endParaRPr lang="en-US" altLang="en-US"/>
          </a:p>
        </p:txBody>
      </p:sp>
    </p:spTree>
    <p:extLst>
      <p:ext uri="{BB962C8B-B14F-4D97-AF65-F5344CB8AC3E}">
        <p14:creationId xmlns:p14="http://schemas.microsoft.com/office/powerpoint/2010/main" val="267324439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200" smtClean="0">
                <a:latin typeface="Arial" panose="020B0604020202020204" pitchFamily="34" charset="0"/>
              </a:rPr>
              <a:t>Welcome to History of Health Information Technology in the US, History of Electronic Health Records.  This is lecture b, Evolution of Functional Requirements for EHRs.  This lecture will describe some of the features that are desirable in an EHR.</a:t>
            </a:r>
          </a:p>
          <a:p>
            <a:pPr eaLnBrk="1" hangingPunct="1">
              <a:spcBef>
                <a:spcPct val="0"/>
              </a:spcBef>
            </a:pPr>
            <a:endParaRPr lang="en-US" altLang="en-US" smtClean="0">
              <a:latin typeface="Arial" panose="020B0604020202020204" pitchFamily="34" charset="0"/>
            </a:endParaRPr>
          </a:p>
        </p:txBody>
      </p:sp>
      <p:sp>
        <p:nvSpPr>
          <p:cNvPr id="4506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endParaRPr lang="en-US" altLang="en-US" sz="1300"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fld id="{EA5245EB-FA84-44BB-8E4A-FBCC4B89FB9D}" type="slidenum">
              <a:rPr lang="en-US" altLang="en-US" sz="1200"/>
              <a:pPr eaLnBrk="1" hangingPunct="1">
                <a:spcBef>
                  <a:spcPct val="0"/>
                </a:spcBef>
              </a:pPr>
              <a:t>1</a:t>
            </a:fld>
            <a:endParaRPr lang="en-US" altLang="en-US" sz="1200"/>
          </a:p>
        </p:txBody>
      </p:sp>
    </p:spTree>
    <p:extLst>
      <p:ext uri="{BB962C8B-B14F-4D97-AF65-F5344CB8AC3E}">
        <p14:creationId xmlns:p14="http://schemas.microsoft.com/office/powerpoint/2010/main" val="31159127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xfrm>
            <a:off x="2209800" y="160338"/>
            <a:ext cx="1879600" cy="1409700"/>
          </a:xfrm>
          <a:ln/>
        </p:spPr>
      </p:sp>
      <p:sp>
        <p:nvSpPr>
          <p:cNvPr id="54275" name="Rectangle 3"/>
          <p:cNvSpPr>
            <a:spLocks noGrp="1" noChangeArrowheads="1"/>
          </p:cNvSpPr>
          <p:nvPr>
            <p:ph type="body" idx="1"/>
          </p:nvPr>
        </p:nvSpPr>
        <p:spPr>
          <a:xfrm>
            <a:off x="238125" y="2079625"/>
            <a:ext cx="7077075" cy="7127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Timely access, both on site and remotely, and with multiple simultaneous users, needs to be assured.  At the same time, unauthorized updates need to be prevented.</a:t>
            </a:r>
          </a:p>
          <a:p>
            <a:pPr eaLnBrk="1" hangingPunct="1"/>
            <a:endParaRPr lang="en-US" altLang="en-US" smtClean="0">
              <a:latin typeface="Arial" panose="020B0604020202020204" pitchFamily="34" charset="0"/>
            </a:endParaRP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fld id="{9F345F27-9242-4AF0-B3E8-CB1E2146B269}" type="slidenum">
              <a:rPr lang="en-US" altLang="en-US" sz="1200"/>
              <a:pPr eaLnBrk="1" hangingPunct="1">
                <a:spcBef>
                  <a:spcPct val="0"/>
                </a:spcBef>
              </a:pPr>
              <a:t>10</a:t>
            </a:fld>
            <a:endParaRPr lang="en-US" altLang="en-US" sz="1200"/>
          </a:p>
        </p:txBody>
      </p:sp>
    </p:spTree>
    <p:extLst>
      <p:ext uri="{BB962C8B-B14F-4D97-AF65-F5344CB8AC3E}">
        <p14:creationId xmlns:p14="http://schemas.microsoft.com/office/powerpoint/2010/main" val="942352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2262188" y="393700"/>
            <a:ext cx="2195512" cy="1646238"/>
          </a:xfrm>
          <a:ln/>
        </p:spPr>
      </p:sp>
      <p:sp>
        <p:nvSpPr>
          <p:cNvPr id="55299" name="Rectangle 3"/>
          <p:cNvSpPr>
            <a:spLocks noGrp="1" noChangeArrowheads="1"/>
          </p:cNvSpPr>
          <p:nvPr>
            <p:ph type="body" idx="1"/>
          </p:nvPr>
        </p:nvSpPr>
        <p:spPr>
          <a:xfrm>
            <a:off x="158750" y="2203450"/>
            <a:ext cx="6918325" cy="7077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In addition, tailored views are necessary.  This means that different specialties, departments and even individual users can configure the system to customize the information and format that is presented to them.  If you remember, that ability to customize to meet user’s needs was one of the characteristics of several of the early electronic systems.</a:t>
            </a:r>
          </a:p>
          <a:p>
            <a:endParaRPr lang="en-US" altLang="en-US" smtClean="0">
              <a:latin typeface="Arial" panose="020B0604020202020204" pitchFamily="34" charset="0"/>
            </a:endParaRP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fld id="{D06DDE48-8FC0-4D8E-9CF0-2C548EB1768A}" type="slidenum">
              <a:rPr lang="en-US" altLang="en-US" sz="1200"/>
              <a:pPr eaLnBrk="1" hangingPunct="1">
                <a:spcBef>
                  <a:spcPct val="0"/>
                </a:spcBef>
              </a:pPr>
              <a:t>11</a:t>
            </a:fld>
            <a:endParaRPr lang="en-US" altLang="en-US" sz="1200"/>
          </a:p>
        </p:txBody>
      </p:sp>
    </p:spTree>
    <p:extLst>
      <p:ext uri="{BB962C8B-B14F-4D97-AF65-F5344CB8AC3E}">
        <p14:creationId xmlns:p14="http://schemas.microsoft.com/office/powerpoint/2010/main" val="7852212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2262188" y="393700"/>
            <a:ext cx="2195512" cy="1646238"/>
          </a:xfrm>
          <a:ln/>
        </p:spPr>
      </p:sp>
      <p:sp>
        <p:nvSpPr>
          <p:cNvPr id="56323" name="Rectangle 3"/>
          <p:cNvSpPr>
            <a:spLocks noGrp="1" noChangeArrowheads="1"/>
          </p:cNvSpPr>
          <p:nvPr>
            <p:ph type="body" idx="1"/>
          </p:nvPr>
        </p:nvSpPr>
        <p:spPr>
          <a:xfrm>
            <a:off x="158750" y="2203450"/>
            <a:ext cx="6918325" cy="7077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 CPR should be able to provide easy access to both local and remote databases.  These may be things like the medical literature database MEDLINE, or national or local clinical guidelines.   </a:t>
            </a:r>
          </a:p>
          <a:p>
            <a:endParaRPr lang="en-US" altLang="en-US" smtClean="0">
              <a:latin typeface="Arial" panose="020B0604020202020204" pitchFamily="34" charset="0"/>
            </a:endParaRPr>
          </a:p>
          <a:p>
            <a:r>
              <a:rPr lang="en-US" altLang="en-US" smtClean="0">
                <a:latin typeface="Arial" panose="020B0604020202020204" pitchFamily="34" charset="0"/>
              </a:rPr>
              <a:t>For instance, medical informaticians at Vanderbilt University have developed point and click, context sensitive, links to MEDLINE or drug information databases. This system has been incorporated commercially in some of the McKesson (pronounced   Mick-Kesson (like lesson)) clinical systems.</a:t>
            </a:r>
          </a:p>
          <a:p>
            <a:pPr eaLnBrk="1" hangingPunct="1"/>
            <a:endParaRPr lang="en-US" altLang="en-US" smtClean="0">
              <a:latin typeface="Arial" panose="020B0604020202020204" pitchFamily="34" charset="0"/>
            </a:endParaRPr>
          </a:p>
          <a:p>
            <a:endParaRPr lang="en-US" altLang="en-US" smtClean="0">
              <a:latin typeface="Arial" panose="020B0604020202020204" pitchFamily="34" charset="0"/>
            </a:endParaRP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fld id="{1E168B33-3250-4072-9275-D8161232B0DE}" type="slidenum">
              <a:rPr lang="en-US" altLang="en-US" sz="1200"/>
              <a:pPr eaLnBrk="1" hangingPunct="1">
                <a:spcBef>
                  <a:spcPct val="0"/>
                </a:spcBef>
              </a:pPr>
              <a:t>12</a:t>
            </a:fld>
            <a:endParaRPr lang="en-US" altLang="en-US" sz="1200"/>
          </a:p>
        </p:txBody>
      </p:sp>
    </p:spTree>
    <p:extLst>
      <p:ext uri="{BB962C8B-B14F-4D97-AF65-F5344CB8AC3E}">
        <p14:creationId xmlns:p14="http://schemas.microsoft.com/office/powerpoint/2010/main" val="2331207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2262188" y="393700"/>
            <a:ext cx="2195512" cy="1646238"/>
          </a:xfrm>
          <a:ln/>
        </p:spPr>
      </p:sp>
      <p:sp>
        <p:nvSpPr>
          <p:cNvPr id="57347" name="Rectangle 3"/>
          <p:cNvSpPr>
            <a:spLocks noGrp="1" noChangeArrowheads="1"/>
          </p:cNvSpPr>
          <p:nvPr>
            <p:ph type="body" idx="1"/>
          </p:nvPr>
        </p:nvSpPr>
        <p:spPr>
          <a:xfrm>
            <a:off x="158750" y="2203450"/>
            <a:ext cx="6918325" cy="7077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 CPR should assist and guide clinical problem solving by incorporating decision support tools.  These might include a variety of tools including reminders, alerts and other decision support tools.  Again, this recommendation did not come out of the blue, but reflected the functionality of some of the early systems.</a:t>
            </a:r>
          </a:p>
          <a:p>
            <a:endParaRPr lang="en-US" altLang="en-US" smtClean="0">
              <a:latin typeface="Arial" panose="020B0604020202020204" pitchFamily="34" charset="0"/>
            </a:endParaRP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fld id="{B2FB06F7-A165-4B91-8ED4-915FD9A5B6F5}" type="slidenum">
              <a:rPr lang="en-US" altLang="en-US" sz="1200"/>
              <a:pPr eaLnBrk="1" hangingPunct="1">
                <a:spcBef>
                  <a:spcPct val="0"/>
                </a:spcBef>
              </a:pPr>
              <a:t>13</a:t>
            </a:fld>
            <a:endParaRPr lang="en-US" altLang="en-US" sz="1200"/>
          </a:p>
        </p:txBody>
      </p:sp>
    </p:spTree>
    <p:extLst>
      <p:ext uri="{BB962C8B-B14F-4D97-AF65-F5344CB8AC3E}">
        <p14:creationId xmlns:p14="http://schemas.microsoft.com/office/powerpoint/2010/main" val="20422744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2262188" y="393700"/>
            <a:ext cx="2195512" cy="1646238"/>
          </a:xfrm>
          <a:ln/>
        </p:spPr>
      </p:sp>
      <p:sp>
        <p:nvSpPr>
          <p:cNvPr id="58371" name="Rectangle 3"/>
          <p:cNvSpPr>
            <a:spLocks noGrp="1" noChangeArrowheads="1"/>
          </p:cNvSpPr>
          <p:nvPr>
            <p:ph type="body" idx="1"/>
          </p:nvPr>
        </p:nvSpPr>
        <p:spPr>
          <a:xfrm>
            <a:off x="158750" y="2203450"/>
            <a:ext cx="6918325" cy="7077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Not only should the CPR support direct entry of data by physicians, but it should also support structured data entry.  This means there needs to be a defined vocabulary to describe what each element of the record means.  This may not have to be an input vocabulary, but the database that underlies the record should be structured, even if physicians dictate using natural language.  What may then be needed is a mechanism to link from the dictated language to the structured language.  As you can imagine, this is not an always an easy task.</a:t>
            </a:r>
          </a:p>
          <a:p>
            <a:endParaRPr lang="en-US" altLang="en-US" smtClean="0">
              <a:latin typeface="Arial" panose="020B0604020202020204" pitchFamily="34" charset="0"/>
            </a:endParaRPr>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fld id="{B20C6C70-3B53-4448-8740-12194A45C808}" type="slidenum">
              <a:rPr lang="en-US" altLang="en-US" sz="1200"/>
              <a:pPr eaLnBrk="1" hangingPunct="1">
                <a:spcBef>
                  <a:spcPct val="0"/>
                </a:spcBef>
              </a:pPr>
              <a:t>14</a:t>
            </a:fld>
            <a:endParaRPr lang="en-US" altLang="en-US" sz="1200"/>
          </a:p>
        </p:txBody>
      </p:sp>
    </p:spTree>
    <p:extLst>
      <p:ext uri="{BB962C8B-B14F-4D97-AF65-F5344CB8AC3E}">
        <p14:creationId xmlns:p14="http://schemas.microsoft.com/office/powerpoint/2010/main" val="14622633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2262188" y="393700"/>
            <a:ext cx="2195512" cy="1646238"/>
          </a:xfrm>
          <a:ln/>
        </p:spPr>
      </p:sp>
      <p:sp>
        <p:nvSpPr>
          <p:cNvPr id="59395" name="Rectangle 3"/>
          <p:cNvSpPr>
            <a:spLocks noGrp="1" noChangeArrowheads="1"/>
          </p:cNvSpPr>
          <p:nvPr>
            <p:ph type="body" idx="1"/>
          </p:nvPr>
        </p:nvSpPr>
        <p:spPr>
          <a:xfrm>
            <a:off x="158750" y="2203450"/>
            <a:ext cx="6918325" cy="7077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 CPR should be structured in such a way that it can support assessment of both quality and cost measures.  Some of the other attributes, such as including functional and other outcomes measures, are part of this.  Linking to cost data also needs to be part of this attribute. </a:t>
            </a:r>
          </a:p>
          <a:p>
            <a:pPr eaLnBrk="1" hangingPunct="1"/>
            <a:r>
              <a:rPr lang="en-US" altLang="en-US" smtClean="0">
                <a:latin typeface="Arial" panose="020B0604020202020204" pitchFamily="34" charset="0"/>
                <a:cs typeface="Times New Roman" panose="02020603050405020304" pitchFamily="18" charset="0"/>
              </a:rPr>
              <a:t> </a:t>
            </a:r>
          </a:p>
          <a:p>
            <a:endParaRPr lang="en-US" altLang="en-US" smtClean="0">
              <a:latin typeface="Arial" panose="020B0604020202020204" pitchFamily="34" charset="0"/>
            </a:endParaRP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fld id="{96E5C983-F873-4F4A-A404-F99D0F653D47}" type="slidenum">
              <a:rPr lang="en-US" altLang="en-US" sz="1200"/>
              <a:pPr eaLnBrk="1" hangingPunct="1">
                <a:spcBef>
                  <a:spcPct val="0"/>
                </a:spcBef>
              </a:pPr>
              <a:t>15</a:t>
            </a:fld>
            <a:endParaRPr lang="en-US" altLang="en-US" sz="1200"/>
          </a:p>
        </p:txBody>
      </p:sp>
    </p:spTree>
    <p:extLst>
      <p:ext uri="{BB962C8B-B14F-4D97-AF65-F5344CB8AC3E}">
        <p14:creationId xmlns:p14="http://schemas.microsoft.com/office/powerpoint/2010/main" val="7680945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2262188" y="393700"/>
            <a:ext cx="2195512" cy="1646238"/>
          </a:xfrm>
          <a:ln/>
        </p:spPr>
      </p:sp>
      <p:sp>
        <p:nvSpPr>
          <p:cNvPr id="60419" name="Rectangle 3"/>
          <p:cNvSpPr>
            <a:spLocks noGrp="1" noChangeArrowheads="1"/>
          </p:cNvSpPr>
          <p:nvPr>
            <p:ph type="body" idx="1"/>
          </p:nvPr>
        </p:nvSpPr>
        <p:spPr>
          <a:xfrm>
            <a:off x="158750" y="2203450"/>
            <a:ext cx="6918325" cy="7077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And finally, if all this isn’t enough, the system also needs to be flexible and expandable so that it can support evolving needs. </a:t>
            </a:r>
          </a:p>
          <a:p>
            <a:r>
              <a:rPr lang="en-US" altLang="en-US" smtClean="0">
                <a:latin typeface="Arial" panose="020B0604020202020204" pitchFamily="34" charset="0"/>
              </a:rPr>
              <a:t> </a:t>
            </a:r>
          </a:p>
          <a:p>
            <a:r>
              <a:rPr lang="en-US" altLang="en-US" smtClean="0">
                <a:latin typeface="Arial" panose="020B0604020202020204" pitchFamily="34" charset="0"/>
              </a:rPr>
              <a:t>It is obvious from this list that few systems are fully functional in all of these aspects.  </a:t>
            </a:r>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fld id="{9536730B-F977-48C3-93A5-7A5B1806A871}" type="slidenum">
              <a:rPr lang="en-US" altLang="en-US" sz="1200"/>
              <a:pPr eaLnBrk="1" hangingPunct="1">
                <a:spcBef>
                  <a:spcPct val="0"/>
                </a:spcBef>
              </a:pPr>
              <a:t>16</a:t>
            </a:fld>
            <a:endParaRPr lang="en-US" altLang="en-US" sz="1200"/>
          </a:p>
        </p:txBody>
      </p:sp>
    </p:spTree>
    <p:extLst>
      <p:ext uri="{BB962C8B-B14F-4D97-AF65-F5344CB8AC3E}">
        <p14:creationId xmlns:p14="http://schemas.microsoft.com/office/powerpoint/2010/main" val="8253883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This is a picture of what the clinician will see in the EHR used in the Veterans’ Administration Hospitals, otherwise known as the VA (pronounced V-A).  This EHR is known as Vista.  As you can see, it embodies many of the criteria we just discussed.  There is a problem list in the upper left corner.  There is a place for decision support in the section on clinical reminders in the middle, and the vital signs are recorded in structured form.  </a:t>
            </a: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fld id="{E6BA7839-5BF5-4DCB-8AE2-95FE36C92908}" type="slidenum">
              <a:rPr lang="en-US" altLang="en-US" sz="1200"/>
              <a:pPr eaLnBrk="1" hangingPunct="1">
                <a:spcBef>
                  <a:spcPct val="0"/>
                </a:spcBef>
              </a:pPr>
              <a:t>17</a:t>
            </a:fld>
            <a:endParaRPr lang="en-US" altLang="en-US" sz="1200"/>
          </a:p>
        </p:txBody>
      </p:sp>
    </p:spTree>
    <p:extLst>
      <p:ext uri="{BB962C8B-B14F-4D97-AF65-F5344CB8AC3E}">
        <p14:creationId xmlns:p14="http://schemas.microsoft.com/office/powerpoint/2010/main" val="34736005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In 2003, the IOM’s Committee on Data Standards for Patient Safety issued what was termed a “letter report,” in which some of the key functional features proposed for an electronic health record, or EHR, were identified. </a:t>
            </a:r>
          </a:p>
          <a:p>
            <a:endParaRPr lang="en-US" altLang="en-US" smtClean="0">
              <a:latin typeface="Arial" panose="020B0604020202020204" pitchFamily="34" charset="0"/>
            </a:endParaRPr>
          </a:p>
          <a:p>
            <a:r>
              <a:rPr lang="en-US" altLang="en-US" smtClean="0">
                <a:latin typeface="Arial" panose="020B0604020202020204" pitchFamily="34" charset="0"/>
              </a:rPr>
              <a:t>One of the differences between the criteria for the CPR and the EHR is that the EHR assumes that there will be involvement and communication with and from patients as well as healthcare providers. Let’s look at some of the proposed capabilities of the EHR.</a:t>
            </a:r>
          </a:p>
          <a:p>
            <a:pPr eaLnBrk="1" hangingPunct="1"/>
            <a:endParaRPr lang="en-US" altLang="en-US" smtClean="0">
              <a:latin typeface="Arial" panose="020B0604020202020204" pitchFamily="34" charset="0"/>
            </a:endParaRPr>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fld id="{EAAA1F84-F0D2-4491-AAED-7C8CED72F2C4}" type="slidenum">
              <a:rPr lang="en-US" altLang="en-US" sz="1200"/>
              <a:pPr eaLnBrk="1" hangingPunct="1">
                <a:spcBef>
                  <a:spcPct val="0"/>
                </a:spcBef>
              </a:pPr>
              <a:t>18</a:t>
            </a:fld>
            <a:endParaRPr lang="en-US" altLang="en-US" sz="1200"/>
          </a:p>
        </p:txBody>
      </p:sp>
    </p:spTree>
    <p:extLst>
      <p:ext uri="{BB962C8B-B14F-4D97-AF65-F5344CB8AC3E}">
        <p14:creationId xmlns:p14="http://schemas.microsoft.com/office/powerpoint/2010/main" val="4750980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 functions of an optimal EHR are divided into three areas:  functions relating to direct care of the patient, those relating to supporting care, and the functions relating to the information infrastructure that underlies the EHR.</a:t>
            </a:r>
          </a:p>
          <a:p>
            <a:pPr eaLnBrk="1" hangingPunct="1"/>
            <a:endParaRPr lang="en-US" altLang="en-US" smtClean="0">
              <a:latin typeface="Arial" panose="020B0604020202020204" pitchFamily="34" charset="0"/>
            </a:endParaRPr>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fld id="{247A1D1E-EEBF-443B-8094-6F58B9694D41}" type="slidenum">
              <a:rPr lang="en-US" altLang="en-US" sz="1200"/>
              <a:pPr eaLnBrk="1" hangingPunct="1">
                <a:spcBef>
                  <a:spcPct val="0"/>
                </a:spcBef>
              </a:pPr>
              <a:t>19</a:t>
            </a:fld>
            <a:endParaRPr lang="en-US" altLang="en-US" sz="1200"/>
          </a:p>
        </p:txBody>
      </p:sp>
    </p:spTree>
    <p:extLst>
      <p:ext uri="{BB962C8B-B14F-4D97-AF65-F5344CB8AC3E}">
        <p14:creationId xmlns:p14="http://schemas.microsoft.com/office/powerpoint/2010/main" val="4188734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p:txBody>
          <a:bodyPr/>
          <a:lstStyle/>
          <a:p>
            <a:pPr eaLnBrk="1" hangingPunct="1">
              <a:spcBef>
                <a:spcPct val="0"/>
              </a:spcBef>
              <a:defRPr/>
            </a:pPr>
            <a:r>
              <a:rPr lang="en-US" dirty="0" smtClean="0"/>
              <a:t>The Objectives for this unit, History of Electronic Health Records</a:t>
            </a:r>
            <a:r>
              <a:rPr lang="en-US" b="1" dirty="0" smtClean="0"/>
              <a:t> </a:t>
            </a:r>
            <a:r>
              <a:rPr lang="en-US" dirty="0" smtClean="0"/>
              <a:t>are to:</a:t>
            </a:r>
          </a:p>
          <a:p>
            <a:pPr marL="171450" indent="-171450">
              <a:buFont typeface="Arial" pitchFamily="34" charset="0"/>
              <a:buChar char="•"/>
              <a:defRPr/>
            </a:pPr>
            <a:r>
              <a:rPr lang="en-US" dirty="0" smtClean="0">
                <a:latin typeface="Arial" pitchFamily="34" charset="0"/>
                <a:cs typeface="Arial" pitchFamily="34" charset="0"/>
              </a:rPr>
              <a:t>Describe some early examples of electronic medical records.</a:t>
            </a:r>
          </a:p>
          <a:p>
            <a:pPr marL="171450" indent="-171450">
              <a:buFont typeface="Arial" pitchFamily="34" charset="0"/>
              <a:buChar char="•"/>
              <a:defRPr/>
            </a:pPr>
            <a:r>
              <a:rPr lang="en-US" dirty="0" smtClean="0">
                <a:latin typeface="Arial" pitchFamily="34" charset="0"/>
                <a:cs typeface="Arial" pitchFamily="34" charset="0"/>
              </a:rPr>
              <a:t>Discuss lessons learned from the early EHR implementations.</a:t>
            </a:r>
          </a:p>
          <a:p>
            <a:pPr marL="171450" indent="-171450">
              <a:buFont typeface="Arial" pitchFamily="34" charset="0"/>
              <a:buChar char="•"/>
              <a:defRPr/>
            </a:pPr>
            <a:r>
              <a:rPr lang="en-US" dirty="0" smtClean="0">
                <a:latin typeface="Arial" pitchFamily="34" charset="0"/>
                <a:cs typeface="Arial" pitchFamily="34" charset="0"/>
              </a:rPr>
              <a:t>Discuss how the attributes that were identified for a computer-based patient record in the 1991 Institute of Medicine Report relate to the concept of meaningful use.</a:t>
            </a:r>
          </a:p>
          <a:p>
            <a:pPr marL="171450" indent="-171450">
              <a:buFont typeface="Arial" pitchFamily="34" charset="0"/>
              <a:buChar char="•"/>
              <a:defRPr/>
            </a:pPr>
            <a:r>
              <a:rPr lang="en-US" dirty="0" smtClean="0">
                <a:latin typeface="Arial" pitchFamily="34" charset="0"/>
                <a:cs typeface="Arial" pitchFamily="34" charset="0"/>
              </a:rPr>
              <a:t>Discuss differences between the terms electronic health record (EHR) and personal health record (PHR).</a:t>
            </a:r>
            <a:endParaRPr lang="en-US" dirty="0">
              <a:latin typeface="Arial" pitchFamily="34" charset="0"/>
              <a:cs typeface="Arial" pitchFamily="34" charset="0"/>
            </a:endParaRPr>
          </a:p>
        </p:txBody>
      </p:sp>
      <p:sp>
        <p:nvSpPr>
          <p:cNvPr id="4608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endParaRPr lang="en-US" altLang="en-US" sz="1300" smtClean="0">
              <a:solidFill>
                <a:srgbClr val="000000"/>
              </a:solidFill>
            </a:endParaRPr>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fld id="{706A5AD4-8323-46B0-B503-54202752861D}" type="slidenum">
              <a:rPr lang="en-US" altLang="en-US" sz="1200">
                <a:solidFill>
                  <a:srgbClr val="000000"/>
                </a:solidFill>
              </a:rPr>
              <a:pPr eaLnBrk="1" hangingPunct="1">
                <a:spcBef>
                  <a:spcPct val="0"/>
                </a:spcBef>
              </a:pPr>
              <a:t>2</a:t>
            </a:fld>
            <a:endParaRPr lang="en-US" altLang="en-US" sz="1200">
              <a:solidFill>
                <a:srgbClr val="000000"/>
              </a:solidFill>
            </a:endParaRPr>
          </a:p>
        </p:txBody>
      </p:sp>
    </p:spTree>
    <p:extLst>
      <p:ext uri="{BB962C8B-B14F-4D97-AF65-F5344CB8AC3E}">
        <p14:creationId xmlns:p14="http://schemas.microsoft.com/office/powerpoint/2010/main" val="9849250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 direct care functions include all the functions relating directly to care management.   Capturing all necessary patient information, managing orders for the patient, managing results reporting, referrals, etcetera, are all care management functions.  </a:t>
            </a:r>
          </a:p>
          <a:p>
            <a:endParaRPr lang="en-US" altLang="en-US" smtClean="0">
              <a:latin typeface="Arial" panose="020B0604020202020204" pitchFamily="34" charset="0"/>
            </a:endParaRPr>
          </a:p>
          <a:p>
            <a:r>
              <a:rPr lang="en-US" altLang="en-US" smtClean="0">
                <a:latin typeface="Arial" panose="020B0604020202020204" pitchFamily="34" charset="0"/>
              </a:rPr>
              <a:t>Clinical decision support includes functions which inform the direct care of patients. Protocols, guidelines, drug interaction checking, alerts, reminders, and so forth, fall into this category.  Because the EHR should include patient involvement, clinical decision support functions also include functions for the management of patient preferences, self-care and other functions related to the patient.</a:t>
            </a:r>
          </a:p>
          <a:p>
            <a:endParaRPr lang="en-US" altLang="en-US" smtClean="0">
              <a:latin typeface="Arial" panose="020B0604020202020204" pitchFamily="34" charset="0"/>
            </a:endParaRPr>
          </a:p>
          <a:p>
            <a:r>
              <a:rPr lang="en-US" altLang="en-US" smtClean="0">
                <a:latin typeface="Arial" panose="020B0604020202020204" pitchFamily="34" charset="0"/>
              </a:rPr>
              <a:t>Operations management and reporting include functions related to scheduling and communication among providers, as well as between provider and patient. It also includes more automated communication such as communication with medical devices.</a:t>
            </a: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fld id="{B67E13C7-5F15-48A6-A448-14673A92E414}" type="slidenum">
              <a:rPr lang="en-US" altLang="en-US" sz="1200"/>
              <a:pPr eaLnBrk="1" hangingPunct="1">
                <a:spcBef>
                  <a:spcPct val="0"/>
                </a:spcBef>
              </a:pPr>
              <a:t>20</a:t>
            </a:fld>
            <a:endParaRPr lang="en-US" altLang="en-US" sz="1200"/>
          </a:p>
        </p:txBody>
      </p:sp>
    </p:spTree>
    <p:extLst>
      <p:ext uri="{BB962C8B-B14F-4D97-AF65-F5344CB8AC3E}">
        <p14:creationId xmlns:p14="http://schemas.microsoft.com/office/powerpoint/2010/main" val="654307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Support functions of an EHR include functions to support direct clinical care, such as patient and provider demographic information.  This might include age, race, gender, etcetera, scheduling and bed assignments, etcetera, as well as functions related to analytic, administrative and financial activities.  What this would allow is tighter integration of the clinical data with the financial and administrative data.  In turn, it would provide more capabilities for quality improvement and similar activities.</a:t>
            </a:r>
          </a:p>
          <a:p>
            <a:pPr eaLnBrk="1" hangingPunct="1"/>
            <a:endParaRPr lang="en-US" altLang="en-US" smtClean="0">
              <a:latin typeface="Arial" panose="020B0604020202020204" pitchFamily="34" charset="0"/>
            </a:endParaRPr>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fld id="{EDC90509-A51B-492F-BC24-774BF2267AC3}" type="slidenum">
              <a:rPr lang="en-US" altLang="en-US" sz="1200"/>
              <a:pPr eaLnBrk="1" hangingPunct="1">
                <a:spcBef>
                  <a:spcPct val="0"/>
                </a:spcBef>
              </a:pPr>
              <a:t>21</a:t>
            </a:fld>
            <a:endParaRPr lang="en-US" altLang="en-US" sz="1200"/>
          </a:p>
        </p:txBody>
      </p:sp>
    </p:spTree>
    <p:extLst>
      <p:ext uri="{BB962C8B-B14F-4D97-AF65-F5344CB8AC3E}">
        <p14:creationId xmlns:p14="http://schemas.microsoft.com/office/powerpoint/2010/main" val="31754191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 final set of functions relate to the technical underpinning of the EHR.  This will include security issues, as well as standards for vocabulary, and other interoperability standards so that different systems within and between organizations can talk to each other.</a:t>
            </a:r>
          </a:p>
          <a:p>
            <a:endParaRPr lang="en-US" altLang="en-US" smtClean="0">
              <a:latin typeface="Arial" panose="020B0604020202020204" pitchFamily="34" charset="0"/>
            </a:endParaRPr>
          </a:p>
          <a:p>
            <a:r>
              <a:rPr lang="en-US" altLang="en-US" smtClean="0">
                <a:latin typeface="Arial" panose="020B0604020202020204" pitchFamily="34" charset="0"/>
              </a:rPr>
              <a:t>These recommendations underlie some of the current recommendations for meaningful use of EHRs.</a:t>
            </a:r>
          </a:p>
          <a:p>
            <a:pPr eaLnBrk="1" hangingPunct="1"/>
            <a:endParaRPr lang="en-US" altLang="en-US" smtClean="0">
              <a:latin typeface="Arial" panose="020B0604020202020204" pitchFamily="34" charset="0"/>
            </a:endParaRPr>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fld id="{498EF512-1403-4363-8656-68339C2D5856}" type="slidenum">
              <a:rPr lang="en-US" altLang="en-US" sz="1200"/>
              <a:pPr eaLnBrk="1" hangingPunct="1">
                <a:spcBef>
                  <a:spcPct val="0"/>
                </a:spcBef>
              </a:pPr>
              <a:t>22</a:t>
            </a:fld>
            <a:endParaRPr lang="en-US" altLang="en-US" sz="1200"/>
          </a:p>
        </p:txBody>
      </p:sp>
    </p:spTree>
    <p:extLst>
      <p:ext uri="{BB962C8B-B14F-4D97-AF65-F5344CB8AC3E}">
        <p14:creationId xmlns:p14="http://schemas.microsoft.com/office/powerpoint/2010/main" val="5211403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 HITECH act of 2009 has established policy and standards committees to make recommendations for EHRs.  These meaningful use standards will evolve over time, but there are certain key elements that are included and these will become part of the certification standards for EHRs as well.  </a:t>
            </a:r>
          </a:p>
          <a:p>
            <a:endParaRPr lang="en-US" altLang="en-US" smtClean="0">
              <a:latin typeface="Arial" panose="020B0604020202020204" pitchFamily="34" charset="0"/>
            </a:endParaRPr>
          </a:p>
          <a:p>
            <a:r>
              <a:rPr lang="en-US" altLang="en-US" smtClean="0">
                <a:latin typeface="Arial" panose="020B0604020202020204" pitchFamily="34" charset="0"/>
              </a:rPr>
              <a:t>Requirements for clinical decision support, structured capture of quality measures, up-to-date problem lists, and information exchange are very similar to those recommendations from the IOM report of nearly twenty years ago and the infrastructure standards are likely to echo the 2003 report in many ways.  </a:t>
            </a:r>
          </a:p>
          <a:p>
            <a:endParaRPr lang="en-US" altLang="en-US" smtClean="0">
              <a:latin typeface="Arial" panose="020B0604020202020204" pitchFamily="34" charset="0"/>
            </a:endParaRPr>
          </a:p>
          <a:p>
            <a:r>
              <a:rPr lang="en-US" altLang="en-US" smtClean="0">
                <a:latin typeface="Arial" panose="020B0604020202020204" pitchFamily="34" charset="0"/>
              </a:rPr>
              <a:t>The HITECH recommendations are also similar to the functionalities of many of the early systems that came even before the original IOM report.</a:t>
            </a:r>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fld id="{891B4FF5-EBEE-4621-B30C-BDE9D4273F6B}" type="slidenum">
              <a:rPr lang="en-US" altLang="en-US" sz="1200"/>
              <a:pPr eaLnBrk="1" hangingPunct="1">
                <a:spcBef>
                  <a:spcPct val="0"/>
                </a:spcBef>
              </a:pPr>
              <a:t>23</a:t>
            </a:fld>
            <a:endParaRPr lang="en-US" altLang="en-US" sz="1200"/>
          </a:p>
        </p:txBody>
      </p:sp>
    </p:spTree>
    <p:extLst>
      <p:ext uri="{BB962C8B-B14F-4D97-AF65-F5344CB8AC3E}">
        <p14:creationId xmlns:p14="http://schemas.microsoft.com/office/powerpoint/2010/main" val="9396197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solidFill>
                  <a:srgbClr val="FF0000"/>
                </a:solidFill>
                <a:latin typeface="Arial" panose="020B0604020202020204" pitchFamily="34" charset="0"/>
              </a:rPr>
              <a:t>Since the Meaningful Use regulations came out, the use of Certified EHR technology has increased tremendously.  As of 2014, 97% of hospitals and 74% of physicians had adopted an EHR.  Most of the functions of what constitutes a basic EHR are routinely used.  These functions include the ability to record electronically patient demographics, problem lists, medication lists, and discharge summaries as well as use computerized provider order entry for at least medications and to view lab, radiology, and diagnostic test results.  A sizable number of providers are also using other functions, such as using CPOE for other types of orders and employing clinical decision support, which are included in what is known as a comprehensive EHR.</a:t>
            </a:r>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fld id="{27C0BB12-5AF2-44FB-AEE0-60553DD43E03}" type="slidenum">
              <a:rPr lang="en-US" altLang="en-US" sz="1200"/>
              <a:pPr eaLnBrk="1" hangingPunct="1">
                <a:spcBef>
                  <a:spcPct val="0"/>
                </a:spcBef>
              </a:pPr>
              <a:t>24</a:t>
            </a:fld>
            <a:endParaRPr lang="en-US" altLang="en-US" sz="1200"/>
          </a:p>
        </p:txBody>
      </p:sp>
    </p:spTree>
    <p:extLst>
      <p:ext uri="{BB962C8B-B14F-4D97-AF65-F5344CB8AC3E}">
        <p14:creationId xmlns:p14="http://schemas.microsoft.com/office/powerpoint/2010/main" val="22478922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This concludes History of Electronic Health Records.  </a:t>
            </a:r>
          </a:p>
          <a:p>
            <a:endParaRPr lang="en-US" altLang="en-US" smtClean="0">
              <a:latin typeface="Arial" panose="020B0604020202020204" pitchFamily="34" charset="0"/>
            </a:endParaRPr>
          </a:p>
          <a:p>
            <a:r>
              <a:rPr lang="en-US" altLang="en-US" smtClean="0">
                <a:latin typeface="Arial" panose="020B0604020202020204" pitchFamily="34" charset="0"/>
              </a:rPr>
              <a:t>In summary, if we look back over the evolution of electronic health records, we see that the 1991 IOM (pronounced I-O-M) report on the computer-based patient record is still the gold standard for EHR functionality today.  Unfortunately, this is a standard that most of today’s systems still don't meet.  Yet, over thirty years ago, there were EHR systems that met at least some of these standards.   Despite these examples, and the IOM recommendations, it has taken the 2009 HITECH act to finally spur broader development and use of EHRs.  </a:t>
            </a:r>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fld id="{243AF811-BA4E-49C1-94A1-D7712EF123E4}" type="slidenum">
              <a:rPr lang="en-US" altLang="en-US" sz="1200"/>
              <a:pPr eaLnBrk="1" hangingPunct="1">
                <a:spcBef>
                  <a:spcPct val="0"/>
                </a:spcBef>
              </a:pPr>
              <a:t>25</a:t>
            </a:fld>
            <a:endParaRPr lang="en-US" altLang="en-US" sz="1200"/>
          </a:p>
        </p:txBody>
      </p:sp>
    </p:spTree>
    <p:extLst>
      <p:ext uri="{BB962C8B-B14F-4D97-AF65-F5344CB8AC3E}">
        <p14:creationId xmlns:p14="http://schemas.microsoft.com/office/powerpoint/2010/main" val="21573003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latin typeface="Arial" panose="020B0604020202020204" pitchFamily="34" charset="0"/>
              </a:rPr>
              <a:t>“No Audio”</a:t>
            </a:r>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fld id="{FE237819-78CB-478C-99D4-76D832BAB20D}" type="slidenum">
              <a:rPr lang="en-US" altLang="en-US" sz="1200"/>
              <a:pPr eaLnBrk="1" hangingPunct="1">
                <a:spcBef>
                  <a:spcPct val="0"/>
                </a:spcBef>
              </a:pPr>
              <a:t>26</a:t>
            </a:fld>
            <a:endParaRPr lang="en-US" altLang="en-US" sz="1200"/>
          </a:p>
        </p:txBody>
      </p:sp>
    </p:spTree>
    <p:extLst>
      <p:ext uri="{BB962C8B-B14F-4D97-AF65-F5344CB8AC3E}">
        <p14:creationId xmlns:p14="http://schemas.microsoft.com/office/powerpoint/2010/main" val="5570618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“No Audio” </a:t>
            </a:r>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fld id="{8DC80346-90A4-4A62-9D0E-4C90EDEBF5E7}" type="slidenum">
              <a:rPr lang="en-US" altLang="en-US" sz="1200"/>
              <a:pPr eaLnBrk="1" hangingPunct="1">
                <a:spcBef>
                  <a:spcPct val="0"/>
                </a:spcBef>
              </a:pPr>
              <a:t>27</a:t>
            </a:fld>
            <a:endParaRPr lang="en-US" altLang="en-US" sz="1200"/>
          </a:p>
        </p:txBody>
      </p:sp>
    </p:spTree>
    <p:extLst>
      <p:ext uri="{BB962C8B-B14F-4D97-AF65-F5344CB8AC3E}">
        <p14:creationId xmlns:p14="http://schemas.microsoft.com/office/powerpoint/2010/main" val="11387045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solidFill>
                  <a:prstClr val="black"/>
                </a:solidFill>
              </a:rPr>
              <a:t>Health IT Workforce Curriculum Version 4.0</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solidFill>
                  <a:prstClr val="black"/>
                </a:solidFill>
              </a:rPr>
              <a:pPr/>
              <a:t>28</a:t>
            </a:fld>
            <a:endParaRPr lang="en-US" altLang="en-US">
              <a:solidFill>
                <a:prstClr val="black"/>
              </a:solidFill>
            </a:endParaRPr>
          </a:p>
        </p:txBody>
      </p:sp>
    </p:spTree>
    <p:extLst>
      <p:ext uri="{BB962C8B-B14F-4D97-AF65-F5344CB8AC3E}">
        <p14:creationId xmlns:p14="http://schemas.microsoft.com/office/powerpoint/2010/main" val="1022674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 Institute of Medicine, or I-O-M, is a non-profit national advisory group on health matters.  Its members are selected from leading experts in the country.</a:t>
            </a:r>
          </a:p>
          <a:p>
            <a:endParaRPr lang="en-US" altLang="en-US" smtClean="0">
              <a:latin typeface="Arial" panose="020B0604020202020204" pitchFamily="34" charset="0"/>
            </a:endParaRPr>
          </a:p>
          <a:p>
            <a:r>
              <a:rPr lang="en-US" altLang="en-US" smtClean="0">
                <a:latin typeface="Arial" panose="020B0604020202020204" pitchFamily="34" charset="0"/>
              </a:rPr>
              <a:t>In 1991, the IOM released a book entitled The Computer-Based Patient Record.  In that book (published by the National Academy Press), the gold standard criteria or attributes for a computer-based patient record or C-P-R were described.  We will use the term CPR when referring to these older Institute of Medicine criteria, because we will also discuss the standards for an electronic health record that the IOM subsequently developed in the summer of 2003. </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fld id="{55E08B08-6B53-44BD-8545-8B7CB7426EA3}" type="slidenum">
              <a:rPr lang="en-US" altLang="en-US" sz="1200"/>
              <a:pPr eaLnBrk="1" hangingPunct="1">
                <a:spcBef>
                  <a:spcPct val="0"/>
                </a:spcBef>
              </a:pPr>
              <a:t>3</a:t>
            </a:fld>
            <a:endParaRPr lang="en-US" altLang="en-US" sz="1200"/>
          </a:p>
        </p:txBody>
      </p:sp>
    </p:spTree>
    <p:extLst>
      <p:ext uri="{BB962C8B-B14F-4D97-AF65-F5344CB8AC3E}">
        <p14:creationId xmlns:p14="http://schemas.microsoft.com/office/powerpoint/2010/main" val="822736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2209800" y="160338"/>
            <a:ext cx="1879600" cy="1409700"/>
          </a:xfrm>
          <a:ln/>
        </p:spPr>
      </p:sp>
      <p:sp>
        <p:nvSpPr>
          <p:cNvPr id="48131" name="Rectangle 3"/>
          <p:cNvSpPr>
            <a:spLocks noGrp="1" noChangeArrowheads="1"/>
          </p:cNvSpPr>
          <p:nvPr>
            <p:ph type="body" idx="1"/>
          </p:nvPr>
        </p:nvSpPr>
        <p:spPr>
          <a:xfrm>
            <a:off x="238125" y="2079625"/>
            <a:ext cx="6543675" cy="6454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Both the 1991 first edition of The Computer-based Patient Record</a:t>
            </a:r>
            <a:r>
              <a:rPr lang="en-US" altLang="en-US" i="1" smtClean="0">
                <a:latin typeface="Arial" panose="020B0604020202020204" pitchFamily="34" charset="0"/>
              </a:rPr>
              <a:t>,</a:t>
            </a:r>
            <a:r>
              <a:rPr lang="en-US" altLang="en-US" smtClean="0">
                <a:latin typeface="Arial" panose="020B0604020202020204" pitchFamily="34" charset="0"/>
              </a:rPr>
              <a:t> and the second edition of 1997, offered recommendations that remain today as the gold standard for features that should be incorporated into electronic health records.  In fact, they also underlie the more recent recommendations for a good electronic health record. </a:t>
            </a:r>
          </a:p>
          <a:p>
            <a:r>
              <a:rPr lang="en-US" altLang="en-US" smtClean="0">
                <a:latin typeface="Arial" panose="020B0604020202020204" pitchFamily="34" charset="0"/>
              </a:rPr>
              <a:t>Finally, in part because of the desire for purchasing systems that will support meaningful use of electronic health records, there is more interest in the vendor community in incorporating these attributes. So let's take a look at them.</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fld id="{EED8AF72-7AFB-4C74-9CE3-C085AD2F3377}" type="slidenum">
              <a:rPr lang="en-US" altLang="en-US" sz="1200"/>
              <a:pPr eaLnBrk="1" hangingPunct="1">
                <a:spcBef>
                  <a:spcPct val="0"/>
                </a:spcBef>
              </a:pPr>
              <a:t>4</a:t>
            </a:fld>
            <a:endParaRPr lang="en-US" altLang="en-US" sz="1200"/>
          </a:p>
        </p:txBody>
      </p:sp>
    </p:spTree>
    <p:extLst>
      <p:ext uri="{BB962C8B-B14F-4D97-AF65-F5344CB8AC3E}">
        <p14:creationId xmlns:p14="http://schemas.microsoft.com/office/powerpoint/2010/main" val="1898963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2209800" y="160338"/>
            <a:ext cx="1879600" cy="1409700"/>
          </a:xfrm>
          <a:ln/>
        </p:spPr>
      </p:sp>
      <p:sp>
        <p:nvSpPr>
          <p:cNvPr id="49155" name="Rectangle 3"/>
          <p:cNvSpPr>
            <a:spLocks noGrp="1" noChangeArrowheads="1"/>
          </p:cNvSpPr>
          <p:nvPr>
            <p:ph type="body" idx="1"/>
          </p:nvPr>
        </p:nvSpPr>
        <p:spPr>
          <a:xfrm>
            <a:off x="238125" y="2079625"/>
            <a:ext cx="7077075" cy="7127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 first essential attribute of a CPR is it should support a problem list that is able to be linked to orders and results, so that the logic of the relationship of orders to problems is clear.  </a:t>
            </a:r>
          </a:p>
          <a:p>
            <a:endParaRPr lang="en-US" altLang="en-US" smtClean="0">
              <a:latin typeface="Arial" panose="020B0604020202020204" pitchFamily="34" charset="0"/>
            </a:endParaRPr>
          </a:p>
          <a:p>
            <a:r>
              <a:rPr lang="en-US" altLang="en-US" smtClean="0">
                <a:latin typeface="Arial" panose="020B0604020202020204" pitchFamily="34" charset="0"/>
              </a:rPr>
              <a:t>There are many aspects of the clinical record that relate to the problem list.  The physician may record the patient’s primary problem or chief complaint in the patient’s own words, or may record the patient’s final diagnosis for the given encounter using standard terminology.  While these relate to the problem list, the problem list itself is a regularly updated description of all the patient’s problems, including new, active or chronic conditions and historical or resolved problems. The problems are worded in whatever way the available data can support.  So if a patient comes in with chest pain, until there are data to support a diagnosis of heart attack, the problem may be listed as chest pain.</a:t>
            </a:r>
          </a:p>
          <a:p>
            <a:pPr eaLnBrk="1" hangingPunct="1"/>
            <a:r>
              <a:rPr lang="en-US" altLang="en-US" smtClean="0">
                <a:latin typeface="Arial" panose="020B0604020202020204" pitchFamily="34" charset="0"/>
                <a:cs typeface="Times New Roman" panose="02020603050405020304" pitchFamily="18" charset="0"/>
              </a:rPr>
              <a:t> </a:t>
            </a:r>
          </a:p>
          <a:p>
            <a:pPr eaLnBrk="1" hangingPunct="1"/>
            <a:endParaRPr lang="en-US" altLang="en-US" smtClean="0">
              <a:latin typeface="Arial" panose="020B0604020202020204" pitchFamily="34" charset="0"/>
            </a:endParaRP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fld id="{87D65E9C-6BF1-4839-B4A5-BAA6C61666E8}" type="slidenum">
              <a:rPr lang="en-US" altLang="en-US" sz="1200"/>
              <a:pPr eaLnBrk="1" hangingPunct="1">
                <a:spcBef>
                  <a:spcPct val="0"/>
                </a:spcBef>
              </a:pPr>
              <a:t>5</a:t>
            </a:fld>
            <a:endParaRPr lang="en-US" altLang="en-US" sz="1200"/>
          </a:p>
        </p:txBody>
      </p:sp>
    </p:spTree>
    <p:extLst>
      <p:ext uri="{BB962C8B-B14F-4D97-AF65-F5344CB8AC3E}">
        <p14:creationId xmlns:p14="http://schemas.microsoft.com/office/powerpoint/2010/main" val="2536832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2209800" y="160338"/>
            <a:ext cx="1879600" cy="1409700"/>
          </a:xfrm>
          <a:ln/>
        </p:spPr>
      </p:sp>
      <p:sp>
        <p:nvSpPr>
          <p:cNvPr id="50179" name="Rectangle 3"/>
          <p:cNvSpPr>
            <a:spLocks noGrp="1" noChangeArrowheads="1"/>
          </p:cNvSpPr>
          <p:nvPr>
            <p:ph type="body" idx="1"/>
          </p:nvPr>
        </p:nvSpPr>
        <p:spPr>
          <a:xfrm>
            <a:off x="238125" y="2079625"/>
            <a:ext cx="7077075" cy="7127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There also should be a place to record health status measures.  These measures include the patient’s ability to function in daily life.   For instance, they might include anything from a patient’s mobility, to the patient’s ability to work, to any evidence of depression, in addition to specific outcomes related to a patient’s particular medical condition.  </a:t>
            </a:r>
          </a:p>
          <a:p>
            <a:endParaRPr lang="en-US" altLang="en-US" smtClean="0">
              <a:latin typeface="Arial" panose="020B0604020202020204" pitchFamily="34" charset="0"/>
            </a:endParaRPr>
          </a:p>
          <a:p>
            <a:r>
              <a:rPr lang="en-US" altLang="en-US" smtClean="0">
                <a:latin typeface="Arial" panose="020B0604020202020204" pitchFamily="34" charset="0"/>
              </a:rPr>
              <a:t>Recording these health status measures will facilitate the linkages of process and outcome measures.  Currently, these patient-reported outcome measures are not routinely recorded in the medical record. This may be an example of the technology push idea:  if the technology provides a mechanism for recording the data, maybe it will be more frequently recorded.</a:t>
            </a:r>
          </a:p>
          <a:p>
            <a:pPr eaLnBrk="1" hangingPunct="1"/>
            <a:r>
              <a:rPr lang="en-US" altLang="en-US" smtClean="0">
                <a:latin typeface="Arial" panose="020B0604020202020204" pitchFamily="34" charset="0"/>
                <a:cs typeface="Times New Roman" panose="02020603050405020304" pitchFamily="18" charset="0"/>
              </a:rPr>
              <a:t> </a:t>
            </a:r>
          </a:p>
          <a:p>
            <a:pPr eaLnBrk="1" hangingPunct="1"/>
            <a:endParaRPr lang="en-US" altLang="en-US" smtClean="0">
              <a:latin typeface="Arial" panose="020B0604020202020204" pitchFamily="34" charset="0"/>
            </a:endParaRP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fld id="{A42DC603-FCE8-4877-B86B-8D93CC25189E}" type="slidenum">
              <a:rPr lang="en-US" altLang="en-US" sz="1200"/>
              <a:pPr eaLnBrk="1" hangingPunct="1">
                <a:spcBef>
                  <a:spcPct val="0"/>
                </a:spcBef>
              </a:pPr>
              <a:t>6</a:t>
            </a:fld>
            <a:endParaRPr lang="en-US" altLang="en-US" sz="1200"/>
          </a:p>
        </p:txBody>
      </p:sp>
    </p:spTree>
    <p:extLst>
      <p:ext uri="{BB962C8B-B14F-4D97-AF65-F5344CB8AC3E}">
        <p14:creationId xmlns:p14="http://schemas.microsoft.com/office/powerpoint/2010/main" val="2155906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2209800" y="160338"/>
            <a:ext cx="1879600" cy="1409700"/>
          </a:xfrm>
          <a:ln/>
        </p:spPr>
      </p:sp>
      <p:sp>
        <p:nvSpPr>
          <p:cNvPr id="51203" name="Rectangle 3"/>
          <p:cNvSpPr>
            <a:spLocks noGrp="1" noChangeArrowheads="1"/>
          </p:cNvSpPr>
          <p:nvPr>
            <p:ph type="body" idx="1"/>
          </p:nvPr>
        </p:nvSpPr>
        <p:spPr>
          <a:xfrm>
            <a:off x="238125" y="2079625"/>
            <a:ext cx="7077075" cy="7127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cs typeface="Times New Roman" panose="02020603050405020304" pitchFamily="18" charset="0"/>
              </a:rPr>
              <a:t> </a:t>
            </a:r>
          </a:p>
          <a:p>
            <a:r>
              <a:rPr lang="en-US" altLang="en-US" smtClean="0">
                <a:latin typeface="Arial" panose="020B0604020202020204" pitchFamily="34" charset="0"/>
              </a:rPr>
              <a:t>There should be a place to record the rationale for decisions.  This rationale may also be linked to clinical guidelines. For instance, a laboratory test may be ordered because the doctor wants to make sure the patient doesn’t have a particular disease.  This is known as ruling out the disease and there should be a place to indicate that ruling out the particular disease is the reason for ordering the lab test.</a:t>
            </a:r>
          </a:p>
          <a:p>
            <a:pPr eaLnBrk="1" hangingPunct="1"/>
            <a:r>
              <a:rPr lang="en-US" altLang="en-US" smtClean="0">
                <a:latin typeface="Arial" panose="020B0604020202020204" pitchFamily="34" charset="0"/>
                <a:cs typeface="Times New Roman" panose="02020603050405020304" pitchFamily="18" charset="0"/>
              </a:rPr>
              <a:t> </a:t>
            </a:r>
          </a:p>
          <a:p>
            <a:pPr eaLnBrk="1" hangingPunct="1"/>
            <a:endParaRPr lang="en-US" altLang="en-US" smtClean="0">
              <a:latin typeface="Arial" panose="020B0604020202020204" pitchFamily="34" charset="0"/>
            </a:endParaRP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fld id="{F31BB340-886E-4115-AD8E-6BFD1D2CF229}" type="slidenum">
              <a:rPr lang="en-US" altLang="en-US" sz="1200"/>
              <a:pPr eaLnBrk="1" hangingPunct="1">
                <a:spcBef>
                  <a:spcPct val="0"/>
                </a:spcBef>
              </a:pPr>
              <a:t>7</a:t>
            </a:fld>
            <a:endParaRPr lang="en-US" altLang="en-US" sz="1200"/>
          </a:p>
        </p:txBody>
      </p:sp>
    </p:spTree>
    <p:extLst>
      <p:ext uri="{BB962C8B-B14F-4D97-AF65-F5344CB8AC3E}">
        <p14:creationId xmlns:p14="http://schemas.microsoft.com/office/powerpoint/2010/main" val="3501222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2209800" y="160338"/>
            <a:ext cx="1879600" cy="1409700"/>
          </a:xfrm>
          <a:ln/>
        </p:spPr>
      </p:sp>
      <p:sp>
        <p:nvSpPr>
          <p:cNvPr id="52227" name="Rectangle 3"/>
          <p:cNvSpPr>
            <a:spLocks noGrp="1" noChangeArrowheads="1"/>
          </p:cNvSpPr>
          <p:nvPr>
            <p:ph type="body" idx="1"/>
          </p:nvPr>
        </p:nvSpPr>
        <p:spPr>
          <a:xfrm>
            <a:off x="238125" y="2079625"/>
            <a:ext cx="7077075" cy="7127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One of most important aspects of a CPR is that it should be able to be integrated with other records.  For example, records from other settings should be integrated with the current record.  The outpatient and inpatient records, or generalist and specialty clinic records or records over time, should all be connected, so that the record can truly be a lifetime medical record.</a:t>
            </a:r>
          </a:p>
          <a:p>
            <a:pPr eaLnBrk="1" hangingPunct="1"/>
            <a:r>
              <a:rPr lang="en-US" altLang="en-US" smtClean="0">
                <a:latin typeface="Arial" panose="020B0604020202020204" pitchFamily="34" charset="0"/>
                <a:cs typeface="Times New Roman" panose="02020603050405020304" pitchFamily="18" charset="0"/>
              </a:rPr>
              <a:t> </a:t>
            </a:r>
          </a:p>
          <a:p>
            <a:pPr eaLnBrk="1" hangingPunct="1"/>
            <a:endParaRPr lang="en-US" altLang="en-US" smtClean="0">
              <a:latin typeface="Arial" panose="020B0604020202020204" pitchFamily="34" charset="0"/>
            </a:endParaRP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fld id="{18816D47-ACA3-4837-B924-F33ECF4342C3}" type="slidenum">
              <a:rPr lang="en-US" altLang="en-US" sz="1200"/>
              <a:pPr eaLnBrk="1" hangingPunct="1">
                <a:spcBef>
                  <a:spcPct val="0"/>
                </a:spcBef>
              </a:pPr>
              <a:t>8</a:t>
            </a:fld>
            <a:endParaRPr lang="en-US" altLang="en-US" sz="1200"/>
          </a:p>
        </p:txBody>
      </p:sp>
    </p:spTree>
    <p:extLst>
      <p:ext uri="{BB962C8B-B14F-4D97-AF65-F5344CB8AC3E}">
        <p14:creationId xmlns:p14="http://schemas.microsoft.com/office/powerpoint/2010/main" val="2208160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2209800" y="160338"/>
            <a:ext cx="1879600" cy="1409700"/>
          </a:xfrm>
          <a:ln/>
        </p:spPr>
      </p:sp>
      <p:sp>
        <p:nvSpPr>
          <p:cNvPr id="53251" name="Rectangle 3"/>
          <p:cNvSpPr>
            <a:spLocks noGrp="1" noChangeArrowheads="1"/>
          </p:cNvSpPr>
          <p:nvPr>
            <p:ph type="body" idx="1"/>
          </p:nvPr>
        </p:nvSpPr>
        <p:spPr>
          <a:xfrm>
            <a:off x="238125" y="2079625"/>
            <a:ext cx="7077075" cy="7127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Obviously, mechanisms for protecting confidentiality of information should be included.  Tracking with audit trails of who has accessed the record needs to be included.  These are now part of the HIPAA requirements and were recently strengthened as part of the HITECH act.</a:t>
            </a:r>
          </a:p>
          <a:p>
            <a:pPr eaLnBrk="1" hangingPunct="1"/>
            <a:r>
              <a:rPr lang="en-US" altLang="en-US" smtClean="0">
                <a:latin typeface="Arial" panose="020B0604020202020204" pitchFamily="34" charset="0"/>
                <a:cs typeface="Times New Roman" panose="02020603050405020304" pitchFamily="18" charset="0"/>
              </a:rPr>
              <a:t> </a:t>
            </a:r>
          </a:p>
          <a:p>
            <a:pPr eaLnBrk="1" hangingPunct="1"/>
            <a:endParaRPr lang="en-US" altLang="en-US" smtClean="0">
              <a:latin typeface="Arial" panose="020B0604020202020204" pitchFamily="34" charset="0"/>
            </a:endParaRP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fld id="{ED2F0C88-4018-4485-B6C5-C25EC0C1997C}" type="slidenum">
              <a:rPr lang="en-US" altLang="en-US" sz="1200"/>
              <a:pPr eaLnBrk="1" hangingPunct="1">
                <a:spcBef>
                  <a:spcPct val="0"/>
                </a:spcBef>
              </a:pPr>
              <a:t>9</a:t>
            </a:fld>
            <a:endParaRPr lang="en-US" altLang="en-US" sz="1200"/>
          </a:p>
        </p:txBody>
      </p:sp>
    </p:spTree>
    <p:extLst>
      <p:ext uri="{BB962C8B-B14F-4D97-AF65-F5344CB8AC3E}">
        <p14:creationId xmlns:p14="http://schemas.microsoft.com/office/powerpoint/2010/main" val="13013670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9"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15"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7"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8"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dirty="0" smtClean="0"/>
              <a:t>Click to edit Master text styles</a:t>
            </a:r>
          </a:p>
        </p:txBody>
      </p:sp>
      <p:sp>
        <p:nvSpPr>
          <p:cNvPr id="19"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49223178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dirty="0" smtClean="0"/>
              <a:t>Click to edit Master text styles</a:t>
            </a:r>
          </a:p>
          <a:p>
            <a:pPr lvl="1"/>
            <a:r>
              <a:rPr lang="en-US" dirty="0"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10564020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dirty="0" smtClean="0"/>
              <a:t>Click to edit Master text styles</a:t>
            </a:r>
          </a:p>
          <a:p>
            <a:pPr lvl="1"/>
            <a:r>
              <a:rPr lang="en-US" dirty="0"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dirty="0" smtClean="0"/>
              <a:t>Click to edit Master text styles</a:t>
            </a:r>
          </a:p>
          <a:p>
            <a:pPr lvl="1"/>
            <a:r>
              <a:rPr lang="en-US" dirty="0"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95780471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dirty="0"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429007840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cs typeface="Arial" panose="020B0604020202020204" pitchFamily="34" charset="0"/>
              </a:rPr>
              <a:t>Creating a Custom Layout</a:t>
            </a:r>
          </a:p>
          <a:p>
            <a:r>
              <a:rPr lang="en-US" dirty="0">
                <a:solidFill>
                  <a:prstClr val="black"/>
                </a:solidFill>
              </a:rPr>
              <a:t>Follow the instructions on this slide layout if none of the existing layouts (in the current template) work well for the current slide you would like to create or edit.</a:t>
            </a:r>
          </a:p>
        </p:txBody>
      </p:sp>
      <p:sp>
        <p:nvSpPr>
          <p:cNvPr id="6" name="TextBox 5"/>
          <p:cNvSpPr txBox="1"/>
          <p:nvPr userDrawn="1"/>
        </p:nvSpPr>
        <p:spPr>
          <a:xfrm>
            <a:off x="101600" y="2567642"/>
            <a:ext cx="9144000" cy="3970318"/>
          </a:xfrm>
          <a:prstGeom prst="rect">
            <a:avLst/>
          </a:prstGeom>
          <a:noFill/>
        </p:spPr>
        <p:txBody>
          <a:bodyPr wrap="square" rtlCol="0">
            <a:spAutoFit/>
          </a:bodyPr>
          <a:lstStyle/>
          <a:p>
            <a:r>
              <a:rPr lang="en-US" dirty="0">
                <a:solidFill>
                  <a:prstClr val="black"/>
                </a:solidFill>
              </a:rPr>
              <a:t>To create a custom new layout, </a:t>
            </a:r>
            <a:r>
              <a:rPr lang="en-US" b="1" dirty="0">
                <a:solidFill>
                  <a:prstClr val="black"/>
                </a:solidFill>
              </a:rPr>
              <a:t>in the Slide Master view </a:t>
            </a:r>
            <a:r>
              <a:rPr lang="en-US" dirty="0">
                <a:solidFill>
                  <a:prstClr val="black"/>
                </a:solidFill>
              </a:rPr>
              <a:t>do the following:</a:t>
            </a:r>
          </a:p>
          <a:p>
            <a:pPr marL="214313" indent="-214313">
              <a:buFont typeface="Arial" panose="020B0604020202020204" pitchFamily="34" charset="0"/>
              <a:buChar char="•"/>
            </a:pPr>
            <a:r>
              <a:rPr lang="en-US" b="1" dirty="0">
                <a:solidFill>
                  <a:prstClr val="black"/>
                </a:solidFill>
              </a:rPr>
              <a:t>DUPLICATE</a:t>
            </a:r>
            <a:r>
              <a:rPr lang="en-US" dirty="0">
                <a:solidFill>
                  <a:prstClr val="black"/>
                </a:solidFill>
              </a:rPr>
              <a:t> an existing layout to create a new layout.</a:t>
            </a:r>
          </a:p>
          <a:p>
            <a:pPr marL="214313" indent="-214313">
              <a:buFont typeface="Arial" panose="020B0604020202020204" pitchFamily="34" charset="0"/>
              <a:buChar char="•"/>
            </a:pPr>
            <a:r>
              <a:rPr lang="en-US" b="1" dirty="0">
                <a:solidFill>
                  <a:prstClr val="black"/>
                </a:solidFill>
              </a:rPr>
              <a:t>RENAME</a:t>
            </a:r>
            <a:r>
              <a:rPr lang="en-US" dirty="0">
                <a:solidFill>
                  <a:prstClr val="black"/>
                </a:solidFill>
              </a:rPr>
              <a:t> the new layout.</a:t>
            </a:r>
          </a:p>
          <a:p>
            <a:pPr marL="214313" indent="-214313">
              <a:buFont typeface="Arial" panose="020B0604020202020204" pitchFamily="34" charset="0"/>
              <a:buChar char="•"/>
            </a:pPr>
            <a:r>
              <a:rPr lang="en-US" b="1" dirty="0">
                <a:solidFill>
                  <a:prstClr val="black"/>
                </a:solidFill>
              </a:rPr>
              <a:t>Insert or Remove as appropriate PLACEHOLDERS </a:t>
            </a:r>
            <a:r>
              <a:rPr lang="en-US" dirty="0">
                <a:solidFill>
                  <a:prstClr val="black"/>
                </a:solidFill>
              </a:rPr>
              <a:t>on your new layout, resizing &amp; formatting as appropriate. </a:t>
            </a:r>
            <a:r>
              <a:rPr lang="en-US" sz="1600" dirty="0">
                <a:solidFill>
                  <a:prstClr val="black"/>
                </a:solidFill>
              </a:rPr>
              <a:t>(Do not edit your content in the slide master. All content should be edited in the normal presentation design view.) </a:t>
            </a:r>
            <a:r>
              <a:rPr lang="en-US" b="1" dirty="0">
                <a:solidFill>
                  <a:prstClr val="black"/>
                </a:solidFill>
              </a:rPr>
              <a:t>NEVER REMOVE THE LAYOUT’S TITLE CONTAINER</a:t>
            </a:r>
            <a:r>
              <a:rPr lang="en-US" dirty="0">
                <a:solidFill>
                  <a:prstClr val="black"/>
                </a:solidFill>
              </a:rPr>
              <a:t>. </a:t>
            </a:r>
            <a:r>
              <a:rPr lang="en-US" sz="1600" dirty="0">
                <a:solidFill>
                  <a:prstClr val="black"/>
                </a:solidFill>
              </a:rPr>
              <a:t>(It can be resized or formatted, but never removed.)</a:t>
            </a:r>
            <a:endParaRPr lang="en-US" dirty="0">
              <a:solidFill>
                <a:prstClr val="black"/>
              </a:solidFill>
            </a:endParaRPr>
          </a:p>
          <a:p>
            <a:pPr marL="214313" indent="-214313">
              <a:buFont typeface="Arial" panose="020B0604020202020204" pitchFamily="34" charset="0"/>
              <a:buChar char="•"/>
            </a:pPr>
            <a:r>
              <a:rPr lang="en-US" dirty="0">
                <a:solidFill>
                  <a:prstClr val="black"/>
                </a:solidFill>
              </a:rPr>
              <a:t>Check the </a:t>
            </a:r>
            <a:r>
              <a:rPr lang="en-US" b="1" dirty="0">
                <a:solidFill>
                  <a:prstClr val="black"/>
                </a:solidFill>
              </a:rPr>
              <a:t>READING ORDER </a:t>
            </a:r>
            <a:r>
              <a:rPr lang="en-US" dirty="0">
                <a:solidFill>
                  <a:prstClr val="black"/>
                </a:solidFill>
              </a:rPr>
              <a:t>of your new layout. (</a:t>
            </a:r>
            <a:r>
              <a:rPr lang="en-US" sz="1350" u="sng" dirty="0">
                <a:solidFill>
                  <a:prstClr val="black"/>
                </a:solidFill>
                <a:latin typeface="Arial"/>
                <a:hlinkClick r:id="rId2"/>
              </a:rPr>
              <a:t>http://accessibility.psu.edu/microsoftoffice/powerpoint/</a:t>
            </a:r>
            <a:r>
              <a:rPr lang="en-US" sz="1350" dirty="0">
                <a:solidFill>
                  <a:prstClr val="black"/>
                </a:solidFill>
                <a:latin typeface="Arial"/>
              </a:rPr>
              <a:t>) </a:t>
            </a:r>
            <a:r>
              <a:rPr lang="en-US" dirty="0">
                <a:solidFill>
                  <a:prstClr val="black"/>
                </a:solidFill>
              </a:rPr>
              <a:t>Reorder as appropriate so the slide layout’s </a:t>
            </a:r>
            <a:r>
              <a:rPr lang="en-US" b="1" dirty="0">
                <a:solidFill>
                  <a:prstClr val="black"/>
                </a:solidFill>
              </a:rPr>
              <a:t>TITLE is read first</a:t>
            </a:r>
            <a:r>
              <a:rPr lang="en-US" dirty="0">
                <a:solidFill>
                  <a:prstClr val="black"/>
                </a:solidFill>
              </a:rPr>
              <a:t>.</a:t>
            </a:r>
          </a:p>
          <a:p>
            <a:pPr marL="214313" indent="-214313">
              <a:buFont typeface="Arial" panose="020B0604020202020204" pitchFamily="34" charset="0"/>
              <a:buChar char="•"/>
            </a:pPr>
            <a:r>
              <a:rPr lang="en-US" b="1" dirty="0">
                <a:solidFill>
                  <a:prstClr val="black"/>
                </a:solidFill>
              </a:rPr>
              <a:t>SAVE</a:t>
            </a:r>
            <a:r>
              <a:rPr lang="en-US" dirty="0">
                <a:solidFill>
                  <a:prstClr val="black"/>
                </a:solidFill>
              </a:rPr>
              <a:t> your presentation.</a:t>
            </a:r>
          </a:p>
          <a:p>
            <a:pPr marL="214313" indent="-214313">
              <a:buFont typeface="Arial" panose="020B0604020202020204" pitchFamily="34" charset="0"/>
              <a:buChar char="•"/>
            </a:pPr>
            <a:r>
              <a:rPr lang="en-US" b="1" dirty="0">
                <a:solidFill>
                  <a:prstClr val="black"/>
                </a:solidFill>
              </a:rPr>
              <a:t>Close the Master View </a:t>
            </a:r>
            <a:r>
              <a:rPr lang="en-US" dirty="0">
                <a:solidFill>
                  <a:prstClr val="black"/>
                </a:solidFill>
              </a:rPr>
              <a:t>and return to your normal editing (design) view.</a:t>
            </a:r>
          </a:p>
          <a:p>
            <a:pPr marL="214313" indent="-214313">
              <a:buFont typeface="Arial" panose="020B0604020202020204" pitchFamily="34" charset="0"/>
              <a:buChar char="•"/>
            </a:pPr>
            <a:r>
              <a:rPr lang="en-US" b="1" dirty="0">
                <a:solidFill>
                  <a:prstClr val="black"/>
                </a:solidFill>
              </a:rPr>
              <a:t>Insert a new slide using </a:t>
            </a:r>
            <a:r>
              <a:rPr lang="en-US" b="1">
                <a:solidFill>
                  <a:prstClr val="black"/>
                </a:solidFill>
              </a:rPr>
              <a:t>your custom-named </a:t>
            </a:r>
            <a:r>
              <a:rPr lang="en-US" b="1" dirty="0">
                <a:solidFill>
                  <a:prstClr val="black"/>
                </a:solidFill>
              </a:rPr>
              <a:t>new layout </a:t>
            </a:r>
            <a:r>
              <a:rPr lang="en-US" dirty="0">
                <a:solidFill>
                  <a:prstClr val="black"/>
                </a:solidFill>
              </a:rPr>
              <a:t>or apply the new layout to an existing slide.</a:t>
            </a:r>
          </a:p>
        </p:txBody>
      </p:sp>
    </p:spTree>
    <p:extLst>
      <p:ext uri="{BB962C8B-B14F-4D97-AF65-F5344CB8AC3E}">
        <p14:creationId xmlns:p14="http://schemas.microsoft.com/office/powerpoint/2010/main" val="1609260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9864343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NC Lecture w/referenc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93674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40312635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riple column 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779007"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6050577" y="1600200"/>
            <a:ext cx="2635250" cy="4572000"/>
          </a:xfrm>
          <a:prstGeom prst="rect">
            <a:avLst/>
          </a:prstGeom>
        </p:spPr>
        <p:txBody>
          <a:bodyPr/>
          <a:lstStyle>
            <a:lvl1pPr>
              <a:defRPr sz="2800"/>
            </a:lvl1pPr>
            <a:lvl2pPr>
              <a:buSzPct val="85000"/>
              <a:defRPr sz="2400"/>
            </a:lvl2pPr>
            <a:lvl3pPr marL="1143000" indent="-228600">
              <a:buSzPct val="80000"/>
              <a:buFont typeface="Courier New" panose="02070309020205020404" pitchFamily="49" charset="0"/>
              <a:buChar char="o"/>
              <a:defRPr lang="en-US" sz="20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sz="1800"/>
            </a:lvl4pPr>
            <a:lvl5pPr marL="2057400" indent="-228600">
              <a:buSzPct val="70000"/>
              <a:buFont typeface="Wingdings" panose="05000000000000000000" pitchFamily="2" charset="2"/>
              <a:buChar char="q"/>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6050577" y="6263640"/>
            <a:ext cx="2034420"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253889"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1"/>
          <p:cNvSpPr>
            <a:spLocks noGrp="1"/>
          </p:cNvSpPr>
          <p:nvPr>
            <p:ph type="body" sz="quarter" idx="35" hasCustomPrompt="1"/>
          </p:nvPr>
        </p:nvSpPr>
        <p:spPr>
          <a:xfrm>
            <a:off x="3414258"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335154646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08745657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04412491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18541427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3089138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197082077"/>
      </p:ext>
    </p:extLst>
  </p:cSld>
  <p:clrMap bg1="lt1" tx1="dk1" bg2="lt2" tx2="dk2" accent1="accent1" accent2="accent2" accent3="accent3" accent4="accent4" accent5="accent5" accent6="accent6" hlink="hlink" folHlink="folHlink"/>
  <p:sldLayoutIdLst>
    <p:sldLayoutId id="2147484167" r:id="rId1"/>
    <p:sldLayoutId id="2147484168" r:id="rId2"/>
    <p:sldLayoutId id="2147484169" r:id="rId3"/>
    <p:sldLayoutId id="2147484170" r:id="rId4"/>
    <p:sldLayoutId id="2147484171" r:id="rId5"/>
    <p:sldLayoutId id="2147484172" r:id="rId6"/>
    <p:sldLayoutId id="2147484173" r:id="rId7"/>
    <p:sldLayoutId id="2147484174" r:id="rId8"/>
    <p:sldLayoutId id="2147484175" r:id="rId9"/>
    <p:sldLayoutId id="2147484176" r:id="rId10"/>
    <p:sldLayoutId id="2147484177" r:id="rId11"/>
    <p:sldLayoutId id="2147484178" r:id="rId12"/>
    <p:sldLayoutId id="2147484179"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healthit.gov/sites/default/files/databrief/2014HospitalAdoptionDataBrief.pdf" TargetMode="External"/><Relationship Id="rId2" Type="http://schemas.openxmlformats.org/officeDocument/2006/relationships/notesSlide" Target="../notesSlides/notesSlide27.xml"/><Relationship Id="rId1" Type="http://schemas.openxmlformats.org/officeDocument/2006/relationships/slideLayout" Target="../slideLayouts/slideLayout11.xml"/><Relationship Id="rId5" Type="http://schemas.openxmlformats.org/officeDocument/2006/relationships/hyperlink" Target="http://www.va.gov/VISTA_MONOGRAPH/docs/2008_2009_VistAHealtheVet_Monograph_FC_0309" TargetMode="External"/><Relationship Id="rId4" Type="http://schemas.openxmlformats.org/officeDocument/2006/relationships/hyperlink" Target="http://www.healthit.gov/"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History of Health Information Technology in the U.S.</a:t>
            </a:r>
          </a:p>
        </p:txBody>
      </p:sp>
      <p:sp>
        <p:nvSpPr>
          <p:cNvPr id="13315" name="Text Placeholder 2"/>
          <p:cNvSpPr>
            <a:spLocks noGrp="1"/>
          </p:cNvSpPr>
          <p:nvPr>
            <p:ph type="body" sz="half" idx="2"/>
          </p:nvPr>
        </p:nvSpPr>
        <p:spPr>
          <a:xfrm>
            <a:off x="381000" y="3517900"/>
            <a:ext cx="8382000" cy="762000"/>
          </a:xfrm>
        </p:spPr>
        <p:txBody>
          <a:bodyPr/>
          <a:lstStyle/>
          <a:p>
            <a:r>
              <a:rPr lang="en-US" dirty="0" smtClean="0"/>
              <a:t>History of Electronic Health Records (EHRs)</a:t>
            </a:r>
          </a:p>
        </p:txBody>
      </p:sp>
      <p:sp>
        <p:nvSpPr>
          <p:cNvPr id="12292" name="Text Placeholder 3"/>
          <p:cNvSpPr>
            <a:spLocks noGrp="1"/>
          </p:cNvSpPr>
          <p:nvPr>
            <p:ph type="body" sz="quarter" idx="11"/>
          </p:nvPr>
        </p:nvSpPr>
        <p:spPr/>
        <p:txBody>
          <a:bodyPr/>
          <a:lstStyle/>
          <a:p>
            <a:r>
              <a:rPr lang="en-US" dirty="0" smtClean="0"/>
              <a:t>Lecture b – Evolution of Functional </a:t>
            </a:r>
          </a:p>
          <a:p>
            <a:r>
              <a:rPr lang="en-US" dirty="0" smtClean="0"/>
              <a:t>Requirements for EHRs</a:t>
            </a:r>
          </a:p>
        </p:txBody>
      </p:sp>
      <p:sp>
        <p:nvSpPr>
          <p:cNvPr id="16389" name="Text Placeholder 4"/>
          <p:cNvSpPr>
            <a:spLocks noGrp="1"/>
          </p:cNvSpPr>
          <p:nvPr>
            <p:ph type="body" sz="quarter" idx="12"/>
          </p:nvPr>
        </p:nvSpPr>
        <p:spPr/>
        <p:txBody>
          <a:bodyPr anchor="b"/>
          <a:lstStyle/>
          <a:p>
            <a:r>
              <a:rPr lang="en-US" dirty="0"/>
              <a:t>This material (Comp </a:t>
            </a:r>
            <a:r>
              <a:rPr lang="en-US" dirty="0" smtClean="0"/>
              <a:t>5 </a:t>
            </a:r>
            <a:r>
              <a:rPr lang="en-US" dirty="0"/>
              <a:t>Unit </a:t>
            </a:r>
            <a:r>
              <a:rPr lang="en-US" dirty="0" smtClean="0"/>
              <a:t>6) </a:t>
            </a:r>
            <a:r>
              <a:rPr lang="en-US" dirty="0"/>
              <a:t>was developed by the University of Alabama at Birmingham, funded by the Department of Health and Human Services, Office of the National Coordinator for Health Information Technology under Award Number 90WT0007. </a:t>
            </a:r>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dirty="0">
                <a:hlinkClick r:id="rId3"/>
              </a:rPr>
              <a:t>http://creativecommons.org</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dirty="0" smtClean="0"/>
              <a:t>IOM Criteria for CPR 8</a:t>
            </a:r>
          </a:p>
        </p:txBody>
      </p:sp>
      <p:sp>
        <p:nvSpPr>
          <p:cNvPr id="25603" name="Rectangle 3"/>
          <p:cNvSpPr>
            <a:spLocks noGrp="1" noChangeArrowheads="1"/>
          </p:cNvSpPr>
          <p:nvPr>
            <p:ph sz="quarter" idx="14"/>
          </p:nvPr>
        </p:nvSpPr>
        <p:spPr/>
        <p:txBody>
          <a:bodyPr/>
          <a:lstStyle/>
          <a:p>
            <a:r>
              <a:rPr lang="en-US" altLang="en-US" dirty="0" smtClean="0"/>
              <a:t>Timely access</a:t>
            </a:r>
          </a:p>
          <a:p>
            <a:pPr lvl="1"/>
            <a:r>
              <a:rPr lang="en-US" altLang="en-US" dirty="0" smtClean="0"/>
              <a:t>Simultaneous </a:t>
            </a:r>
          </a:p>
          <a:p>
            <a:pPr lvl="1"/>
            <a:r>
              <a:rPr lang="en-US" altLang="en-US" dirty="0" smtClean="0"/>
              <a:t>Remote</a:t>
            </a:r>
          </a:p>
        </p:txBody>
      </p:sp>
      <p:sp>
        <p:nvSpPr>
          <p:cNvPr id="2458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E572867-4356-4F50-9524-DCE783B473B8}" type="slidenum">
              <a:rPr lang="en-US" altLang="en-US" smtClean="0"/>
              <a:pPr/>
              <a:t>10</a:t>
            </a:fld>
            <a:endParaRPr lang="en-US" altLang="en-US"/>
          </a:p>
        </p:txBody>
      </p:sp>
    </p:spTree>
  </p:cSld>
  <p:clrMapOvr>
    <a:masterClrMapping/>
  </p:clrMapOvr>
  <p:transition advTm="20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dirty="0" smtClean="0"/>
              <a:t>IOM Criteria for CPR 9</a:t>
            </a:r>
          </a:p>
        </p:txBody>
      </p:sp>
      <p:sp>
        <p:nvSpPr>
          <p:cNvPr id="26627" name="Rectangle 3"/>
          <p:cNvSpPr>
            <a:spLocks noGrp="1" noChangeArrowheads="1"/>
          </p:cNvSpPr>
          <p:nvPr>
            <p:ph sz="quarter" idx="14"/>
          </p:nvPr>
        </p:nvSpPr>
        <p:spPr/>
        <p:txBody>
          <a:bodyPr/>
          <a:lstStyle/>
          <a:p>
            <a:r>
              <a:rPr lang="en-US" altLang="en-US" smtClean="0"/>
              <a:t>Tailored views</a:t>
            </a:r>
          </a:p>
        </p:txBody>
      </p:sp>
      <p:sp>
        <p:nvSpPr>
          <p:cNvPr id="2560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290C9AE-D144-4943-A628-0F32F614C2A1}" type="slidenum">
              <a:rPr lang="en-US" altLang="en-US" smtClean="0"/>
              <a:pPr/>
              <a:t>11</a:t>
            </a:fld>
            <a:endParaRPr lang="en-US" altLang="en-US"/>
          </a:p>
        </p:txBody>
      </p:sp>
    </p:spTree>
  </p:cSld>
  <p:clrMapOvr>
    <a:masterClrMapping/>
  </p:clrMapOvr>
  <p:transition advTm="26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dirty="0" smtClean="0"/>
              <a:t>IOM Criteria for CPR 10</a:t>
            </a:r>
          </a:p>
        </p:txBody>
      </p:sp>
      <p:sp>
        <p:nvSpPr>
          <p:cNvPr id="26627" name="Rectangle 3"/>
          <p:cNvSpPr>
            <a:spLocks noGrp="1" noChangeArrowheads="1"/>
          </p:cNvSpPr>
          <p:nvPr>
            <p:ph sz="quarter" idx="14"/>
          </p:nvPr>
        </p:nvSpPr>
        <p:spPr/>
        <p:txBody>
          <a:bodyPr/>
          <a:lstStyle/>
          <a:p>
            <a:r>
              <a:rPr lang="en-US" dirty="0" smtClean="0"/>
              <a:t>Access to local and remote databases</a:t>
            </a:r>
          </a:p>
          <a:p>
            <a:pPr lvl="1"/>
            <a:r>
              <a:rPr lang="en-US" dirty="0" smtClean="0"/>
              <a:t>Medical literature</a:t>
            </a:r>
          </a:p>
          <a:p>
            <a:pPr lvl="1"/>
            <a:r>
              <a:rPr lang="en-US" dirty="0" smtClean="0"/>
              <a:t>Clinical guidelines</a:t>
            </a:r>
          </a:p>
        </p:txBody>
      </p:sp>
      <p:sp>
        <p:nvSpPr>
          <p:cNvPr id="2" name="Text Placeholder 1"/>
          <p:cNvSpPr>
            <a:spLocks noGrp="1"/>
          </p:cNvSpPr>
          <p:nvPr>
            <p:ph type="body" sz="quarter" idx="32"/>
          </p:nvPr>
        </p:nvSpPr>
        <p:spPr/>
        <p:txBody>
          <a:bodyPr/>
          <a:lstStyle/>
          <a:p>
            <a:r>
              <a:rPr lang="en-US" smtClean="0"/>
              <a:t>Source: (Miller, et al., 2005)</a:t>
            </a:r>
            <a:endParaRPr lang="en-US" dirty="0"/>
          </a:p>
        </p:txBody>
      </p:sp>
      <p:sp>
        <p:nvSpPr>
          <p:cNvPr id="2662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7DDDBA1-3961-4169-9ED6-997D5BA1E403}" type="slidenum">
              <a:rPr lang="en-US" altLang="en-US" smtClean="0"/>
              <a:pPr/>
              <a:t>12</a:t>
            </a:fld>
            <a:endParaRPr lang="en-US" altLang="en-US"/>
          </a:p>
        </p:txBody>
      </p:sp>
    </p:spTree>
  </p:cSld>
  <p:clrMapOvr>
    <a:masterClrMapping/>
  </p:clrMapOvr>
  <p:transition advTm="26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dirty="0" smtClean="0"/>
              <a:t>IOM Criteria for CPR 11</a:t>
            </a:r>
          </a:p>
        </p:txBody>
      </p:sp>
      <p:sp>
        <p:nvSpPr>
          <p:cNvPr id="28675" name="Rectangle 3"/>
          <p:cNvSpPr>
            <a:spLocks noGrp="1" noChangeArrowheads="1"/>
          </p:cNvSpPr>
          <p:nvPr>
            <p:ph sz="quarter" idx="14"/>
          </p:nvPr>
        </p:nvSpPr>
        <p:spPr/>
        <p:txBody>
          <a:bodyPr/>
          <a:lstStyle/>
          <a:p>
            <a:r>
              <a:rPr lang="en-US" altLang="en-US" dirty="0" smtClean="0"/>
              <a:t>Clinical problem solving assistance</a:t>
            </a:r>
          </a:p>
          <a:p>
            <a:pPr lvl="1"/>
            <a:r>
              <a:rPr lang="en-US" altLang="en-US" dirty="0" smtClean="0"/>
              <a:t>Decision support tools</a:t>
            </a:r>
          </a:p>
        </p:txBody>
      </p:sp>
      <p:sp>
        <p:nvSpPr>
          <p:cNvPr id="2765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046CB75-A611-4F5A-9E6D-40CFEB5C1FD1}" type="slidenum">
              <a:rPr lang="en-US" altLang="en-US" smtClean="0"/>
              <a:pPr/>
              <a:t>13</a:t>
            </a:fld>
            <a:endParaRPr lang="en-US" altLang="en-US"/>
          </a:p>
        </p:txBody>
      </p:sp>
    </p:spTree>
  </p:cSld>
  <p:clrMapOvr>
    <a:masterClrMapping/>
  </p:clrMapOvr>
  <p:transition advTm="26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dirty="0" smtClean="0"/>
              <a:t>IOM Criteria for CPR 12</a:t>
            </a:r>
          </a:p>
        </p:txBody>
      </p:sp>
      <p:sp>
        <p:nvSpPr>
          <p:cNvPr id="29699" name="Rectangle 3"/>
          <p:cNvSpPr>
            <a:spLocks noGrp="1" noChangeArrowheads="1"/>
          </p:cNvSpPr>
          <p:nvPr>
            <p:ph sz="quarter" idx="14"/>
          </p:nvPr>
        </p:nvSpPr>
        <p:spPr/>
        <p:txBody>
          <a:bodyPr/>
          <a:lstStyle/>
          <a:p>
            <a:r>
              <a:rPr lang="en-US" altLang="en-US" dirty="0" smtClean="0"/>
              <a:t>Structured data entry by physicians</a:t>
            </a:r>
          </a:p>
          <a:p>
            <a:pPr lvl="1"/>
            <a:r>
              <a:rPr lang="en-US" altLang="en-US" dirty="0" smtClean="0"/>
              <a:t>Defined vocabulary</a:t>
            </a:r>
          </a:p>
        </p:txBody>
      </p:sp>
      <p:sp>
        <p:nvSpPr>
          <p:cNvPr id="2867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FFD03CC-9832-488F-86A9-10B95B4AA2F9}" type="slidenum">
              <a:rPr lang="en-US" altLang="en-US" smtClean="0"/>
              <a:pPr/>
              <a:t>14</a:t>
            </a:fld>
            <a:endParaRPr lang="en-US" altLang="en-US"/>
          </a:p>
        </p:txBody>
      </p:sp>
    </p:spTree>
  </p:cSld>
  <p:clrMapOvr>
    <a:masterClrMapping/>
  </p:clrMapOvr>
  <p:transition advTm="26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dirty="0" smtClean="0"/>
              <a:t>IOM Criteria for CPR 13</a:t>
            </a:r>
          </a:p>
        </p:txBody>
      </p:sp>
      <p:sp>
        <p:nvSpPr>
          <p:cNvPr id="30723" name="Rectangle 3"/>
          <p:cNvSpPr>
            <a:spLocks noGrp="1" noChangeArrowheads="1"/>
          </p:cNvSpPr>
          <p:nvPr>
            <p:ph sz="quarter" idx="14"/>
          </p:nvPr>
        </p:nvSpPr>
        <p:spPr/>
        <p:txBody>
          <a:bodyPr/>
          <a:lstStyle/>
          <a:p>
            <a:r>
              <a:rPr lang="en-US" altLang="en-US" dirty="0" smtClean="0"/>
              <a:t>Assessment</a:t>
            </a:r>
          </a:p>
          <a:p>
            <a:pPr lvl="1"/>
            <a:r>
              <a:rPr lang="en-US" altLang="en-US" dirty="0" smtClean="0"/>
              <a:t>Quality and cost</a:t>
            </a:r>
          </a:p>
        </p:txBody>
      </p:sp>
      <p:sp>
        <p:nvSpPr>
          <p:cNvPr id="2970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E34B00F-394B-4EB7-8D81-7F0FEA432619}" type="slidenum">
              <a:rPr lang="en-US" altLang="en-US" smtClean="0"/>
              <a:pPr/>
              <a:t>15</a:t>
            </a:fld>
            <a:endParaRPr lang="en-US" altLang="en-US"/>
          </a:p>
        </p:txBody>
      </p:sp>
    </p:spTree>
  </p:cSld>
  <p:clrMapOvr>
    <a:masterClrMapping/>
  </p:clrMapOvr>
  <p:transition advTm="26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dirty="0" smtClean="0"/>
              <a:t>IOM Criteria for CPR 14</a:t>
            </a:r>
          </a:p>
        </p:txBody>
      </p:sp>
      <p:sp>
        <p:nvSpPr>
          <p:cNvPr id="31747" name="Rectangle 3"/>
          <p:cNvSpPr>
            <a:spLocks noGrp="1" noChangeArrowheads="1"/>
          </p:cNvSpPr>
          <p:nvPr>
            <p:ph sz="quarter" idx="14"/>
          </p:nvPr>
        </p:nvSpPr>
        <p:spPr/>
        <p:txBody>
          <a:bodyPr/>
          <a:lstStyle/>
          <a:p>
            <a:r>
              <a:rPr lang="en-US" altLang="en-US" dirty="0" smtClean="0"/>
              <a:t>Flexible and expandable </a:t>
            </a:r>
          </a:p>
        </p:txBody>
      </p:sp>
      <p:sp>
        <p:nvSpPr>
          <p:cNvPr id="3072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756C2AC-FFC8-4C88-8805-ADDC2095495E}" type="slidenum">
              <a:rPr lang="en-US" altLang="en-US" smtClean="0"/>
              <a:pPr/>
              <a:t>16</a:t>
            </a:fld>
            <a:endParaRPr lang="en-US" altLang="en-US"/>
          </a:p>
        </p:txBody>
      </p:sp>
    </p:spTree>
  </p:cSld>
  <p:clrMapOvr>
    <a:masterClrMapping/>
  </p:clrMapOvr>
  <p:transition advTm="26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Cover Sheet of VISTA EHR</a:t>
            </a:r>
            <a:endParaRPr lang="en-US" dirty="0"/>
          </a:p>
        </p:txBody>
      </p:sp>
      <p:pic>
        <p:nvPicPr>
          <p:cNvPr id="32771" name="Picture Placeholder 17" descr="Screenshot of the VA system's VISTA electronic health record.  Key sections include Active Problems, Allergies/Adverse reactions, Active medications, Clinical reminders with the due date for each reminder, Recent lab results, Vitals, and appointments.  Across the bottom are tabs for other portions of the EHR.These tabs include Problems, Meds, Orders, Notes, Consults, Surgery, Discharge Summaries, Labs, and Reports."/>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l="-7612" r="-7612"/>
          <a:stretch/>
        </p:blipFill>
        <p:spPr/>
      </p:pic>
      <p:sp>
        <p:nvSpPr>
          <p:cNvPr id="10" name="Text Placeholder 9"/>
          <p:cNvSpPr>
            <a:spLocks noGrp="1"/>
          </p:cNvSpPr>
          <p:nvPr>
            <p:ph type="body" sz="quarter" idx="32"/>
          </p:nvPr>
        </p:nvSpPr>
        <p:spPr/>
        <p:txBody>
          <a:bodyPr/>
          <a:lstStyle/>
          <a:p>
            <a:endParaRPr lang="en-US"/>
          </a:p>
        </p:txBody>
      </p:sp>
      <p:sp>
        <p:nvSpPr>
          <p:cNvPr id="31749" name="Slide Number Placeholder 6"/>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6F78A8A-B6E9-4C94-A9A9-E609F50CEE11}" type="slidenum">
              <a:rPr lang="en-US" altLang="en-US" smtClean="0"/>
              <a:pPr/>
              <a:t>17</a:t>
            </a:fld>
            <a:endParaRPr lang="en-US"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t>Electronic Health Record </a:t>
            </a:r>
            <a:br>
              <a:rPr lang="en-US" altLang="en-US" smtClean="0"/>
            </a:br>
            <a:r>
              <a:rPr lang="en-US" altLang="en-US" smtClean="0"/>
              <a:t>System Capabilities</a:t>
            </a:r>
          </a:p>
        </p:txBody>
      </p:sp>
      <p:sp>
        <p:nvSpPr>
          <p:cNvPr id="33795" name="Content Placeholder 2"/>
          <p:cNvSpPr>
            <a:spLocks noGrp="1"/>
          </p:cNvSpPr>
          <p:nvPr>
            <p:ph sz="quarter" idx="14"/>
          </p:nvPr>
        </p:nvSpPr>
        <p:spPr/>
        <p:txBody>
          <a:bodyPr/>
          <a:lstStyle/>
          <a:p>
            <a:r>
              <a:rPr lang="en-US" altLang="en-US" dirty="0" smtClean="0"/>
              <a:t>IOM Committee on Data Standards – 2003</a:t>
            </a:r>
          </a:p>
          <a:p>
            <a:r>
              <a:rPr lang="en-US" altLang="en-US" dirty="0" smtClean="0"/>
              <a:t>CPR versus EHR</a:t>
            </a:r>
          </a:p>
          <a:p>
            <a:pPr lvl="1"/>
            <a:r>
              <a:rPr lang="en-US" altLang="en-US" dirty="0" smtClean="0"/>
              <a:t>EHR assumes involvement of patients</a:t>
            </a:r>
          </a:p>
        </p:txBody>
      </p:sp>
      <p:sp>
        <p:nvSpPr>
          <p:cNvPr id="2" name="Text Placeholder 1"/>
          <p:cNvSpPr>
            <a:spLocks noGrp="1"/>
          </p:cNvSpPr>
          <p:nvPr>
            <p:ph type="body" sz="quarter" idx="32"/>
          </p:nvPr>
        </p:nvSpPr>
        <p:spPr/>
        <p:txBody>
          <a:bodyPr/>
          <a:lstStyle/>
          <a:p>
            <a:r>
              <a:rPr lang="en-US" altLang="en-US" smtClean="0"/>
              <a:t>Source:  (Institute of Medicine, 2003)</a:t>
            </a:r>
            <a:endParaRPr lang="en-US" altLang="en-US" dirty="0"/>
          </a:p>
        </p:txBody>
      </p:sp>
      <p:sp>
        <p:nvSpPr>
          <p:cNvPr id="3277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6E38D17-E3F1-4813-98E0-FD78D5F00727}" type="slidenum">
              <a:rPr lang="en-US" altLang="en-US" smtClean="0"/>
              <a:pPr/>
              <a:t>18</a:t>
            </a:fld>
            <a:endParaRPr lang="en-US" altLang="en-US"/>
          </a:p>
        </p:txBody>
      </p:sp>
    </p:spTree>
  </p:cSld>
  <p:clrMapOvr>
    <a:masterClrMapping/>
  </p:clrMapOvr>
  <p:transition advTm="40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smtClean="0"/>
              <a:t>Electronic Health Record </a:t>
            </a:r>
            <a:br>
              <a:rPr lang="en-US" altLang="en-US" dirty="0" smtClean="0"/>
            </a:br>
            <a:r>
              <a:rPr lang="en-US" altLang="en-US" dirty="0" smtClean="0"/>
              <a:t>System Capabilities 2</a:t>
            </a:r>
          </a:p>
        </p:txBody>
      </p:sp>
      <p:sp>
        <p:nvSpPr>
          <p:cNvPr id="34819" name="Content Placeholder 2"/>
          <p:cNvSpPr>
            <a:spLocks noGrp="1"/>
          </p:cNvSpPr>
          <p:nvPr>
            <p:ph sz="quarter" idx="14"/>
          </p:nvPr>
        </p:nvSpPr>
        <p:spPr/>
        <p:txBody>
          <a:bodyPr/>
          <a:lstStyle/>
          <a:p>
            <a:r>
              <a:rPr lang="en-US" altLang="en-US" dirty="0" smtClean="0"/>
              <a:t>Direct care functions</a:t>
            </a:r>
          </a:p>
          <a:p>
            <a:r>
              <a:rPr lang="en-US" altLang="en-US" dirty="0" smtClean="0"/>
              <a:t>Supportive functions</a:t>
            </a:r>
          </a:p>
          <a:p>
            <a:r>
              <a:rPr lang="en-US" altLang="en-US" dirty="0" smtClean="0"/>
              <a:t>Information infrastructure</a:t>
            </a:r>
          </a:p>
        </p:txBody>
      </p:sp>
      <p:sp>
        <p:nvSpPr>
          <p:cNvPr id="3379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6090E5A-259D-4239-8DCE-95A569DF0777}" type="slidenum">
              <a:rPr lang="en-US" altLang="en-US" smtClean="0"/>
              <a:pPr/>
              <a:t>19</a:t>
            </a:fld>
            <a:endParaRPr lang="en-US" altLang="en-US"/>
          </a:p>
        </p:txBody>
      </p:sp>
    </p:spTree>
  </p:cSld>
  <p:clrMapOvr>
    <a:masterClrMapping/>
  </p:clrMapOvr>
  <p:transition advTm="18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History of Electronic Health Records</a:t>
            </a:r>
            <a:br>
              <a:rPr lang="en-US" smtClean="0"/>
            </a:br>
            <a:r>
              <a:rPr lang="en-US" smtClean="0"/>
              <a:t>Learning Objectives</a:t>
            </a:r>
            <a:endParaRPr lang="en-US" dirty="0" smtClean="0"/>
          </a:p>
        </p:txBody>
      </p:sp>
      <p:sp>
        <p:nvSpPr>
          <p:cNvPr id="17412" name="Text Placeholder 3"/>
          <p:cNvSpPr>
            <a:spLocks noGrp="1"/>
          </p:cNvSpPr>
          <p:nvPr>
            <p:ph sz="quarter" idx="14"/>
          </p:nvPr>
        </p:nvSpPr>
        <p:spPr/>
        <p:txBody>
          <a:bodyPr/>
          <a:lstStyle/>
          <a:p>
            <a:r>
              <a:rPr lang="en-US" altLang="en-US" smtClean="0"/>
              <a:t>Describe some early examples of electronic medical records</a:t>
            </a:r>
          </a:p>
          <a:p>
            <a:r>
              <a:rPr lang="en-US" altLang="en-US" smtClean="0"/>
              <a:t>Discuss lessons learned from the early EHR implementations</a:t>
            </a:r>
          </a:p>
          <a:p>
            <a:r>
              <a:rPr lang="en-US" altLang="en-US" smtClean="0"/>
              <a:t>Discuss how the attributes that were identified for a computer-based patient record in the 1991 Institute of Medicine report relate to the concept of meaningful use</a:t>
            </a:r>
          </a:p>
          <a:p>
            <a:r>
              <a:rPr lang="en-US" altLang="en-US" smtClean="0"/>
              <a:t>Discuss differences between the terms electronic health record (EHR) and personal health record (PHR)</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0DD110F-0CCF-447D-A441-7023352DE20E}" type="slidenum">
              <a:rPr lang="en-US" altLang="en-US" smtClean="0"/>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smtClean="0"/>
              <a:t>Electronic Health Record </a:t>
            </a:r>
            <a:br>
              <a:rPr lang="en-US" altLang="en-US" dirty="0" smtClean="0"/>
            </a:br>
            <a:r>
              <a:rPr lang="en-US" altLang="en-US" dirty="0" smtClean="0"/>
              <a:t>System Capabilities 3</a:t>
            </a:r>
          </a:p>
        </p:txBody>
      </p:sp>
      <p:sp>
        <p:nvSpPr>
          <p:cNvPr id="35843" name="Content Placeholder 2"/>
          <p:cNvSpPr>
            <a:spLocks noGrp="1"/>
          </p:cNvSpPr>
          <p:nvPr>
            <p:ph sz="quarter" idx="14"/>
          </p:nvPr>
        </p:nvSpPr>
        <p:spPr/>
        <p:txBody>
          <a:bodyPr/>
          <a:lstStyle/>
          <a:p>
            <a:r>
              <a:rPr lang="en-US" altLang="en-US" smtClean="0"/>
              <a:t>Direct care functions</a:t>
            </a:r>
          </a:p>
          <a:p>
            <a:pPr lvl="1"/>
            <a:r>
              <a:rPr lang="en-US" altLang="en-US" smtClean="0"/>
              <a:t>Care management</a:t>
            </a:r>
          </a:p>
          <a:p>
            <a:pPr lvl="1"/>
            <a:r>
              <a:rPr lang="en-US" altLang="en-US" smtClean="0"/>
              <a:t>Clinical decision support</a:t>
            </a:r>
          </a:p>
          <a:p>
            <a:pPr lvl="1"/>
            <a:r>
              <a:rPr lang="en-US" altLang="en-US" smtClean="0"/>
              <a:t>Operations management and communication</a:t>
            </a:r>
          </a:p>
        </p:txBody>
      </p:sp>
      <p:sp>
        <p:nvSpPr>
          <p:cNvPr id="3482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32649C9-03CB-4B8F-9E10-EA2EF94040D5}" type="slidenum">
              <a:rPr lang="en-US" altLang="en-US" smtClean="0"/>
              <a:pPr/>
              <a:t>20</a:t>
            </a:fld>
            <a:endParaRPr lang="en-US" altLang="en-US"/>
          </a:p>
        </p:txBody>
      </p:sp>
    </p:spTree>
  </p:cSld>
  <p:clrMapOvr>
    <a:masterClrMapping/>
  </p:clrMapOvr>
  <p:transition advTm="64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dirty="0" smtClean="0"/>
              <a:t>Electronic Health Record </a:t>
            </a:r>
            <a:br>
              <a:rPr lang="en-US" altLang="en-US" dirty="0" smtClean="0"/>
            </a:br>
            <a:r>
              <a:rPr lang="en-US" altLang="en-US" dirty="0" smtClean="0"/>
              <a:t>System Capabilities 4</a:t>
            </a:r>
          </a:p>
        </p:txBody>
      </p:sp>
      <p:sp>
        <p:nvSpPr>
          <p:cNvPr id="36867" name="Content Placeholder 2"/>
          <p:cNvSpPr>
            <a:spLocks noGrp="1"/>
          </p:cNvSpPr>
          <p:nvPr>
            <p:ph sz="quarter" idx="14"/>
          </p:nvPr>
        </p:nvSpPr>
        <p:spPr/>
        <p:txBody>
          <a:bodyPr/>
          <a:lstStyle/>
          <a:p>
            <a:r>
              <a:rPr lang="en-US" altLang="en-US" dirty="0" smtClean="0"/>
              <a:t>Supportive functions</a:t>
            </a:r>
          </a:p>
          <a:p>
            <a:pPr lvl="1"/>
            <a:r>
              <a:rPr lang="en-US" altLang="en-US" dirty="0" smtClean="0"/>
              <a:t>Clinical support (e.g., demographics)</a:t>
            </a:r>
          </a:p>
          <a:p>
            <a:pPr lvl="1"/>
            <a:r>
              <a:rPr lang="en-US" altLang="en-US" dirty="0" smtClean="0"/>
              <a:t>Measurement, analysis, research, reporting</a:t>
            </a:r>
          </a:p>
          <a:p>
            <a:pPr lvl="1"/>
            <a:r>
              <a:rPr lang="en-US" altLang="en-US" dirty="0" smtClean="0"/>
              <a:t>Administrative and financial</a:t>
            </a:r>
          </a:p>
        </p:txBody>
      </p:sp>
      <p:sp>
        <p:nvSpPr>
          <p:cNvPr id="3584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934798-8841-49D0-89DC-7EA664F418CE}" type="slidenum">
              <a:rPr lang="en-US" altLang="en-US" smtClean="0"/>
              <a:pPr/>
              <a:t>21</a:t>
            </a:fld>
            <a:endParaRPr lang="en-US" altLang="en-US"/>
          </a:p>
        </p:txBody>
      </p:sp>
    </p:spTree>
  </p:cSld>
  <p:clrMapOvr>
    <a:masterClrMapping/>
  </p:clrMapOvr>
  <p:transition advTm="38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dirty="0" smtClean="0"/>
              <a:t>Electronic Health Record </a:t>
            </a:r>
            <a:br>
              <a:rPr lang="en-US" altLang="en-US" dirty="0" smtClean="0"/>
            </a:br>
            <a:r>
              <a:rPr lang="en-US" altLang="en-US" dirty="0" smtClean="0"/>
              <a:t>System Capabilities 5</a:t>
            </a:r>
          </a:p>
        </p:txBody>
      </p:sp>
      <p:sp>
        <p:nvSpPr>
          <p:cNvPr id="37891" name="Content Placeholder 2"/>
          <p:cNvSpPr>
            <a:spLocks noGrp="1"/>
          </p:cNvSpPr>
          <p:nvPr>
            <p:ph sz="quarter" idx="14"/>
          </p:nvPr>
        </p:nvSpPr>
        <p:spPr/>
        <p:txBody>
          <a:bodyPr/>
          <a:lstStyle/>
          <a:p>
            <a:r>
              <a:rPr lang="en-US" altLang="en-US" dirty="0" smtClean="0"/>
              <a:t>Information Infrastructure Functions</a:t>
            </a:r>
          </a:p>
          <a:p>
            <a:pPr lvl="1"/>
            <a:r>
              <a:rPr lang="en-US" altLang="en-US" dirty="0" smtClean="0"/>
              <a:t>Security</a:t>
            </a:r>
          </a:p>
          <a:p>
            <a:pPr lvl="1"/>
            <a:r>
              <a:rPr lang="en-US" altLang="en-US" dirty="0" smtClean="0"/>
              <a:t>Records management</a:t>
            </a:r>
          </a:p>
          <a:p>
            <a:pPr lvl="1"/>
            <a:r>
              <a:rPr lang="en-US" altLang="en-US" dirty="0" smtClean="0"/>
              <a:t>Unique identity, registry and directory services</a:t>
            </a:r>
          </a:p>
          <a:p>
            <a:pPr lvl="1"/>
            <a:r>
              <a:rPr lang="en-US" altLang="en-US" dirty="0" smtClean="0"/>
              <a:t>Health informatics and terminology standards</a:t>
            </a:r>
          </a:p>
          <a:p>
            <a:pPr lvl="1"/>
            <a:r>
              <a:rPr lang="en-US" altLang="en-US" dirty="0" smtClean="0"/>
              <a:t>Interoperability</a:t>
            </a:r>
          </a:p>
          <a:p>
            <a:pPr lvl="1"/>
            <a:r>
              <a:rPr lang="en-US" altLang="en-US" dirty="0" smtClean="0"/>
              <a:t>Management of business rules</a:t>
            </a:r>
          </a:p>
          <a:p>
            <a:pPr lvl="1"/>
            <a:r>
              <a:rPr lang="en-US" altLang="en-US" dirty="0" smtClean="0"/>
              <a:t>Workflow</a:t>
            </a:r>
          </a:p>
        </p:txBody>
      </p:sp>
      <p:sp>
        <p:nvSpPr>
          <p:cNvPr id="3686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C0129E1-3F03-4D82-9E07-F24938C9A6F6}" type="slidenum">
              <a:rPr lang="en-US" altLang="en-US" smtClean="0"/>
              <a:pPr/>
              <a:t>22</a:t>
            </a:fld>
            <a:endParaRPr lang="en-US" altLang="en-US"/>
          </a:p>
        </p:txBody>
      </p:sp>
    </p:spTree>
  </p:cSld>
  <p:clrMapOvr>
    <a:masterClrMapping/>
  </p:clrMapOvr>
  <p:transition advTm="28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Meaningful Use</a:t>
            </a:r>
          </a:p>
        </p:txBody>
      </p:sp>
      <p:sp>
        <p:nvSpPr>
          <p:cNvPr id="22531" name="Content Placeholder 2"/>
          <p:cNvSpPr>
            <a:spLocks noGrp="1"/>
          </p:cNvSpPr>
          <p:nvPr>
            <p:ph sz="quarter" idx="14"/>
          </p:nvPr>
        </p:nvSpPr>
        <p:spPr/>
        <p:txBody>
          <a:bodyPr/>
          <a:lstStyle/>
          <a:p>
            <a:r>
              <a:rPr lang="en-US" smtClean="0"/>
              <a:t>Major current recommendations</a:t>
            </a:r>
          </a:p>
          <a:p>
            <a:pPr lvl="1"/>
            <a:r>
              <a:rPr lang="en-US" smtClean="0"/>
              <a:t>Computerized Provider Order Entry (CPOE)</a:t>
            </a:r>
          </a:p>
          <a:p>
            <a:pPr lvl="1"/>
            <a:r>
              <a:rPr lang="en-US" smtClean="0"/>
              <a:t>Clinical Decision Support (CDS)</a:t>
            </a:r>
          </a:p>
          <a:p>
            <a:pPr lvl="1"/>
            <a:r>
              <a:rPr lang="en-US" smtClean="0"/>
              <a:t>Electronic Prescribing (E-prescribing)</a:t>
            </a:r>
          </a:p>
          <a:p>
            <a:pPr lvl="1"/>
            <a:r>
              <a:rPr lang="en-US" smtClean="0"/>
              <a:t>Structured documentation of quality measures</a:t>
            </a:r>
          </a:p>
          <a:p>
            <a:pPr lvl="1"/>
            <a:r>
              <a:rPr lang="en-US" smtClean="0"/>
              <a:t>Up-to-date problem lists and diagnoses</a:t>
            </a:r>
          </a:p>
          <a:p>
            <a:pPr lvl="1"/>
            <a:r>
              <a:rPr lang="en-US" smtClean="0"/>
              <a:t>Providing patients with health information electronically </a:t>
            </a:r>
          </a:p>
          <a:p>
            <a:pPr lvl="1"/>
            <a:r>
              <a:rPr lang="en-US" smtClean="0"/>
              <a:t>Information exchange</a:t>
            </a:r>
            <a:endParaRPr lang="en-US" dirty="0" smtClean="0"/>
          </a:p>
        </p:txBody>
      </p:sp>
      <p:sp>
        <p:nvSpPr>
          <p:cNvPr id="37892"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8FDB12B-B12D-4F91-B32E-F3870C1BD534}" type="slidenum">
              <a:rPr lang="en-US" altLang="en-US" smtClean="0"/>
              <a:pPr/>
              <a:t>23</a:t>
            </a:fld>
            <a:endParaRPr lang="en-US" altLang="en-US"/>
          </a:p>
        </p:txBody>
      </p:sp>
    </p:spTree>
  </p:cSld>
  <p:clrMapOvr>
    <a:masterClrMapping/>
  </p:clrMapOvr>
  <p:transition advTm="51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EHR Adoption</a:t>
            </a:r>
          </a:p>
        </p:txBody>
      </p:sp>
      <p:sp>
        <p:nvSpPr>
          <p:cNvPr id="3" name="Text Placeholder 2"/>
          <p:cNvSpPr>
            <a:spLocks noGrp="1"/>
          </p:cNvSpPr>
          <p:nvPr>
            <p:ph sz="quarter" idx="14"/>
          </p:nvPr>
        </p:nvSpPr>
        <p:spPr/>
        <p:txBody>
          <a:bodyPr/>
          <a:lstStyle/>
          <a:p>
            <a:r>
              <a:rPr lang="en-US" dirty="0" smtClean="0"/>
              <a:t>Increased dramatically since 2009</a:t>
            </a:r>
          </a:p>
          <a:p>
            <a:pPr lvl="1"/>
            <a:r>
              <a:rPr lang="en-US" dirty="0" smtClean="0"/>
              <a:t>In 2014, 97% of hospitals used certified EHR technology(CEHRT)</a:t>
            </a:r>
          </a:p>
          <a:p>
            <a:pPr lvl="1"/>
            <a:r>
              <a:rPr lang="en-US" dirty="0" smtClean="0"/>
              <a:t>In 2014, 74% of physicians used CEHRT</a:t>
            </a:r>
          </a:p>
          <a:p>
            <a:pPr lvl="1"/>
            <a:r>
              <a:rPr lang="en-US" dirty="0" smtClean="0"/>
              <a:t>76% of hospitals and 51% of physicians used basic EHR functions in 2014</a:t>
            </a:r>
          </a:p>
        </p:txBody>
      </p:sp>
      <p:sp>
        <p:nvSpPr>
          <p:cNvPr id="5" name="Text Placeholder 4"/>
          <p:cNvSpPr>
            <a:spLocks noGrp="1"/>
          </p:cNvSpPr>
          <p:nvPr>
            <p:ph type="body" sz="quarter" idx="32"/>
          </p:nvPr>
        </p:nvSpPr>
        <p:spPr/>
        <p:txBody>
          <a:bodyPr/>
          <a:lstStyle/>
          <a:p>
            <a:r>
              <a:rPr lang="en-US" smtClean="0"/>
              <a:t>Sources	Charles et al., 2015.</a:t>
            </a:r>
          </a:p>
          <a:p>
            <a:pPr lvl="1"/>
            <a:r>
              <a:rPr lang="en-US" smtClean="0"/>
              <a:t>	Heisey-Grove &amp; Patel, 2015 </a:t>
            </a:r>
            <a:endParaRPr 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7D5F5B1-F673-4530-9668-0E1B5F28172A}" type="slidenum">
              <a:rPr lang="en-US" altLang="en-US" smtClean="0"/>
              <a:pPr/>
              <a:t>24</a:t>
            </a:fld>
            <a:endParaRPr lang="en-US"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History of Electronic Health Records (EHRs)</a:t>
            </a:r>
            <a:br>
              <a:rPr lang="en-US" altLang="en-US" smtClean="0"/>
            </a:br>
            <a:r>
              <a:rPr lang="en-US" altLang="en-US" smtClean="0"/>
              <a:t>Summary</a:t>
            </a:r>
          </a:p>
        </p:txBody>
      </p:sp>
      <p:sp>
        <p:nvSpPr>
          <p:cNvPr id="40963" name="Content Placeholder 2"/>
          <p:cNvSpPr>
            <a:spLocks noGrp="1"/>
          </p:cNvSpPr>
          <p:nvPr>
            <p:ph type="body" sz="quarter" idx="11"/>
          </p:nvPr>
        </p:nvSpPr>
        <p:spPr/>
        <p:txBody>
          <a:bodyPr/>
          <a:lstStyle/>
          <a:p>
            <a:r>
              <a:rPr lang="en-US" altLang="en-US" dirty="0" smtClean="0"/>
              <a:t>1991 IOM report still the gold standard</a:t>
            </a:r>
          </a:p>
          <a:p>
            <a:r>
              <a:rPr lang="en-US" altLang="en-US" dirty="0" smtClean="0"/>
              <a:t>Most systems today still do not meet all of the IOM criteria</a:t>
            </a:r>
          </a:p>
          <a:p>
            <a:r>
              <a:rPr lang="en-US" altLang="en-US" dirty="0" smtClean="0"/>
              <a:t>Early systems met many of the criteria</a:t>
            </a:r>
          </a:p>
          <a:p>
            <a:r>
              <a:rPr lang="en-US" altLang="en-US" dirty="0" smtClean="0"/>
              <a:t>Broader development of EHRs with HITECH </a:t>
            </a:r>
          </a:p>
        </p:txBody>
      </p:sp>
      <p:sp>
        <p:nvSpPr>
          <p:cNvPr id="38916"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9A197A9-9700-44FD-96D9-C86C28BD4B42}" type="slidenum">
              <a:rPr lang="en-US" altLang="en-US" smtClean="0"/>
              <a:pPr/>
              <a:t>25</a:t>
            </a:fld>
            <a:endParaRPr lang="en-US" altLang="en-US"/>
          </a:p>
        </p:txBody>
      </p:sp>
    </p:spTree>
  </p:cSld>
  <p:clrMapOvr>
    <a:masterClrMapping/>
  </p:clrMapOvr>
  <p:transition advTm="37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Acknowledgment</a:t>
            </a:r>
            <a:endParaRPr lang="en-US" dirty="0"/>
          </a:p>
        </p:txBody>
      </p:sp>
      <p:sp>
        <p:nvSpPr>
          <p:cNvPr id="41987" name="Content Placeholder 2"/>
          <p:cNvSpPr>
            <a:spLocks noGrp="1"/>
          </p:cNvSpPr>
          <p:nvPr>
            <p:ph sz="quarter" idx="14"/>
          </p:nvPr>
        </p:nvSpPr>
        <p:spPr/>
        <p:txBody>
          <a:bodyPr/>
          <a:lstStyle/>
          <a:p>
            <a:pPr marL="457200" lvl="1" indent="0">
              <a:buNone/>
            </a:pPr>
            <a:r>
              <a:rPr lang="en-US" altLang="en-US" dirty="0" smtClean="0"/>
              <a:t>Some of the material in this presentation is also included in the following book and is used with permission: </a:t>
            </a:r>
          </a:p>
          <a:p>
            <a:pPr marL="400050" lvl="1" indent="0">
              <a:buNone/>
            </a:pPr>
            <a:r>
              <a:rPr lang="en-US" altLang="en-US" dirty="0" err="1" smtClean="0"/>
              <a:t>Smaltz</a:t>
            </a:r>
            <a:r>
              <a:rPr lang="en-US" altLang="en-US" dirty="0" smtClean="0"/>
              <a:t> DH, Berner ES. The executive’s guide to electronic health records.  Chicago IL: Health Administration Press; 2007.</a:t>
            </a:r>
          </a:p>
        </p:txBody>
      </p:sp>
      <p:sp>
        <p:nvSpPr>
          <p:cNvPr id="39940"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5209FA3-F16E-4381-8543-A4BB37CF9A9C}" type="slidenum">
              <a:rPr lang="en-US" altLang="en-US" smtClean="0"/>
              <a:pPr/>
              <a:t>26</a:t>
            </a:fld>
            <a:endParaRPr lang="en-US"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dirty="0" smtClean="0"/>
              <a:t>History of Electronic Health Records</a:t>
            </a:r>
            <a:br>
              <a:rPr lang="en-US" altLang="en-US" dirty="0" smtClean="0"/>
            </a:br>
            <a:r>
              <a:rPr lang="en-US" altLang="en-US" dirty="0" smtClean="0"/>
              <a:t>References – Lecture b</a:t>
            </a:r>
          </a:p>
        </p:txBody>
      </p:sp>
      <p:sp>
        <p:nvSpPr>
          <p:cNvPr id="3" name="Text Placeholder 2"/>
          <p:cNvSpPr>
            <a:spLocks noGrp="1"/>
          </p:cNvSpPr>
          <p:nvPr>
            <p:ph type="body" sz="quarter" idx="16"/>
          </p:nvPr>
        </p:nvSpPr>
        <p:spPr/>
        <p:txBody>
          <a:bodyPr/>
          <a:lstStyle/>
          <a:p>
            <a:r>
              <a:rPr lang="en-US" dirty="0" smtClean="0"/>
              <a:t>References</a:t>
            </a:r>
          </a:p>
          <a:p>
            <a:pPr lvl="1"/>
            <a:r>
              <a:rPr lang="en-US" dirty="0" smtClean="0"/>
              <a:t>Dick RS, Steen EB, </a:t>
            </a:r>
            <a:r>
              <a:rPr lang="en-US" dirty="0" err="1" smtClean="0"/>
              <a:t>Detmer</a:t>
            </a:r>
            <a:r>
              <a:rPr lang="en-US" dirty="0" smtClean="0"/>
              <a:t> DE. The computer-based patient record: an essential technology for healthcare.  Revised Edition. Washington, DC: National Academy Press; 1997.</a:t>
            </a:r>
          </a:p>
          <a:p>
            <a:pPr lvl="1"/>
            <a:r>
              <a:rPr lang="en-US" dirty="0" smtClean="0"/>
              <a:t>Institute of Medicine. Committee on Data Standards for Patient Safety, Board of Health Care Services. Key capabilities of an electronic health record system. Letter report. Washington (DC): The National Academies Press; 2003 Jul.</a:t>
            </a:r>
          </a:p>
          <a:p>
            <a:pPr lvl="1"/>
            <a:r>
              <a:rPr lang="en-US" dirty="0" smtClean="0"/>
              <a:t>Miller RA, </a:t>
            </a:r>
            <a:r>
              <a:rPr lang="en-US" dirty="0" err="1" smtClean="0"/>
              <a:t>Waitman</a:t>
            </a:r>
            <a:r>
              <a:rPr lang="en-US" dirty="0" smtClean="0"/>
              <a:t> LR, Chen S, Rosenbloom ST. The anatomy of decision support during inpatient care provider order entry (CPOE): empirical observations from a decade of CPOE experience at Vanderbilt. J Biomed Inform. 2005 Dec;38(6):469-85.</a:t>
            </a:r>
          </a:p>
          <a:p>
            <a:pPr lvl="1"/>
            <a:r>
              <a:rPr lang="en-US" dirty="0" err="1" smtClean="0"/>
              <a:t>Smaltz</a:t>
            </a:r>
            <a:r>
              <a:rPr lang="en-US" dirty="0" smtClean="0"/>
              <a:t> DH, Berner ES. The executive’s guide to electronic health records.  Chicago (IL): Health Administration Press; 2007.</a:t>
            </a:r>
          </a:p>
          <a:p>
            <a:pPr lvl="1"/>
            <a:r>
              <a:rPr lang="en-US" dirty="0" smtClean="0"/>
              <a:t>Charles D, Gabriel M, Searcy T. Adoption of Electronic Health Record Systems among U.S. Non-Federal Acute Care Hospitals: 2008-2014. ONC Data Brief, No.23. Office of the National Coordinator for Health Information Technology: Washington DC., April 2015. </a:t>
            </a:r>
            <a:r>
              <a:rPr lang="en-US" dirty="0" smtClean="0">
                <a:hlinkClick r:id="rId3"/>
              </a:rPr>
              <a:t>www.healthit.gov</a:t>
            </a:r>
            <a:r>
              <a:rPr lang="en-US" dirty="0" smtClean="0"/>
              <a:t>  Accessed May 21,2016.</a:t>
            </a:r>
          </a:p>
          <a:p>
            <a:pPr lvl="1"/>
            <a:r>
              <a:rPr lang="en-US" dirty="0" err="1" smtClean="0"/>
              <a:t>Heisey</a:t>
            </a:r>
            <a:r>
              <a:rPr lang="en-US" dirty="0" smtClean="0"/>
              <a:t>-Grove D, Patel V. Any, Certified, or Basic: Quantifying Physician EHR Adoption. ONC Data Brief, No. 28. Office of the National Coordinator for Health Information Technology: Washington DC.,, September  2015. </a:t>
            </a:r>
            <a:r>
              <a:rPr lang="en-US" dirty="0" smtClean="0">
                <a:hlinkClick r:id="rId4" tooltip="HEALTHIT.gov website"/>
              </a:rPr>
              <a:t>www.healthit.gov</a:t>
            </a:r>
            <a:r>
              <a:rPr lang="en-US" dirty="0" smtClean="0"/>
              <a:t> . Accessed May 21, 2016</a:t>
            </a:r>
          </a:p>
          <a:p>
            <a:pPr lvl="1"/>
            <a:endParaRPr lang="en-US" dirty="0" smtClean="0"/>
          </a:p>
          <a:p>
            <a:r>
              <a:rPr lang="en-US" dirty="0" smtClean="0"/>
              <a:t>Images</a:t>
            </a:r>
            <a:endParaRPr lang="en-US" dirty="0"/>
          </a:p>
          <a:p>
            <a:pPr lvl="1"/>
            <a:r>
              <a:rPr lang="en-US" dirty="0"/>
              <a:t>Slide 17: Available from: </a:t>
            </a:r>
            <a:r>
              <a:rPr lang="en-US" dirty="0" smtClean="0">
                <a:hlinkClick r:id="rId5"/>
              </a:rPr>
              <a:t>www.va.gov</a:t>
            </a:r>
            <a:endParaRPr lang="en-US" dirty="0" smtClean="0"/>
          </a:p>
        </p:txBody>
      </p:sp>
      <p:sp>
        <p:nvSpPr>
          <p:cNvPr id="4096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F2A4144-92FB-4C30-ACD0-46271F407B6B}" type="slidenum">
              <a:rPr lang="en-US" altLang="en-US" smtClean="0"/>
              <a:pPr/>
              <a:t>27</a:t>
            </a:fld>
            <a:endParaRPr lang="en-US"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HIT in the US</a:t>
            </a:r>
            <a:br>
              <a:rPr lang="en-US" dirty="0" smtClean="0"/>
            </a:br>
            <a:r>
              <a:rPr lang="en-US" altLang="en-US" dirty="0" smtClean="0"/>
              <a:t>History </a:t>
            </a:r>
            <a:r>
              <a:rPr lang="en-US" altLang="en-US" dirty="0"/>
              <a:t>of Electronic Health </a:t>
            </a:r>
            <a:r>
              <a:rPr lang="en-US" altLang="en-US" dirty="0" smtClean="0"/>
              <a:t>Records </a:t>
            </a:r>
            <a:r>
              <a:rPr lang="en-US" dirty="0" smtClean="0"/>
              <a:t>Lecture b</a:t>
            </a:r>
            <a:endParaRPr lang="en-US" dirty="0"/>
          </a:p>
        </p:txBody>
      </p:sp>
      <p:sp>
        <p:nvSpPr>
          <p:cNvPr id="3" name="Content Placeholder 2"/>
          <p:cNvSpPr>
            <a:spLocks noGrp="1"/>
          </p:cNvSpPr>
          <p:nvPr>
            <p:ph sz="quarter" idx="14"/>
          </p:nvPr>
        </p:nvSpPr>
        <p:spPr/>
        <p:txBody>
          <a:bodyPr/>
          <a:lstStyle/>
          <a:p>
            <a:r>
              <a:rPr lang="en-US" dirty="0" smtClean="0"/>
              <a:t>This material was developed by the University of Alabama at Birmingham, funded by the Department of Health and Human Services, Office of the National Coordinator for Health Information Technology under Award Number 90WT0007.</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28</a:t>
            </a:fld>
            <a:endParaRPr lang="en-US" dirty="0"/>
          </a:p>
        </p:txBody>
      </p:sp>
    </p:spTree>
    <p:extLst>
      <p:ext uri="{BB962C8B-B14F-4D97-AF65-F5344CB8AC3E}">
        <p14:creationId xmlns:p14="http://schemas.microsoft.com/office/powerpoint/2010/main" val="3356917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IOM Criteria for CPR</a:t>
            </a:r>
          </a:p>
        </p:txBody>
      </p:sp>
      <p:sp>
        <p:nvSpPr>
          <p:cNvPr id="6147" name="Text Placeholder 10"/>
          <p:cNvSpPr>
            <a:spLocks noGrp="1"/>
          </p:cNvSpPr>
          <p:nvPr>
            <p:ph sz="quarter" idx="14"/>
          </p:nvPr>
        </p:nvSpPr>
        <p:spPr/>
        <p:txBody>
          <a:bodyPr/>
          <a:lstStyle/>
          <a:p>
            <a:r>
              <a:rPr lang="en-US" dirty="0" smtClean="0"/>
              <a:t>The Computer-Based Patient Record</a:t>
            </a:r>
          </a:p>
          <a:p>
            <a:r>
              <a:rPr lang="en-US" dirty="0" smtClean="0"/>
              <a:t>1991</a:t>
            </a:r>
          </a:p>
          <a:p>
            <a:r>
              <a:rPr lang="en-US" dirty="0" smtClean="0"/>
              <a:t>Criteria for CPR</a:t>
            </a:r>
          </a:p>
        </p:txBody>
      </p:sp>
      <p:sp>
        <p:nvSpPr>
          <p:cNvPr id="2" name="Text Placeholder 1"/>
          <p:cNvSpPr>
            <a:spLocks noGrp="1"/>
          </p:cNvSpPr>
          <p:nvPr>
            <p:ph type="body" sz="quarter" idx="32"/>
          </p:nvPr>
        </p:nvSpPr>
        <p:spPr/>
        <p:txBody>
          <a:bodyPr/>
          <a:lstStyle/>
          <a:p>
            <a:r>
              <a:rPr lang="en-US" smtClean="0"/>
              <a:t>Source:	(Dick, et al.,1991)</a:t>
            </a:r>
            <a:endParaRPr lang="en-US" dirty="0"/>
          </a:p>
        </p:txBody>
      </p:sp>
      <p:sp>
        <p:nvSpPr>
          <p:cNvPr id="17412"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C030AD5-26F2-47BA-9239-C868F161D12C}" type="slidenum">
              <a:rPr lang="en-US" altLang="en-US" smtClean="0"/>
              <a:pPr/>
              <a:t>3</a:t>
            </a:fld>
            <a:endParaRPr lang="en-US" altLang="en-US"/>
          </a:p>
        </p:txBody>
      </p:sp>
    </p:spTree>
  </p:cSld>
  <p:clrMapOvr>
    <a:masterClrMapping/>
  </p:clrMapOvr>
  <p:transition advTm="42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dirty="0" smtClean="0"/>
              <a:t>IOM Criteria for CPR 2</a:t>
            </a:r>
          </a:p>
        </p:txBody>
      </p:sp>
      <p:sp>
        <p:nvSpPr>
          <p:cNvPr id="7171" name="Text Placeholder 5"/>
          <p:cNvSpPr>
            <a:spLocks noGrp="1"/>
          </p:cNvSpPr>
          <p:nvPr>
            <p:ph sz="quarter" idx="14"/>
          </p:nvPr>
        </p:nvSpPr>
        <p:spPr/>
        <p:txBody>
          <a:bodyPr/>
          <a:lstStyle/>
          <a:p>
            <a:r>
              <a:rPr lang="en-US" dirty="0" smtClean="0"/>
              <a:t>The Computer-Based Patient Record</a:t>
            </a:r>
          </a:p>
          <a:p>
            <a:pPr lvl="1"/>
            <a:r>
              <a:rPr lang="en-US" dirty="0" smtClean="0"/>
              <a:t>Two editions: 1991 and 1997</a:t>
            </a:r>
          </a:p>
          <a:p>
            <a:r>
              <a:rPr lang="en-US" dirty="0" smtClean="0"/>
              <a:t>Recommendations for CPR</a:t>
            </a:r>
          </a:p>
          <a:p>
            <a:pPr lvl="1"/>
            <a:r>
              <a:rPr lang="en-US" dirty="0" smtClean="0"/>
              <a:t>Gold standard</a:t>
            </a:r>
          </a:p>
          <a:p>
            <a:pPr lvl="1"/>
            <a:r>
              <a:rPr lang="en-US" dirty="0" smtClean="0"/>
              <a:t>Vendor community </a:t>
            </a:r>
          </a:p>
        </p:txBody>
      </p:sp>
      <p:sp>
        <p:nvSpPr>
          <p:cNvPr id="2" name="Text Placeholder 1"/>
          <p:cNvSpPr>
            <a:spLocks noGrp="1"/>
          </p:cNvSpPr>
          <p:nvPr>
            <p:ph type="body" sz="quarter" idx="32"/>
          </p:nvPr>
        </p:nvSpPr>
        <p:spPr/>
        <p:txBody>
          <a:bodyPr/>
          <a:lstStyle/>
          <a:p>
            <a:r>
              <a:rPr lang="en-US" smtClean="0"/>
              <a:t>Source: (Dick, et al., 1997)</a:t>
            </a:r>
            <a:endParaRPr lang="en-US" dirty="0"/>
          </a:p>
        </p:txBody>
      </p:sp>
      <p:sp>
        <p:nvSpPr>
          <p:cNvPr id="18436"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B66254D-5047-4BCF-A136-DF22D24FF6E4}" type="slidenum">
              <a:rPr lang="en-US" altLang="en-US" smtClean="0"/>
              <a:pPr/>
              <a:t>4</a:t>
            </a:fld>
            <a:endParaRPr lang="en-US" altLang="en-US"/>
          </a:p>
        </p:txBody>
      </p:sp>
    </p:spTree>
  </p:cSld>
  <p:clrMapOvr>
    <a:masterClrMapping/>
  </p:clrMapOvr>
  <p:transition advTm="32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dirty="0" smtClean="0"/>
              <a:t>IOM Criteria for CPR 3</a:t>
            </a:r>
          </a:p>
        </p:txBody>
      </p:sp>
      <p:sp>
        <p:nvSpPr>
          <p:cNvPr id="20483" name="Rectangle 3"/>
          <p:cNvSpPr>
            <a:spLocks noGrp="1" noChangeArrowheads="1"/>
          </p:cNvSpPr>
          <p:nvPr>
            <p:ph sz="quarter" idx="14"/>
          </p:nvPr>
        </p:nvSpPr>
        <p:spPr/>
        <p:txBody>
          <a:bodyPr/>
          <a:lstStyle/>
          <a:p>
            <a:r>
              <a:rPr lang="en-US" altLang="en-US" smtClean="0"/>
              <a:t>Problem list</a:t>
            </a:r>
          </a:p>
        </p:txBody>
      </p:sp>
      <p:sp>
        <p:nvSpPr>
          <p:cNvPr id="1946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99BF990-36DC-4ED5-BFC4-413A1856A3CF}" type="slidenum">
              <a:rPr lang="en-US" altLang="en-US" smtClean="0"/>
              <a:pPr/>
              <a:t>5</a:t>
            </a:fld>
            <a:endParaRPr lang="en-US" altLang="en-US"/>
          </a:p>
        </p:txBody>
      </p:sp>
    </p:spTree>
  </p:cSld>
  <p:clrMapOvr>
    <a:masterClrMapping/>
  </p:clrMapOvr>
  <p:transition advTm="20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dirty="0" smtClean="0"/>
              <a:t>IOM Criteria for CPR 4</a:t>
            </a:r>
          </a:p>
        </p:txBody>
      </p:sp>
      <p:sp>
        <p:nvSpPr>
          <p:cNvPr id="21507" name="Rectangle 3"/>
          <p:cNvSpPr>
            <a:spLocks noGrp="1" noChangeArrowheads="1"/>
          </p:cNvSpPr>
          <p:nvPr>
            <p:ph sz="quarter" idx="14"/>
          </p:nvPr>
        </p:nvSpPr>
        <p:spPr/>
        <p:txBody>
          <a:bodyPr/>
          <a:lstStyle/>
          <a:p>
            <a:r>
              <a:rPr lang="en-US" altLang="en-US" dirty="0" smtClean="0"/>
              <a:t>Health status measures</a:t>
            </a:r>
          </a:p>
        </p:txBody>
      </p:sp>
      <p:sp>
        <p:nvSpPr>
          <p:cNvPr id="2048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9EDF70E-04CB-4A30-92B7-11D21F46EE68}" type="slidenum">
              <a:rPr lang="en-US" altLang="en-US" smtClean="0"/>
              <a:pPr/>
              <a:t>6</a:t>
            </a:fld>
            <a:endParaRPr lang="en-US" altLang="en-US"/>
          </a:p>
        </p:txBody>
      </p:sp>
    </p:spTree>
  </p:cSld>
  <p:clrMapOvr>
    <a:masterClrMapping/>
  </p:clrMapOvr>
  <p:transition advTm="20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dirty="0" smtClean="0"/>
              <a:t>IOM Criteria for CPR 5</a:t>
            </a:r>
          </a:p>
        </p:txBody>
      </p:sp>
      <p:sp>
        <p:nvSpPr>
          <p:cNvPr id="22531" name="Rectangle 3"/>
          <p:cNvSpPr>
            <a:spLocks noGrp="1" noChangeArrowheads="1"/>
          </p:cNvSpPr>
          <p:nvPr>
            <p:ph sz="quarter" idx="14"/>
          </p:nvPr>
        </p:nvSpPr>
        <p:spPr/>
        <p:txBody>
          <a:bodyPr/>
          <a:lstStyle/>
          <a:p>
            <a:r>
              <a:rPr lang="en-US" altLang="en-US" dirty="0" smtClean="0"/>
              <a:t>Rationale for decision making</a:t>
            </a:r>
          </a:p>
        </p:txBody>
      </p:sp>
      <p:sp>
        <p:nvSpPr>
          <p:cNvPr id="2150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8E07769-2948-44B4-82CF-810305CCD5CD}" type="slidenum">
              <a:rPr lang="en-US" altLang="en-US" smtClean="0"/>
              <a:pPr/>
              <a:t>7</a:t>
            </a:fld>
            <a:endParaRPr lang="en-US" altLang="en-US"/>
          </a:p>
        </p:txBody>
      </p:sp>
    </p:spTree>
  </p:cSld>
  <p:clrMapOvr>
    <a:masterClrMapping/>
  </p:clrMapOvr>
  <p:transition advTm="20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dirty="0" smtClean="0"/>
              <a:t>IOM Criteria for CPR 6</a:t>
            </a:r>
          </a:p>
        </p:txBody>
      </p:sp>
      <p:sp>
        <p:nvSpPr>
          <p:cNvPr id="23555" name="Rectangle 3"/>
          <p:cNvSpPr>
            <a:spLocks noGrp="1" noChangeArrowheads="1"/>
          </p:cNvSpPr>
          <p:nvPr>
            <p:ph sz="quarter" idx="14"/>
          </p:nvPr>
        </p:nvSpPr>
        <p:spPr/>
        <p:txBody>
          <a:bodyPr/>
          <a:lstStyle/>
          <a:p>
            <a:r>
              <a:rPr lang="en-US" altLang="en-US" dirty="0" smtClean="0"/>
              <a:t>Records integration</a:t>
            </a:r>
          </a:p>
          <a:p>
            <a:pPr lvl="1"/>
            <a:r>
              <a:rPr lang="en-US" altLang="en-US" dirty="0" smtClean="0"/>
              <a:t>Other settings</a:t>
            </a:r>
          </a:p>
          <a:p>
            <a:pPr lvl="1"/>
            <a:r>
              <a:rPr lang="en-US" altLang="en-US" dirty="0" smtClean="0"/>
              <a:t>Other time periods</a:t>
            </a:r>
          </a:p>
        </p:txBody>
      </p:sp>
      <p:sp>
        <p:nvSpPr>
          <p:cNvPr id="2253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A1F9161-042A-4B81-9FC2-3DD293EA08BD}" type="slidenum">
              <a:rPr lang="en-US" altLang="en-US" smtClean="0"/>
              <a:pPr/>
              <a:t>8</a:t>
            </a:fld>
            <a:endParaRPr lang="en-US" altLang="en-US"/>
          </a:p>
        </p:txBody>
      </p:sp>
    </p:spTree>
  </p:cSld>
  <p:clrMapOvr>
    <a:masterClrMapping/>
  </p:clrMapOvr>
  <p:transition advTm="20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dirty="0" smtClean="0"/>
              <a:t>IOM Criteria for CPR 7</a:t>
            </a:r>
          </a:p>
        </p:txBody>
      </p:sp>
      <p:sp>
        <p:nvSpPr>
          <p:cNvPr id="24579" name="Rectangle 3"/>
          <p:cNvSpPr>
            <a:spLocks noGrp="1" noChangeArrowheads="1"/>
          </p:cNvSpPr>
          <p:nvPr>
            <p:ph sz="quarter" idx="14"/>
          </p:nvPr>
        </p:nvSpPr>
        <p:spPr/>
        <p:txBody>
          <a:bodyPr/>
          <a:lstStyle/>
          <a:p>
            <a:r>
              <a:rPr lang="en-US" altLang="en-US" dirty="0" smtClean="0"/>
              <a:t>Protection of confidentiality</a:t>
            </a:r>
          </a:p>
        </p:txBody>
      </p:sp>
      <p:sp>
        <p:nvSpPr>
          <p:cNvPr id="2355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9E8D419-CAB1-415D-84D2-C542AC767FF7}" type="slidenum">
              <a:rPr lang="en-US" altLang="en-US" smtClean="0"/>
              <a:pPr/>
              <a:t>9</a:t>
            </a:fld>
            <a:endParaRPr lang="en-US" altLang="en-US"/>
          </a:p>
        </p:txBody>
      </p:sp>
    </p:spTree>
  </p:cSld>
  <p:clrMapOvr>
    <a:masterClrMapping/>
  </p:clrMapOvr>
  <p:transition advTm="2000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2PHOTO" val=""/>
  <p:tag name="MMPROD_2LOGO" val=""/>
  <p:tag name="MMPROD_NEXTUNIQUEID" val="10011"/>
  <p:tag name="MMPROD_10842PHOTO" val=""/>
  <p:tag name="MMPROD_10842LOGO" val="iVBORw0KGgoAAAANSUhEUgAAAIgAAAAyCAYAAACH65NBAAAAGXRFWHRTb2Z0d2FyZQBBZG9iZSBJbWFnZVJlYWR5ccllPAAACuNJREFUeNrsXWtsFNcVPmdmdmZ3vd611w/8AGygvIIhCqJpSlJUR22j0kiJUIsqtUJKf6SqqkZRlShSVVWtmlaq+oMfVf+0VX9UqtQf/ZGWvqSIkiikyBAeBgMG/MCAscHr977ncXru7Jjw2PeuEfu40sU7s+Px3HO/c853zj13QCKCequ3TE2qi6DesjVl5QMi1qVRb3a736vULUi95WdB7lmSt145Aha1cy/sTrpxhn777x/zp2V8+9Vk2Z4wlmwEVXkTEA7yM0WAIH9TJ6Ef5iO/oSMn/wKh5SV+LiPjtYb5bb7+u3x/L1Q2L0O7W7TAY7oKkcSHMDp9lO4uzsOVSZ1l8MDg6NfvFQYQ9jX9JEEDCyv/J0IkiPNEAvRxH+I+W7bhWpbGg91JYPaB4irETgKajIel6D4G2Wk+c4mFEX5YQClwmx2gSO8SWT0oy9XjJhTpi+hRX4fmhilcjP6JGt2/oz+8P8lKk0wrh7xIKlFc8JFCut3iuof/7eHuKetIEzoxSFDoRUHPZHf+/Ui8nQGwhj+pGf6CDDK+y9d3QRXxMFsOkgTEPwmhEwKed/C5rf/E3ZteArfayMoiFQeQ4iErO5OAq6AOxd+TQHYsJWZwLd9gaR4ky3QhVh8ls/0NW0VSFCAVt8Gunj/jC9sOsttuZpDIjw8gK9NRSU3wG0n6GYOjsRrB8QhQFBXIMnywtfvn0Nu+l0/5cil0LUcxCmjKL5hr9YIARy2E+YKXaW4gmTpwV+/3IejbzGe1bCCpXYCY1ksMikNk6qrw1TWU5GDWxZ5lfWs/NPk+y2ea6wB5uEUTPgbHT9jcBkBSatB28piRGUln0+dAc3WkjWZrGCAyC+VH7Fp2ieHXYgZZhIRkWQBtgS2gyCLCc2eyIrUHEMN8gcHxOum6u1pyHkWz1kZPG8uiJVtqoqYAgj/Yz1ELuxbTaLHNbC03EW+6ZA9zEp9DVGsYIJaTO3eJlD3uhfsTfIXK1TLtLGU5yiQIAMpVbpF6JqsAbZHEUoTCgtAgS56oNtTIMC38+t7tLJDvkcGuxaUWPQmYtGJg6oYdFmsuL99TLjZExlgyAvPhmUKWNTI9GgNehqaGVtAkbwp6mBueKVRJ2S6uboCQDQ4D/B4VuoPvIFkdJBc5ZCZ1aJFOHw4dg+mFUfB7DezvO0B+d4+Ym0KBJokU+K3ZCXpvQKyWTXKPlepB8eU9+2FL18sEloa5xiksV0yPsnU1IEuCs7oBIjQ7ocexf2c/+9t9lsGK73IVCTY23+Mz1+D8xAAfnYFI4g5HAJ9HSe4p1uuhjMInXOd+Ekpd4FRktEkn0Zf4YbV8Ihm2XiEwLQFMPRNIqhsgYvW3K7gWOpv3iHQ6FAkOJrWAcTNMR89/wIfD3Afx+W0xUJXSyhoCDc1shfpgbWsDT25YeIpi7SQrQwO7vEMoYYByUEsSNRNiIW9y7iZb2Hk+Fa9NCyJksb51h72QiFjcKqKt6QrB4MhpWI5ddQByF9a3aVDk2tMKQaagrxuDvjfKErOyhRMEWkxpVgIuvksyHpKwDDdD19mChLK5t6oFiBAS2YUzlgxS8QkxMnXAhfgdOnHlBB9e4X4LhHizhIYFPWNZohi+hxhjHksGpCcZ8JpJpy+dhKXohA32lAWpPRdjQ6KUZJhwLagY9NGl40waRviM6Et2sc18pGxAfpycHU0Gw8jkVRi49hEfXnYAYtaqiylNoCJyuREagZHpQce1TGctW3yiB0MpMN4MjdORT/4ueJQzpqVsrrJetJzNFJsQta1HynKIaCNayRG//cPn9uCLO7ugzT/Fx3PZrEcdIFlCWtufnx0/DTNLlx3uMcvWw6rUIa1wMmr29MIzvd/Br+7+IWzsECF61irAOkDSElPGwUz4Fh2/fNzx0ze4Jx646O5CxA4vK4yToduTinaC3oP47Gd+Cl5tPZ921TlI3qZYhLUy0cjUMGzt1rErqEJv+0ZQ5R5m/Z9e2N3iYbVsrEgu4tKAkuxCu5sZJJuHWRF+D4Y5lc7d1AGSzlkzSnDHuu2gKr2gyAcYCOn8tAyytKFUMIoU/n0xV1mYRircxewgURkk8TDglq7X4OzYx7AYXU5HWJUyItOC1ShaJmfK4PGEgylfTRIEPN32esYqbqJCCywwKPkAjSxtDohBqxCSK2cILaZL9QgGsg562vbB+YlRPht+2IqUCyAILllbFU5jmObj9vWpfTXyqoJD6BMuREM0NHEOJCmKEpY8RrKEZVBU3Ny5G5oauu3tIllAYiuDiNY2rPkCnZ/4F5+aejhSKwtA7AfzeZpgx7pNcPGmJjbllI3x+9wBkOVeMHWmUipA1byuAsWuv3kYuPaByEfwqBbK5SGx2XcQ/N7X2JJoOVeaRV1IS6NwlaL00LsqAGH0AymSG5/f/i1ob5qk23N/ZZDM8FdWvlv80jbT2gSa603mAbvBsKCamm2l3MwWO5qT0Oafwe7gjP2FVcImMZOtbbAxCGuaOkDKc6OP4CteTVS2py09xJW1gBV/hW+9EuKDlqLoka4DGnQHksYgu5wQ+0OjFEXg398oltTJ0GWsKuvhtIQehUh8DNzqPI9VL8MdTZ7wZpb90zyvrrzT+Iap0+Ejb/Onf3AfvX99qGwkVTwKuVxM74w1oKpfKVdIxlph7wiDanwTkqhI01x95XRbZDLntYRVlws0Z3bCTM4nzMVSQAJOJVM5Vik/1YD6a7LyNbwouwr8jXtuBNPNfVqAiMtLXWSsv7GoUjDF5sawjEya+ChALAqhjE1kvzgAq1zfSrNOVSEfkaiLJkT+Q3AgKzdAksYnoCnr2Y5ogFW6sciJ/+GeqcSigGKrkChrrGR+JAAyuzzNnyIOSHIAZDHyN2j177cLX6syEe8khyTZhInQGOhGlENCqwiQSRD0raGA1FGpm79t/WDOSON3RDmDqE2N5QQIDU8ewz2eU+hzv8jcRao2LiG0HoT1mA6P0n+H3ucw8wqH0ksFmxBNUbC/72sY8ByoWGEYSZGjjsL43TE+EnmYaG4LcmpkDlr8v4Kn1j7HMZOvoPeCVYBrEQW76PYSXbg0CHPLZ/jsaUjooYIBYqoSBBqeqmT+ZUcjF28NQjgu6mzvQJrq9nROxKT/nDmB7f4/YlvjG2ToUC1JqpT1SABMLY7B7TlhVkWV+pjjfwsaIL76rAYeNVGhwTArChuLheQUnRk9xTxkxLEgeS33C0HF6OTIYXxmQ5PUHTxkJdk1KSqk8vpUudYjwdZD9Rp0bvgsa40Ah72jrah1o/kIVaIMhMLbxdgRK0THho7CYlTUpl6DDLWpmWioBcO3btNy7Jewq2cWe9q+CQ3QSUbCeXsgViZAxH6Qmfh1mJy9whZRaE0IctRkZmySvQNctffrPvFkVNSdmKntoyKROR0eo4Gr/4MbMx/z1+ccRUmb6s8Wp+gsyHGanD0MT/dewI6mL2OLfxc0aK1M6rTKSwLwhFouk4auim2TK/tbYkUvJoq9k5a1jKhEQTfR2QT9hMZtbBkSegzmwiG6fncURqcvcmh7nr+64LjYaCbX8Mhi3aP3tvPzAe6d3Lu5t0Lq7Xir88rL1W8inLvo8I+CucdDshFy2eF0/5Oe8XBIqCgrEHUfN7lPO+CwHrE4eQLkfmEIQHicvrKwU4kAEcRy0RGMWeK9XA4w/JCl8PcJAojpgCTi5DzS7uwvBiD1VkMt7XJ//T8Wqrd07f8CDACjxVlcKTAfYgAAAABJRU5ErkJggg=="/>
  <p:tag name="MMPROD_10646PHOTO" val=""/>
  <p:tag name="MMPROD_10646LOGO" val="iVBORw0KGgoAAAANSUhEUgAAAIgAAAAyCAYAAACH65NBAAAAGXRFWHRTb2Z0d2FyZQBBZG9iZSBJbWFnZVJlYWR5ccllPAAACuNJREFUeNrsXWtsFNcVPmdmdmZ3vd611w/8AGygvIIhCqJpSlJUR22j0kiJUIsqtUJKf6SqqkZRlShSVVWtmlaq+oMfVf+0VX9UqtQf/ZGWvqSIkiikyBAeBgMG/MCAscHr977ncXru7Jjw2PeuEfu40sU7s+Px3HO/c853zj13QCKCequ3TE2qi6DesjVl5QMi1qVRb3a736vULUi95WdB7lmSt145Aha1cy/sTrpxhn777x/zp2V8+9Vk2Z4wlmwEVXkTEA7yM0WAIH9TJ6Ef5iO/oSMn/wKh5SV+LiPjtYb5bb7+u3x/L1Q2L0O7W7TAY7oKkcSHMDp9lO4uzsOVSZ1l8MDg6NfvFQYQ9jX9JEEDCyv/J0IkiPNEAvRxH+I+W7bhWpbGg91JYPaB4irETgKajIel6D4G2Wk+c4mFEX5YQClwmx2gSO8SWT0oy9XjJhTpi+hRX4fmhilcjP6JGt2/oz+8P8lKk0wrh7xIKlFc8JFCut3iuof/7eHuKetIEzoxSFDoRUHPZHf+/Ui8nQGwhj+pGf6CDDK+y9d3QRXxMFsOkgTEPwmhEwKed/C5rf/E3ZteArfayMoiFQeQ4iErO5OAq6AOxd+TQHYsJWZwLd9gaR4ky3QhVh8ls/0NW0VSFCAVt8Gunj/jC9sOsttuZpDIjw8gK9NRSU3wG0n6GYOjsRrB8QhQFBXIMnywtfvn0Nu+l0/5cil0LUcxCmjKL5hr9YIARy2E+YKXaW4gmTpwV+/3IejbzGe1bCCpXYCY1ksMikNk6qrw1TWU5GDWxZ5lfWs/NPk+y2ea6wB5uEUTPgbHT9jcBkBSatB28piRGUln0+dAc3WkjWZrGCAyC+VH7Fp2ieHXYgZZhIRkWQBtgS2gyCLCc2eyIrUHEMN8gcHxOum6u1pyHkWz1kZPG8uiJVtqoqYAgj/Yz1ELuxbTaLHNbC03EW+6ZA9zEp9DVGsYIJaTO3eJlD3uhfsTfIXK1TLtLGU5yiQIAMpVbpF6JqsAbZHEUoTCgtAgS56oNtTIMC38+t7tLJDvkcGuxaUWPQmYtGJg6oYdFmsuL99TLjZExlgyAvPhmUKWNTI9GgNehqaGVtAkbwp6mBueKVRJ2S6uboCQDQ4D/B4VuoPvIFkdJBc5ZCZ1aJFOHw4dg+mFUfB7DezvO0B+d4+Ym0KBJokU+K3ZCXpvQKyWTXKPlepB8eU9+2FL18sEloa5xiksV0yPsnU1IEuCs7oBIjQ7ocexf2c/+9t9lsGK73IVCTY23+Mz1+D8xAAfnYFI4g5HAJ9HSe4p1uuhjMInXOd+Ekpd4FRktEkn0Zf4YbV8Ihm2XiEwLQFMPRNIqhsgYvW3K7gWOpv3iHQ6FAkOJrWAcTNMR89/wIfD3Afx+W0xUJXSyhoCDc1shfpgbWsDT25YeIpi7SQrQwO7vEMoYYByUEsSNRNiIW9y7iZb2Hk+Fa9NCyJksb51h72QiFjcKqKt6QrB4MhpWI5ddQByF9a3aVDk2tMKQaagrxuDvjfKErOyhRMEWkxpVgIuvksyHpKwDDdD19mChLK5t6oFiBAS2YUzlgxS8QkxMnXAhfgdOnHlBB9e4X4LhHizhIYFPWNZohi+hxhjHksGpCcZ8JpJpy+dhKXohA32lAWpPRdjQ6KUZJhwLagY9NGl40waRviM6Et2sc18pGxAfpycHU0Gw8jkVRi49hEfXnYAYtaqiylNoCJyuREagZHpQce1TGctW3yiB0MpMN4MjdORT/4ueJQzpqVsrrJetJzNFJsQta1HynKIaCNayRG//cPn9uCLO7ugzT/Fx3PZrEcdIFlCWtufnx0/DTNLlx3uMcvWw6rUIa1wMmr29MIzvd/Br+7+IWzsECF61irAOkDSElPGwUz4Fh2/fNzx0ze4Jx646O5CxA4vK4yToduTinaC3oP47Gd+Cl5tPZ921TlI3qZYhLUy0cjUMGzt1rErqEJv+0ZQ5R5m/Z9e2N3iYbVsrEgu4tKAkuxCu5sZJJuHWRF+D4Y5lc7d1AGSzlkzSnDHuu2gKr2gyAcYCOn8tAyytKFUMIoU/n0xV1mYRircxewgURkk8TDglq7X4OzYx7AYXU5HWJUyItOC1ShaJmfK4PGEgylfTRIEPN32esYqbqJCCywwKPkAjSxtDohBqxCSK2cILaZL9QgGsg562vbB+YlRPht+2IqUCyAILllbFU5jmObj9vWpfTXyqoJD6BMuREM0NHEOJCmKEpY8RrKEZVBU3Ny5G5oauu3tIllAYiuDiNY2rPkCnZ/4F5+aejhSKwtA7AfzeZpgx7pNcPGmJjbllI3x+9wBkOVeMHWmUipA1byuAsWuv3kYuPaByEfwqBbK5SGx2XcQ/N7X2JJoOVeaRV1IS6NwlaL00LsqAGH0AymSG5/f/i1ob5qk23N/ZZDM8FdWvlv80jbT2gSa603mAbvBsKCamm2l3MwWO5qT0Oafwe7gjP2FVcImMZOtbbAxCGuaOkDKc6OP4CteTVS2py09xJW1gBV/hW+9EuKDlqLoka4DGnQHksYgu5wQ+0OjFEXg398oltTJ0GWsKuvhtIQehUh8DNzqPI9VL8MdTZ7wZpb90zyvrrzT+Iap0+Ejb/Onf3AfvX99qGwkVTwKuVxM74w1oKpfKVdIxlph7wiDanwTkqhI01x95XRbZDLntYRVlws0Z3bCTM4nzMVSQAJOJVM5Vik/1YD6a7LyNbwouwr8jXtuBNPNfVqAiMtLXWSsv7GoUjDF5sawjEya+ChALAqhjE1kvzgAq1zfSrNOVSEfkaiLJkT+Q3AgKzdAksYnoCnr2Y5ogFW6sciJ/+GeqcSigGKrkChrrGR+JAAyuzzNnyIOSHIAZDHyN2j177cLX6syEe8khyTZhInQGOhGlENCqwiQSRD0raGA1FGpm79t/WDOSON3RDmDqE2N5QQIDU8ewz2eU+hzv8jcRao2LiG0HoT1mA6P0n+H3ucw8wqH0ksFmxBNUbC/72sY8ByoWGEYSZGjjsL43TE+EnmYaG4LcmpkDlr8v4Kn1j7HMZOvoPeCVYBrEQW76PYSXbg0CHPLZ/jsaUjooYIBYqoSBBqeqmT+ZUcjF28NQjgu6mzvQJrq9nROxKT/nDmB7f4/YlvjG2ToUC1JqpT1SABMLY7B7TlhVkWV+pjjfwsaIL76rAYeNVGhwTArChuLheQUnRk9xTxkxLEgeS33C0HF6OTIYXxmQ5PUHTxkJdk1KSqk8vpUudYjwdZD9Rp0bvgsa40Ah72jrah1o/kIVaIMhMLbxdgRK0THho7CYlTUpl6DDLWpmWioBcO3btNy7Jewq2cWe9q+CQ3QSUbCeXsgViZAxH6Qmfh1mJy9whZRaE0IctRkZmySvQNctffrPvFkVNSdmKntoyKROR0eo4Gr/4MbMx/z1+ccRUmb6s8Wp+gsyHGanD0MT/dewI6mL2OLfxc0aK1M6rTKSwLwhFouk4auim2TK/tbYkUvJoq9k5a1jKhEQTfR2QT9hMZtbBkSegzmwiG6fncURqcvcmh7nr+64LjYaCbX8Mhi3aP3tvPzAe6d3Lu5t0Lq7Xir88rL1W8inLvo8I+CucdDshFy2eF0/5Oe8XBIqCgrEHUfN7lPO+CwHrE4eQLkfmEIQHicvrKwU4kAEcRy0RGMWeK9XA4w/JCl8PcJAojpgCTi5DzS7uwvBiD1VkMt7XJ//T8Wqrd07f8CDACjxVlcKTAfYgAAAABJRU5ErkJggg=="/>
  <p:tag name="MMPROD_THEME_BG_IMAGE"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MxMzEzMSIvPg0KCQk8dWljb2xvciBuYW1lPSJnbG93IiB2YWx1ZT0iMHgwMDAwMDAiLz4NCgkJPHVpY29sb3IgbmFtZT0idGV4dCIgdmFsdWU9IjB4RkZGRkZGIi8+DQoJCTx1aWNvbG9yIG5hbWU9ImxpZ2h0IiB2YWx1ZT0iMHg0RTVENjAiLz4NCgkJPHVpY29sb3IgbmFtZT0ic2hhZG93IiB2YWx1ZT0iMHgwMDAwMDAiLz4NCgkJPHVpY29sb3IgbmFtZT0iYmFja2dyb3VuZCIgdmFsdWU9IjB4QzBDMEMwIi8+DQoJPC9jb2xvcnM+DQoJPGxheW91dD4NCgkJPHVpc2hvdyBuYW1lPSJwcmVzZW50YXRpb250aXRsZSIgdmFsdWU9InRydWUiLz4NCgkJPHVpc2hvdyBuYW1lPSJwcmVzZW50ZXJwaG90byIgdmFsdWU9ImZhbHNlIi8+DQoJCTx1aXNob3cgbmFtZT0icHJlc2VudGVybmFtZSIgdmFsdWU9ImZhbHNlIi8+DQoJCTx1aXNob3cgbmFtZT0icHJlc2VudGVydGl0bGUiIHZhbHVlPSJmYWxzZSIvPg0KCQk8dWlzaG93IG5hbWU9InByZXNlbnRlcmVtYWlsIiB2YWx1ZT0iZmFsc2UiLz4NCgkJPHVpc2hvdyBuYW1lPSJwcmVzZW50ZXJiaW8iIHZhbHVlPSJmYWxzZSIvPg0KCQk8dWlzaG93IG5hbWU9ImNvbXBhbnlsb2dvIiB2YWx1ZT0iZmFsc2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ZmFsc2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1FVSVoiIHZhbHVlPSJRdWl6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DQoJCTx1aXRleHQgbmFtZT0iVEFCX09VVExJTkUiIHZhbHVlPSJBbmEgSGF0Ii8+DQoJCTx1aXRleHQgbmFtZT0iVEFCX1RIVU1CIiB2YWx1ZT0iUmVzaW0iLz4NCgkJPHVpdGV4dCBuYW1lPSJUQUJfTk9URVMiIHZhbHVlPSJOb3RsYXIiLz4NCgkJPHVpdGV4dCBuYW1lPSJUQUJfU0VBUkNIIiB2YWx1ZT0iQXJhIi8+DQoJCTx1aXRleHQgbmFtZT0iU0xJREVfSEVBRElORyIgdmFsdWU9IlNsYXl0IEJhxZ9sxLHEn8SxIi8+DQoJCTx1aXRleHQgbmFtZT0iRFVSQVRJT05fSEVBRElORyIgdmFsdWU9IlPDvHJlIi8+DQoJCTx1aXRleHQgbmFtZT0iU0VBUkNIX0hFQURJTkciIHZhbHVlPSJNZXRuaSBhcmE6Ii8+DQoJCTx1aXRleHQgbmFtZT0iVEhVTUJfSEVBRElORyIgdmFsdWU9IlNsYXl0Ii8+DQoJCTx1aXRleHQgbmFtZT0iVEhVTUJfSU5GTyIgdmFsdWU9IlNsYXl0IEJhxZ9sxLHEn8SxL1PDvHJlc2kiLz4NCgkJPHVpdGV4dCBuYW1lPSJBVFRBQ0hOQU1FX0hFQURJTkciIHZhbHVlPSJEb3N5YSBBZMSxIi8+DQoJCTx1aXRleHQgbmFtZT0iQVRUQUNIU0laRV9IRUFESU5HIiB2YWx1ZT0iQm95dXQiLz4NCgkJPHVpdGV4dCBuYW1lPSJTTElERV9OT1RFUyIgdmFsdWU9IlNsYXl0IE5vdGxhcsSx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JiN4QTsmI3hBO0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QodC70LDQudC0ICVu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IS0tcXVpeiBwb2QgYW5kIG1lc3NhZ2UgYm94IHRleHRzLS0+DQoJCTx1aXRleHQgbmFtZT0iUVVJWlBPRF9RVUlaX0FUVEVNUFQiIHZhbHVlPSLQn9C+0L/Ri9GC0LrQsCDQv9GA0L7QudGC0Lgg0L7Qv9GA0L7RgToiLz4NCgkJPHVpdGV4dCBuYW1lPSJRVUlaUE9EX1FVSVpfQVRURU1QVF9WQUxVRSIgdmFsdWU9IiVuINC40LcgJXQiLz4NCgkJPHVpdGV4dCBuYW1lPSJRVUlaUE9EX1FVSVpfU0NPUkUiIHZhbHVlPSLQndCw0LHRgNCw0L3QviDQsdCw0LvQu9C+0LI6Ii8+DQoJCTx1aXRleHQgbmFtZT0iUVVJWlBPRF9RVUlaX1BBU1NTQ09SRSIgdmFsdWU9ItCf0YDQvtGF0L7QtNC90L7QuSDRgNC10LfRg9C70YzRgtCw0YI6Ii8+DQoJCTx1aXRleHQgbmFtZT0iUVVJWlBPRF9RVUlaX01BWFNDT1JFIiB2YWx1ZT0i0JzQsNC60YHQuNC80LDQu9GM0L3Ri9C5INGA0LXQt9GD0LvRjNGC0LDRgjoiLz4NCgkJPHVpdGV4dCBuYW1lPSJRVUlaUE9EX1FVRVNBVE1QVF9TVFIiIHZhbHVlPSLQn9C+0L/Ri9GC0LrQsDogJW4g0LjQtyAldCIvPg0KCQk8dWl0ZXh0IG5hbWU9IlFVSVpQT0RfUVVFU1RZUEVfU1RSIiB2YWx1ZT0i0KLQuNC/OiAlcyIvPg0KCQk8dWl0ZXh0IG5hbWU9IlFVSVpQT0RfUVVFU1RZUEVfR1JEIiB2YWx1ZT0i0KEg0L7RhtC10L3QutC+0LkiLz4NCgkJPHVpdGV4dCBuYW1lPSJRVUlaUE9EX1FVRVNUWVBFX1NWWSIgdmFsdWU9ItCe0LHQt9C+0YAiLz4NCgkJPHVpdGV4dCBuYW1lPSJRVUlaUE9EX1FVSVpBVE1QVF9JTkYiIHZhbHVlPSLQkdC+0LvRjNGI0L7QtSDRh9C40YHQu9C+Ii8+DQoJCTx1aXRleHQgbmFtZT0iUVVJWlBPRF9RVUVTQVRNUFRfSU5GIiB2YWx1ZT0i0JHQvtC70YzRiNC+0LUg0YfQuNGB0LvQviIvPg0KCQk8dWl0ZXh0IG5hbWU9IldBUk5JTkdNU0dfWUVTU1RSSU5HIiB2YWx1ZT0i0JTQsCIvPg0KCQk8dWl0ZXh0IG5hbWU9IldBUk5JTkdNU0dfTk9TVFJJTkciIHZhbHVlPSLQndC10YIiLz4NCgkJPHVpdGV4dCBuYW1lPSJXQVJOSU5HTVNHX1RJVExFU1RSSU5HIiB2YWx1ZT0i0J/RgNC10LTRg9C/0YDQtdC20LTQtdC90LjQtSDQviDQvdCw0LLQuNCz0LDRhtC40Lgg0LIg0L7Qv9GA0L7RgdC1Ii8+DQoJCTx1aXRleHQgbmFtZT0iV0FSTklOR01TR19NU0dTVFJJTkciIHZhbHVlPSLQkiDQvtC/0YDQvtGB0LUg0L7RgdGC0LDQu9C40YHRjCDQvdC10L7RgtCy0LXRh9C10L3QvdGL0LUg0LLQvtC/0YDQvtGB0Ysu0J3QsNC20LDRgtC40LUg0LrQvdC+0L/QutC4ICZxdW90O9CU0LAmcXVvdDsg0L/RgNC40LLQtdC00LXRgiDQuiDQt9Cw0LrRgNGL0YLQuNGOINC+0L/RgNC+0YHQsC4g0J3QsNC20LDRgtC40LUg0LrQvdC+0L/QutC4ICZxdW90O9Cd0LXRgiZxdW90OyDQv9GA0L7QtNC+0LvQttC40YIg0L7Qv9GA0L7RgS4iLz4NCgkJPHVpdGV4dCBuYW1lPSJJTkZPUk1BVElPTl9IMjY0X0ZMQVNIUExBWUVSIiB2YWx1ZT0i0KLQtdC60YPRidCw0Y8g0LLQtdGA0YHQuNGPINC/0YDQvtC40LPRgNGL0LLQsNGC0LXQu9GPIEZsYXNoIFBsYXllciwg0YPRgdGC0LDQvdC+0LLQu9C10L3QvdCw0Y8g0L3QsCDRjdGC0L7QvCDQutC+0LzQv9GM0Y7RgtC10YDQtSwg0L3QtSDQv9C+0LTQtNC10YDQttC40LLQsNC10YIg0Y3RgtC+INCy0LjQtNC10L4uINCp0LXQu9C60L3QuNGC0LUg0LIg0L7QsdC70LDRgdGC0Lgg0LLQuNC00LXQviwg0YfRgtC+0LHRiyDQt9Cw0LPRgNGD0LfQuNGC0Ywg0L/QvtGB0LvQtdC00L3RjtGOINCy0LXRgNGB0LjRjiDQv9GA0L7QuNCz0YDRi9Cy0LDRgtC10LvRj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tCf0L7QutCw0LfRi9Cy0LDRgtGMINCy0YDQtdC30LrRgyDRg9GH0LDRgdGC0L3QuNC60LDQvCIvPg0KCQk8dWl0ZXh0IG5hbWU9Ik1VVEUiIHZhbHVlPSLQntGC0LrQu9GO0YfQuNGC0Ywg0LfQstGD0LoiLz4NCgkJPHVpdGV4dCBuYW1lPSJET0NXUkFQX1RJVExFIiB2YWx1ZT0i0JLQu9C+0LbQtdC90LjQtSDQsiDRhNCw0LnQuyBBZG9iZSBQcmVzZW50ZXIiLz4NCgkJPHVpdGV4dCBuYW1lPSJET0NXUkFQX01TRyIgdmFsdWU9ItCh0L7RhdGA0LDQvdC40YLRjCDQsiDQv9Cw0L/QutGDICZxdW90O9Cc0L7QuSDQutC+0LzQv9GM0Y7RgtC10YAmcXVvdDsiLz4NCgkJPHVpdGV4dCBuYW1lPSJET0NXUkFQX1BST01QVCIgdmFsdWU9ItCp0LXQu9C60L3Rg9GC0Ywg0LTQu9GPINC30LDQs9GA0YPQt9C60LgiLz4NCgk8L2xhbmd1YWdlPg0KPC9jb25maWd1cmF0aW9uPg0K"/>
  <p:tag name="MMPROD_UIDATA" val="&lt;database version=&quot;7.0&quot;&gt;&lt;object type=&quot;1&quot; unique_id=&quot;10001&quot;&gt;&lt;property id=&quot;20141&quot; value=&quot;EHRs_Lecture_2&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193&quot; value=&quot;-1&quot;/&gt;&lt;property id=&quot;20224&quot; value=&quot;C:\Users\mbruck\Desktop\final version 3 working files 3.27.2012 USE ME\comp5\comp5_unit6&quot;/&gt;&lt;property id=&quot;20225&quot; value=&quot;C:\Users\dan\Desktop\Berner\Unit 8\Pt2\Completed\&quot;/&gt;&lt;property id=&quot;20226&quot; value=&quot;P:\ONC_Workforce\Comp 5\Unit 6\comp5_unit6b_lecture_slides.pptx&quot;/&gt;&lt;property id=&quot;20250&quot; value=&quot;0&quot;/&gt;&lt;property id=&quot;20251&quot; value=&quot;1&quot;/&gt;&lt;property id=&quot;20259&quot; value=&quot;0&quot;/&gt;&lt;object type=&quot;4&quot; unique_id=&quot;10645&quot;&gt;&lt;object type=&quot;5&quot; unique_id=&quot;10646&quot;&gt;&lt;property id=&quot;20149&quot; value=&quot;History of Electronic Health Records - Evolution of Functional Requirements for EHRs  Part 2&quot;/&gt;&lt;property id=&quot;20159&quot; value=&quot;UAB_logo_trans.png&quot;/&gt;&lt;/object&gt;&lt;object type=&quot;5&quot; unique_id=&quot;10842&quot;&gt;&lt;property id=&quot;20149&quot; value=&quot;History of Health IT in the US--Clinical Decision Support Systems Part 2&quot;/&gt;&lt;property id=&quot;20159&quot; value=&quot;UAB_logo_trans.png&quot;/&gt;&lt;/object&gt;&lt;/object&gt;&lt;object type=&quot;8&quot; unique_id=&quot;10647&quot;&gt;&lt;/object&gt;&lt;object type=&quot;2&quot; unique_id=&quot;10648&quot;&gt;&lt;object type=&quot;3&quot; unique_id=&quot;10650&quot;&gt;&lt;property id=&quot;20148&quot; value=&quot;5&quot;/&gt;&lt;property id=&quot;20300&quot; value=&quot;Slide 3 - &amp;quot;IOM Criteria for CPR&amp;quot;&quot;/&gt;&lt;property id=&quot;20302&quot; value=&quot;0&quot;/&gt;&lt;property id=&quot;20303&quot; value=&quot;History of Electronic Health Records - Evolution of Functional Requirements for EHRs  Part 2&quot;/&gt;&lt;property id=&quot;20307&quot; value=&quot;263&quot;/&gt;&lt;property id=&quot;20309&quot; value=&quot;10646&quot;/&gt;&lt;property id=&quot;20312&quot; value=&quot;0&quot;/&gt;&lt;/object&gt;&lt;object type=&quot;3&quot; unique_id=&quot;10651&quot;&gt;&lt;property id=&quot;20148&quot; value=&quot;5&quot;/&gt;&lt;property id=&quot;20300&quot; value=&quot;Slide 4 - &amp;quot;IOM Criteria for CPR 2&amp;quot;&quot;/&gt;&lt;property id=&quot;20302&quot; value=&quot;0&quot;/&gt;&lt;property id=&quot;20303&quot; value=&quot;History of Electronic Health Records - Evolution of Functional Requirements for EHRs  Part 2&quot;/&gt;&lt;property id=&quot;20307&quot; value=&quot;264&quot;/&gt;&lt;property id=&quot;20309&quot; value=&quot;10646&quot;/&gt;&lt;property id=&quot;20312&quot; value=&quot;0&quot;/&gt;&lt;/object&gt;&lt;object type=&quot;3&quot; unique_id=&quot;10657&quot;&gt;&lt;property id=&quot;20148&quot; value=&quot;5&quot;/&gt;&lt;property id=&quot;20300&quot; value=&quot;Slide 10 - &amp;quot;IOM Criteria for CPR 8&amp;quot;&quot;/&gt;&lt;property id=&quot;20302&quot; value=&quot;0&quot;/&gt;&lt;property id=&quot;20303&quot; value=&quot;History of Electronic Health Records - Evolution of Functional Requirements for EHRs  Part 2&quot;/&gt;&lt;property id=&quot;20307&quot; value=&quot;270&quot;/&gt;&lt;property id=&quot;20309&quot; value=&quot;10646&quot;/&gt;&lt;property id=&quot;20312&quot; value=&quot;0&quot;/&gt;&lt;/object&gt;&lt;object type=&quot;3&quot; unique_id=&quot;10663&quot;&gt;&lt;property id=&quot;20148&quot; value=&quot;5&quot;/&gt;&lt;property id=&quot;20300&quot; value=&quot;Slide 16 - &amp;quot;IOM Criteria for CPR 14&amp;quot;&quot;/&gt;&lt;property id=&quot;20302&quot; value=&quot;0&quot;/&gt;&lt;property id=&quot;20303&quot; value=&quot;History of Electronic Health Records - Evolution of Functional Requirements for EHRs  Part 2&quot;/&gt;&lt;property id=&quot;20307&quot; value=&quot;276&quot;/&gt;&lt;property id=&quot;20309&quot; value=&quot;10646&quot;/&gt;&lt;property id=&quot;20312&quot; value=&quot;0&quot;/&gt;&lt;/object&gt;&lt;object type=&quot;3&quot; unique_id=&quot;10664&quot;&gt;&lt;property id=&quot;20148&quot; value=&quot;5&quot;/&gt;&lt;property id=&quot;20300&quot; value=&quot;Slide 18 - &amp;quot;Electronic Health Record &amp;#x0D;&amp;#x0A;System Capabilities&amp;quot;&quot;/&gt;&lt;property id=&quot;20302&quot; value=&quot;0&quot;/&gt;&lt;property id=&quot;20303&quot; value=&quot;History of Electronic Health Records - Evolution of Functional Requirements for EHRs  Part 2&quot;/&gt;&lt;property id=&quot;20307&quot; value=&quot;288&quot;/&gt;&lt;property id=&quot;20309&quot; value=&quot;10646&quot;/&gt;&lt;property id=&quot;20312&quot; value=&quot;0&quot;/&gt;&lt;/object&gt;&lt;object type=&quot;3&quot; unique_id=&quot;10665&quot;&gt;&lt;property id=&quot;20148&quot; value=&quot;5&quot;/&gt;&lt;property id=&quot;20300&quot; value=&quot;Slide 19 - &amp;quot;Electronic Health Record &amp;#x0D;&amp;#x0A;System Capabilities 2&amp;quot;&quot;/&gt;&lt;property id=&quot;20302&quot; value=&quot;0&quot;/&gt;&lt;property id=&quot;20303&quot; value=&quot;History of Electronic Health Records - Evolution of Functional Requirements for EHRs  Part 2&quot;/&gt;&lt;property id=&quot;20307&quot; value=&quot;289&quot;/&gt;&lt;property id=&quot;20309&quot; value=&quot;10646&quot;/&gt;&lt;property id=&quot;20312&quot; value=&quot;0&quot;/&gt;&lt;/object&gt;&lt;object type=&quot;3&quot; unique_id=&quot;10666&quot;&gt;&lt;property id=&quot;20148&quot; value=&quot;5&quot;/&gt;&lt;property id=&quot;20300&quot; value=&quot;Slide 20 - &amp;quot;Electronic Health Record &amp;#x0D;&amp;#x0A;System Capabilities 3&amp;quot;&quot;/&gt;&lt;property id=&quot;20302&quot; value=&quot;0&quot;/&gt;&lt;property id=&quot;20303&quot; value=&quot;History of Electronic Health Records - Evolution of Functional Requirements for EHRs  Part 2&quot;/&gt;&lt;property id=&quot;20307&quot; value=&quot;290&quot;/&gt;&lt;property id=&quot;20309&quot; value=&quot;10646&quot;/&gt;&lt;property id=&quot;20312&quot; value=&quot;0&quot;/&gt;&lt;/object&gt;&lt;object type=&quot;3&quot; unique_id=&quot;10667&quot;&gt;&lt;property id=&quot;20148&quot; value=&quot;5&quot;/&gt;&lt;property id=&quot;20300&quot; value=&quot;Slide 21 - &amp;quot;Electronic Health Record &amp;#x0D;&amp;#x0A;System Capabilities 4&amp;quot;&quot;/&gt;&lt;property id=&quot;20302&quot; value=&quot;0&quot;/&gt;&lt;property id=&quot;20303&quot; value=&quot;History of Electronic Health Records - Evolution of Functional Requirements for EHRs  Part 2&quot;/&gt;&lt;property id=&quot;20307&quot; value=&quot;291&quot;/&gt;&lt;property id=&quot;20309&quot; value=&quot;10646&quot;/&gt;&lt;property id=&quot;20312&quot; value=&quot;0&quot;/&gt;&lt;/object&gt;&lt;object type=&quot;3&quot; unique_id=&quot;10668&quot;&gt;&lt;property id=&quot;20148&quot; value=&quot;5&quot;/&gt;&lt;property id=&quot;20300&quot; value=&quot;Slide 22 - &amp;quot;Electronic Health Record &amp;#x0D;&amp;#x0A;System Capabilities 5&amp;quot;&quot;/&gt;&lt;property id=&quot;20302&quot; value=&quot;0&quot;/&gt;&lt;property id=&quot;20303&quot; value=&quot;History of Electronic Health Records - Evolution of Functional Requirements for EHRs  Part 2&quot;/&gt;&lt;property id=&quot;20307&quot; value=&quot;292&quot;/&gt;&lt;property id=&quot;20309&quot; value=&quot;10646&quot;/&gt;&lt;property id=&quot;20312&quot; value=&quot;0&quot;/&gt;&lt;/object&gt;&lt;object type=&quot;3&quot; unique_id=&quot;10669&quot;&gt;&lt;property id=&quot;20148&quot; value=&quot;5&quot;/&gt;&lt;property id=&quot;20300&quot; value=&quot;Slide 23 - &amp;quot;Meaningful Use&amp;quot;&quot;/&gt;&lt;property id=&quot;20302&quot; value=&quot;0&quot;/&gt;&lt;property id=&quot;20303&quot; value=&quot;History of Electronic Health Records - Evolution of Functional Requirements for EHRs  Part 2&quot;/&gt;&lt;property id=&quot;20307&quot; value=&quot;282&quot;/&gt;&lt;property id=&quot;20309&quot; value=&quot;10646&quot;/&gt;&lt;property id=&quot;20312&quot; value=&quot;0&quot;/&gt;&lt;/object&gt;&lt;object type=&quot;3&quot; unique_id=&quot;10670&quot;&gt;&lt;property id=&quot;20148&quot; value=&quot;5&quot;/&gt;&lt;property id=&quot;20300&quot; value=&quot;Slide 25 - &amp;quot;History of Electronic Health Records (EHRs)&amp;#x0D;&amp;#x0A;Summary&amp;quot;&quot;/&gt;&lt;property id=&quot;20302&quot; value=&quot;0&quot;/&gt;&lt;property id=&quot;20303&quot; value=&quot;History of Electronic Health Records - Evolution of Functional Requirements for EHRs  Part 2&quot;/&gt;&lt;property id=&quot;20307&quot; value=&quot;283&quot;/&gt;&lt;property id=&quot;20309&quot; value=&quot;10646&quot;/&gt;&lt;property id=&quot;20312&quot; value=&quot;0&quot;/&gt;&lt;/object&gt;&lt;object type=&quot;3&quot; unique_id=&quot;10900&quot;&gt;&lt;property id=&quot;20148&quot; value=&quot;5&quot;/&gt;&lt;property id=&quot;20300&quot; value=&quot;Slide 26 - &amp;quot;Acknowledgment&amp;quot;&quot;/&gt;&lt;property id=&quot;20307&quot; value=&quot;293&quot;/&gt;&lt;property id=&quot;20309&quot; value=&quot;-1&quot;/&gt;&lt;/object&gt;&lt;object type=&quot;3&quot; unique_id=&quot;11276&quot;&gt;&lt;property id=&quot;20148&quot; value=&quot;5&quot;/&gt;&lt;property id=&quot;20300&quot; value=&quot;Slide 1 - &amp;quot;History of Health Information Technology in the U.S.&amp;quot;&quot;/&gt;&lt;property id=&quot;20307&quot; value=&quot;294&quot;/&gt;&lt;property id=&quot;20309&quot; value=&quot;-1&quot;/&gt;&lt;/object&gt;&lt;object type=&quot;3&quot; unique_id=&quot;11278&quot;&gt;&lt;property id=&quot;20148&quot; value=&quot;5&quot;/&gt;&lt;property id=&quot;20300&quot; value=&quot;Slide 5 - &amp;quot;IOM Criteria for CPR 3&amp;quot;&quot;/&gt;&lt;property id=&quot;20307&quot; value=&quot;305&quot;/&gt;&lt;property id=&quot;20309&quot; value=&quot;-1&quot;/&gt;&lt;/object&gt;&lt;object type=&quot;3&quot; unique_id=&quot;11279&quot;&gt;&lt;property id=&quot;20148&quot; value=&quot;5&quot;/&gt;&lt;property id=&quot;20300&quot; value=&quot;Slide 6 - &amp;quot;IOM Criteria for CPR 4&amp;quot;&quot;/&gt;&lt;property id=&quot;20307&quot; value=&quot;304&quot;/&gt;&lt;property id=&quot;20309&quot; value=&quot;-1&quot;/&gt;&lt;/object&gt;&lt;object type=&quot;3&quot; unique_id=&quot;11280&quot;&gt;&lt;property id=&quot;20148&quot; value=&quot;5&quot;/&gt;&lt;property id=&quot;20300&quot; value=&quot;Slide 7 - &amp;quot;IOM Criteria for CPR 5&amp;quot;&quot;/&gt;&lt;property id=&quot;20307&quot; value=&quot;303&quot;/&gt;&lt;property id=&quot;20309&quot; value=&quot;-1&quot;/&gt;&lt;/object&gt;&lt;object type=&quot;3&quot; unique_id=&quot;11281&quot;&gt;&lt;property id=&quot;20148&quot; value=&quot;5&quot;/&gt;&lt;property id=&quot;20300&quot; value=&quot;Slide 8 - &amp;quot;IOM Criteria for CPR 6&amp;quot;&quot;/&gt;&lt;property id=&quot;20307&quot; value=&quot;302&quot;/&gt;&lt;property id=&quot;20309&quot; value=&quot;-1&quot;/&gt;&lt;/object&gt;&lt;object type=&quot;3&quot; unique_id=&quot;11282&quot;&gt;&lt;property id=&quot;20148&quot; value=&quot;5&quot;/&gt;&lt;property id=&quot;20300&quot; value=&quot;Slide 9 - &amp;quot;IOM Criteria for CPR 7&amp;quot;&quot;/&gt;&lt;property id=&quot;20307&quot; value=&quot;301&quot;/&gt;&lt;property id=&quot;20309&quot; value=&quot;-1&quot;/&gt;&lt;/object&gt;&lt;object type=&quot;3&quot; unique_id=&quot;11283&quot;&gt;&lt;property id=&quot;20148&quot; value=&quot;5&quot;/&gt;&lt;property id=&quot;20300&quot; value=&quot;Slide 11 - &amp;quot;IOM Criteria for CPR 9&amp;quot;&quot;/&gt;&lt;property id=&quot;20307&quot; value=&quot;300&quot;/&gt;&lt;property id=&quot;20309&quot; value=&quot;-1&quot;/&gt;&lt;/object&gt;&lt;object type=&quot;3&quot; unique_id=&quot;11284&quot;&gt;&lt;property id=&quot;20148&quot; value=&quot;5&quot;/&gt;&lt;property id=&quot;20300&quot; value=&quot;Slide 12 - &amp;quot;IOM Criteria for CPR 10&amp;quot;&quot;/&gt;&lt;property id=&quot;20307&quot; value=&quot;299&quot;/&gt;&lt;property id=&quot;20309&quot; value=&quot;-1&quot;/&gt;&lt;/object&gt;&lt;object type=&quot;3&quot; unique_id=&quot;11285&quot;&gt;&lt;property id=&quot;20148&quot; value=&quot;5&quot;/&gt;&lt;property id=&quot;20300&quot; value=&quot;Slide 13 - &amp;quot;IOM Criteria for CPR 11&amp;quot;&quot;/&gt;&lt;property id=&quot;20307&quot; value=&quot;298&quot;/&gt;&lt;property id=&quot;20309&quot; value=&quot;-1&quot;/&gt;&lt;/object&gt;&lt;object type=&quot;3&quot; unique_id=&quot;11286&quot;&gt;&lt;property id=&quot;20148&quot; value=&quot;5&quot;/&gt;&lt;property id=&quot;20300&quot; value=&quot;Slide 14 - &amp;quot;IOM Criteria for CPR 12&amp;quot;&quot;/&gt;&lt;property id=&quot;20307&quot; value=&quot;297&quot;/&gt;&lt;property id=&quot;20309&quot; value=&quot;-1&quot;/&gt;&lt;/object&gt;&lt;object type=&quot;3&quot; unique_id=&quot;11287&quot;&gt;&lt;property id=&quot;20148&quot; value=&quot;5&quot;/&gt;&lt;property id=&quot;20300&quot; value=&quot;Slide 15 - &amp;quot;IOM Criteria for CPR 13&amp;quot;&quot;/&gt;&lt;property id=&quot;20307&quot; value=&quot;296&quot;/&gt;&lt;property id=&quot;20309&quot; value=&quot;-1&quot;/&gt;&lt;/object&gt;&lt;object type=&quot;3&quot; unique_id=&quot;11291&quot;&gt;&lt;property id=&quot;20148&quot; value=&quot;5&quot;/&gt;&lt;property id=&quot;20300&quot; value=&quot;Slide 2 - &amp;quot;History of Electronic Health Records&amp;#x0D;&amp;#x0A;Learning Objectives&amp;quot;&quot;/&gt;&lt;property id=&quot;20307&quot; value=&quot;307&quot;/&gt;&lt;property id=&quot;20309&quot; value=&quot;-1&quot;/&gt;&lt;/object&gt;&lt;object type=&quot;3&quot; unique_id=&quot;11292&quot;&gt;&lt;property id=&quot;20148&quot; value=&quot;5&quot;/&gt;&lt;property id=&quot;20300&quot; value=&quot;Slide 17 - &amp;quot;Cover Sheet of VISTA EHR&amp;quot;&quot;/&gt;&lt;property id=&quot;20307&quot; value=&quot;306&quot;/&gt;&lt;property id=&quot;20309&quot; value=&quot;-1&quot;/&gt;&lt;/object&gt;&lt;object type=&quot;3&quot; unique_id=&quot;11293&quot;&gt;&lt;property id=&quot;20148&quot; value=&quot;5&quot;/&gt;&lt;property id=&quot;20300&quot; value=&quot;Slide 27 - &amp;quot;History of Electronic Health Records&amp;#x0D;&amp;#x0A;References – Lecture b&amp;quot;&quot;/&gt;&lt;property id=&quot;20307&quot; value=&quot;308&quot;/&gt;&lt;property id=&quot;20309&quot; value=&quot;-1&quot;/&gt;&lt;/object&gt;&lt;object type=&quot;3&quot; unique_id=&quot;16728&quot;&gt;&lt;property id=&quot;20148&quot; value=&quot;5&quot;/&gt;&lt;property id=&quot;20300&quot; value=&quot;Slide 24 - &amp;quot;EHR Adoption&amp;quot;&quot;/&gt;&lt;property id=&quot;20307&quot; value=&quot;309&quot;/&gt;&lt;/object&gt;&lt;object type=&quot;3&quot; unique_id=&quot;16729&quot;&gt;&lt;property id=&quot;20148&quot; value=&quot;5&quot;/&gt;&lt;property id=&quot;20300&quot; value=&quot;Slide 28 - &amp;quot;History of HIT in the US&amp;#x0D;&amp;#x0A;History of Electronic Health Records Lecture b&amp;quot;&quot;/&gt;&lt;property id=&quot;20307&quot; value=&quot;310&quot;/&gt;&lt;/object&gt;&lt;/object&gt;&lt;object type=&quot;10&quot; unique_id=&quot;10749&quot;&gt;&lt;object type=&quot;11&quot; unique_id=&quot;10750&quot;&gt;&lt;property id=&quot;20180&quot; value=&quot;1&quot;/&gt;&lt;property id=&quot;20181&quot; value=&quot;1&quot;/&gt;&lt;property id=&quot;20182&quot; value=&quot;0&quot;/&gt;&lt;property id=&quot;20183&quot; value=&quot;1&quot;/&gt;&lt;/object&gt;&lt;object type=&quot;12&quot; unique_id=&quot;10751&quot;&gt;&lt;/object&gt;&lt;/object&gt;&lt;/object&gt;&lt;/database&gt;"/>
  <p:tag name="SECTOMILLISECCONVERTED"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MKM CompX_unitY_Lecture_Slides_Template.potx" id="{4FF466A4-E752-4EC5-A455-0F519C93B28D}" vid="{E25E3796-8ED8-4B54-80E8-6ED0B80A76F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CCC146E0DE07B4B93A0BE9D14803BE0" ma:contentTypeVersion="5" ma:contentTypeDescription="Create a new document." ma:contentTypeScope="" ma:versionID="eee9308b4a521e6cfc381d9909808db1">
  <xsd:schema xmlns:xsd="http://www.w3.org/2001/XMLSchema" xmlns:p="http://schemas.microsoft.com/office/2006/metadata/properties" xmlns:ns2="26839647-32cc-4e8d-ac64-5cb1d6f9c044" targetNamespace="http://schemas.microsoft.com/office/2006/metadata/properties" ma:root="true" ma:fieldsID="18594fd37b04ee2386042ddb7e2caf77" ns2:_="">
    <xsd:import namespace="26839647-32cc-4e8d-ac64-5cb1d6f9c044"/>
    <xsd:element name="properties">
      <xsd:complexType>
        <xsd:sequence>
          <xsd:element name="documentManagement">
            <xsd:complexType>
              <xsd:all>
                <xsd:element ref="ns2:Stattus"/>
                <xsd:element ref="ns2:Location"/>
                <xsd:element ref="ns2:Component"/>
                <xsd:element ref="ns2:File_x0020_Type0"/>
                <xsd:element ref="ns2:Comp_x0020_Leader_x0020_Notes" minOccurs="0"/>
              </xsd:all>
            </xsd:complexType>
          </xsd:element>
        </xsd:sequence>
      </xsd:complexType>
    </xsd:element>
  </xsd:schema>
  <xsd:schema xmlns:xsd="http://www.w3.org/2001/XMLSchema" xmlns:dms="http://schemas.microsoft.com/office/2006/documentManagement/types" targetNamespace="26839647-32cc-4e8d-ac64-5cb1d6f9c044" elementFormDefault="qualified">
    <xsd:import namespace="http://schemas.microsoft.com/office/2006/documentManagement/types"/>
    <xsd:element name="Stattus" ma:index="2" ma:displayName="Status" ma:default="Not Started" ma:format="Dropdown" ma:internalName="Stattus">
      <xsd:simpleType>
        <xsd:restriction base="dms:Choice">
          <xsd:enumeration value="Not Started"/>
          <xsd:enumeration value="In Progress"/>
          <xsd:enumeration value="In Progress - Review"/>
          <xsd:enumeration value="Final"/>
          <xsd:enumeration value="Proof-reading"/>
          <xsd:enumeration value="Needs Review"/>
          <xsd:enumeration value="Ready for Proofing"/>
          <xsd:enumeration value="Ready for Audio"/>
          <xsd:enumeration value="Ready for Instructor Manual"/>
        </xsd:restriction>
      </xsd:simpleType>
    </xsd:element>
    <xsd:element name="Location" ma:index="3" ma:displayName="Location" ma:default="Component Leader" ma:description="Location in the process workflow" ma:format="Dropdown" ma:internalName="Location">
      <xsd:simpleType>
        <xsd:restriction base="dms:Choice">
          <xsd:enumeration value="Audio Prep"/>
          <xsd:enumeration value="Component Leader"/>
          <xsd:enumeration value="Instructor Manuals"/>
          <xsd:enumeration value="Proof-reader"/>
          <xsd:enumeration value="Review"/>
          <xsd:enumeration value="Testing"/>
          <xsd:enumeration value="Upload"/>
          <xsd:enumeration value="DO NOT USE"/>
        </xsd:restriction>
      </xsd:simpleType>
    </xsd:element>
    <xsd:element name="Component" ma:index="4" ma:displayName="Component" ma:default="All Components" ma:format="Dropdown" ma:internalName="Component">
      <xsd:simpleType>
        <xsd:restriction base="dms:Choice">
          <xsd:enumeration value="Component 3"/>
          <xsd:enumeration value="Component 5"/>
          <xsd:enumeration value="Component 16"/>
          <xsd:enumeration value="Component 18"/>
          <xsd:enumeration value="All Components"/>
        </xsd:restriction>
      </xsd:simpleType>
    </xsd:element>
    <xsd:element name="File_x0020_Type0" ma:index="5" ma:displayName="File Type" ma:default="Slides" ma:description="Type of document" ma:format="Dropdown" ma:internalName="File_x0020_Type0">
      <xsd:simpleType>
        <xsd:union memberTypes="dms:Text">
          <xsd:simpleType>
            <xsd:restriction base="dms:Choice">
              <xsd:enumeration value="Activities"/>
              <xsd:enumeration value="Assessment"/>
              <xsd:enumeration value="Instructor Manual"/>
              <xsd:enumeration value="Item Analysis"/>
              <xsd:enumeration value="Notes"/>
              <xsd:enumeration value="Objectives"/>
              <xsd:enumeration value="References"/>
              <xsd:enumeration value="Slides"/>
              <xsd:enumeration value="Transcript"/>
            </xsd:restriction>
          </xsd:simpleType>
        </xsd:union>
      </xsd:simpleType>
    </xsd:element>
    <xsd:element name="Comp_x0020_Leader_x0020_Notes" ma:index="6" nillable="true" ma:displayName="Comp Leader Notes" ma:internalName="Comp_x0020_Leader_x0020_Note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omp_x0020_Leader_x0020_Notes xmlns="26839647-32cc-4e8d-ac64-5cb1d6f9c044" xsi:nil="true"/>
    <Component xmlns="26839647-32cc-4e8d-ac64-5cb1d6f9c044">Component 5</Component>
    <Location xmlns="26839647-32cc-4e8d-ac64-5cb1d6f9c044">Upload</Location>
    <File_x0020_Type0 xmlns="26839647-32cc-4e8d-ac64-5cb1d6f9c044">Slides</File_x0020_Type0>
    <Stattus xmlns="26839647-32cc-4e8d-ac64-5cb1d6f9c044">Ready for Audio</Stattus>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B7D02B6-67D9-4451-8BDD-006BC4FF0EA4}">
  <ds:schemaRefs>
    <ds:schemaRef ds:uri="http://schemas.microsoft.com/office/2006/metadata/longProperties"/>
  </ds:schemaRefs>
</ds:datastoreItem>
</file>

<file path=customXml/itemProps2.xml><?xml version="1.0" encoding="utf-8"?>
<ds:datastoreItem xmlns:ds="http://schemas.openxmlformats.org/officeDocument/2006/customXml" ds:itemID="{46DAFA0F-7F59-4751-ACE5-ED0637B6BF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839647-32cc-4e8d-ac64-5cb1d6f9c04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FBEB2FA3-C14C-424A-A9E3-EA5951D671EC}">
  <ds:schemaRefs>
    <ds:schemaRef ds:uri="http://schemas.openxmlformats.org/package/2006/metadata/core-properties"/>
    <ds:schemaRef ds:uri="http://schemas.microsoft.com/office/2006/metadata/properties"/>
    <ds:schemaRef ds:uri="http://purl.org/dc/terms/"/>
    <ds:schemaRef ds:uri="http://purl.org/dc/dcmitype/"/>
    <ds:schemaRef ds:uri="http://purl.org/dc/elements/1.1/"/>
    <ds:schemaRef ds:uri="http://schemas.microsoft.com/office/2006/documentManagement/types"/>
    <ds:schemaRef ds:uri="http://www.w3.org/XML/1998/namespace"/>
    <ds:schemaRef ds:uri="26839647-32cc-4e8d-ac64-5cb1d6f9c044"/>
  </ds:schemaRefs>
</ds:datastoreItem>
</file>

<file path=customXml/itemProps4.xml><?xml version="1.0" encoding="utf-8"?>
<ds:datastoreItem xmlns:ds="http://schemas.openxmlformats.org/officeDocument/2006/customXml" ds:itemID="{691726E3-431D-42F6-88A9-99554834663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3477</TotalTime>
  <Words>2856</Words>
  <Application>Microsoft Office PowerPoint</Application>
  <PresentationFormat>On-screen Show (4:3)</PresentationFormat>
  <Paragraphs>243</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ONC-Template-FINAL DRAFT</vt:lpstr>
      <vt:lpstr>History of Health Information Technology in the U.S.</vt:lpstr>
      <vt:lpstr>History of Electronic Health Records Learning Objectives</vt:lpstr>
      <vt:lpstr>IOM Criteria for CPR</vt:lpstr>
      <vt:lpstr>IOM Criteria for CPR 2</vt:lpstr>
      <vt:lpstr>IOM Criteria for CPR 3</vt:lpstr>
      <vt:lpstr>IOM Criteria for CPR 4</vt:lpstr>
      <vt:lpstr>IOM Criteria for CPR 5</vt:lpstr>
      <vt:lpstr>IOM Criteria for CPR 6</vt:lpstr>
      <vt:lpstr>IOM Criteria for CPR 7</vt:lpstr>
      <vt:lpstr>IOM Criteria for CPR 8</vt:lpstr>
      <vt:lpstr>IOM Criteria for CPR 9</vt:lpstr>
      <vt:lpstr>IOM Criteria for CPR 10</vt:lpstr>
      <vt:lpstr>IOM Criteria for CPR 11</vt:lpstr>
      <vt:lpstr>IOM Criteria for CPR 12</vt:lpstr>
      <vt:lpstr>IOM Criteria for CPR 13</vt:lpstr>
      <vt:lpstr>IOM Criteria for CPR 14</vt:lpstr>
      <vt:lpstr>Cover Sheet of VISTA EHR</vt:lpstr>
      <vt:lpstr>Electronic Health Record  System Capabilities</vt:lpstr>
      <vt:lpstr>Electronic Health Record  System Capabilities 2</vt:lpstr>
      <vt:lpstr>Electronic Health Record  System Capabilities 3</vt:lpstr>
      <vt:lpstr>Electronic Health Record  System Capabilities 4</vt:lpstr>
      <vt:lpstr>Electronic Health Record  System Capabilities 5</vt:lpstr>
      <vt:lpstr>Meaningful Use</vt:lpstr>
      <vt:lpstr>EHR Adoption</vt:lpstr>
      <vt:lpstr>History of Electronic Health Records (EHRs) Summary</vt:lpstr>
      <vt:lpstr>Acknowledgment</vt:lpstr>
      <vt:lpstr>History of Electronic Health Records References – Lecture b</vt:lpstr>
      <vt:lpstr>History of HIT in the US History of Electronic Health Records Lecture b</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 5, Unit 6, lecture b slides</dc:title>
  <dc:subject>History of Health Information Technology in the U.S.: Evolution of Functional Requirements for EHRs</dc:subject>
  <dc:creator>U.S. Department of Health and Human Services Office of the National Coordinator for Health Information Technology</dc:creator>
  <cp:lastModifiedBy>admin</cp:lastModifiedBy>
  <cp:revision>333</cp:revision>
  <dcterms:created xsi:type="dcterms:W3CDTF">2010-06-23T03:56:23Z</dcterms:created>
  <dcterms:modified xsi:type="dcterms:W3CDTF">2017-06-23T21:40:24Z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