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33" r:id="rId5"/>
  </p:sldMasterIdLst>
  <p:notesMasterIdLst>
    <p:notesMasterId r:id="rId28"/>
  </p:notesMasterIdLst>
  <p:handoutMasterIdLst>
    <p:handoutMasterId r:id="rId29"/>
  </p:handoutMasterIdLst>
  <p:sldIdLst>
    <p:sldId id="279" r:id="rId6"/>
    <p:sldId id="280" r:id="rId7"/>
    <p:sldId id="257" r:id="rId8"/>
    <p:sldId id="258" r:id="rId9"/>
    <p:sldId id="292" r:id="rId10"/>
    <p:sldId id="276" r:id="rId11"/>
    <p:sldId id="260" r:id="rId12"/>
    <p:sldId id="291" r:id="rId13"/>
    <p:sldId id="262" r:id="rId14"/>
    <p:sldId id="289" r:id="rId15"/>
    <p:sldId id="288" r:id="rId16"/>
    <p:sldId id="287" r:id="rId17"/>
    <p:sldId id="268" r:id="rId18"/>
    <p:sldId id="269" r:id="rId19"/>
    <p:sldId id="270" r:id="rId20"/>
    <p:sldId id="271" r:id="rId21"/>
    <p:sldId id="272" r:id="rId22"/>
    <p:sldId id="273" r:id="rId23"/>
    <p:sldId id="293" r:id="rId24"/>
    <p:sldId id="281" r:id="rId25"/>
    <p:sldId id="285" r:id="rId26"/>
    <p:sldId id="294" r:id="rId27"/>
  </p:sldIdLst>
  <p:sldSz cx="9144000" cy="6858000" type="screen4x3"/>
  <p:notesSz cx="7315200" cy="9601200"/>
  <p:custDataLst>
    <p:tags r:id="rId3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2" autoAdjust="0"/>
    <p:restoredTop sz="74553" autoAdjust="0"/>
  </p:normalViewPr>
  <p:slideViewPr>
    <p:cSldViewPr showGuides="1">
      <p:cViewPr>
        <p:scale>
          <a:sx n="66" d="100"/>
          <a:sy n="66" d="100"/>
        </p:scale>
        <p:origin x="72" y="768"/>
      </p:cViewPr>
      <p:guideLst>
        <p:guide orient="horz" pos="2160"/>
        <p:guide pos="2880"/>
      </p:guideLst>
    </p:cSldViewPr>
  </p:slideViewPr>
  <p:outlineViewPr>
    <p:cViewPr>
      <p:scale>
        <a:sx n="33" d="100"/>
        <a:sy n="33" d="100"/>
      </p:scale>
      <p:origin x="0" y="-20900"/>
    </p:cViewPr>
  </p:outlineViewPr>
  <p:notesTextViewPr>
    <p:cViewPr>
      <p:scale>
        <a:sx n="100" d="100"/>
        <a:sy n="100" d="100"/>
      </p:scale>
      <p:origin x="0" y="0"/>
    </p:cViewPr>
  </p:notesTextViewPr>
  <p:sorterViewPr>
    <p:cViewPr varScale="1">
      <p:scale>
        <a:sx n="1" d="1"/>
        <a:sy n="1" d="1"/>
      </p:scale>
      <p:origin x="0" y="2256"/>
    </p:cViewPr>
  </p:sorterViewPr>
  <p:notesViewPr>
    <p:cSldViewPr showGuides="1">
      <p:cViewPr varScale="1">
        <p:scale>
          <a:sx n="45" d="100"/>
          <a:sy n="45" d="100"/>
        </p:scale>
        <p:origin x="1416" y="5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cs typeface="+mn-cs"/>
              </a:defRPr>
            </a:lvl1pPr>
          </a:lstStyle>
          <a:p>
            <a:pPr>
              <a:defRPr/>
            </a:pP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charset="0"/>
                <a:cs typeface="+mn-cs"/>
              </a:defRPr>
            </a:lvl1pPr>
          </a:lstStyle>
          <a:p>
            <a:pPr>
              <a:defRPr/>
            </a:pPr>
            <a:endParaRPr lang="en-US"/>
          </a:p>
        </p:txBody>
      </p:sp>
    </p:spTree>
    <p:extLst>
      <p:ext uri="{BB962C8B-B14F-4D97-AF65-F5344CB8AC3E}">
        <p14:creationId xmlns:p14="http://schemas.microsoft.com/office/powerpoint/2010/main" val="1320813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442A9BBF-7538-4A00-A128-80C657E3EDCC}" type="slidenum">
              <a:rPr lang="en-US" altLang="en-US"/>
              <a:pPr/>
              <a:t>‹#›</a:t>
            </a:fld>
            <a:endParaRPr lang="en-US" altLang="en-US"/>
          </a:p>
        </p:txBody>
      </p:sp>
    </p:spTree>
    <p:extLst>
      <p:ext uri="{BB962C8B-B14F-4D97-AF65-F5344CB8AC3E}">
        <p14:creationId xmlns:p14="http://schemas.microsoft.com/office/powerpoint/2010/main" val="198039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Welcome to History of Health Information Technology in the U.S., History of Health Information Exchange.  This lecture focuses on Health Information Exchange by outlining the history of US-based attempts at getting health information exchanged among providers.  By understanding the history presented, you will be able to better understand some of the current challenges and to envision ways to overcome them.</a:t>
            </a:r>
          </a:p>
          <a:p>
            <a:pPr eaLnBrk="1" hangingPunct="1">
              <a:spcBef>
                <a:spcPct val="0"/>
              </a:spcBef>
            </a:pPr>
            <a:endParaRPr lang="en-US" altLang="en-US" smtClean="0">
              <a:latin typeface="Arial" panose="020B0604020202020204" pitchFamily="34" charset="0"/>
            </a:endParaRPr>
          </a:p>
        </p:txBody>
      </p:sp>
      <p:sp>
        <p:nvSpPr>
          <p:cNvPr id="23556" name="Footer Placeholder 3"/>
          <p:cNvSpPr>
            <a:spLocks noGrp="1"/>
          </p:cNvSpPr>
          <p:nvPr>
            <p:ph type="ftr" sz="quarter" idx="4"/>
          </p:nvPr>
        </p:nvSpPr>
        <p:spPr/>
        <p:txBody>
          <a:bodyPr/>
          <a:lstStyle/>
          <a:p>
            <a:pPr>
              <a:defRPr/>
            </a:pPr>
            <a:endParaRPr lang="en-US" smtClean="0"/>
          </a:p>
        </p:txBody>
      </p:sp>
      <p:sp>
        <p:nvSpPr>
          <p:cNvPr id="23557"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EDECF1-017F-4B7F-A0E2-6ED308FF1E0E}" type="slidenum">
              <a:rPr lang="en-US" altLang="en-US"/>
              <a:pPr eaLnBrk="1" hangingPunct="1"/>
              <a:t>1</a:t>
            </a:fld>
            <a:endParaRPr lang="en-US" altLang="en-US"/>
          </a:p>
        </p:txBody>
      </p:sp>
    </p:spTree>
    <p:extLst>
      <p:ext uri="{BB962C8B-B14F-4D97-AF65-F5344CB8AC3E}">
        <p14:creationId xmlns:p14="http://schemas.microsoft.com/office/powerpoint/2010/main" val="369579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Now that we have some of the basic concepts out of the way, let’s focus some more on the history of health information exchanges. An excellent article by Vest and Gamm was </a:t>
            </a:r>
            <a:r>
              <a:rPr lang="en-US" altLang="en-US" smtClean="0">
                <a:solidFill>
                  <a:srgbClr val="FF0000"/>
                </a:solidFill>
                <a:latin typeface="Arial" panose="020B0604020202020204" pitchFamily="34" charset="0"/>
              </a:rPr>
              <a:t>recently (delete ‘recently) </a:t>
            </a:r>
            <a:r>
              <a:rPr lang="en-US" altLang="en-US" smtClean="0">
                <a:latin typeface="Arial" panose="020B0604020202020204" pitchFamily="34" charset="0"/>
              </a:rPr>
              <a:t>published in the </a:t>
            </a:r>
            <a:r>
              <a:rPr lang="en-US" altLang="en-US" i="1" smtClean="0">
                <a:latin typeface="Arial" panose="020B0604020202020204" pitchFamily="34" charset="0"/>
              </a:rPr>
              <a:t>Journal of the American Medical Informatics </a:t>
            </a:r>
            <a:r>
              <a:rPr lang="en-US" altLang="en-US" smtClean="0">
                <a:latin typeface="Arial" panose="020B0604020202020204" pitchFamily="34" charset="0"/>
              </a:rPr>
              <a:t>(pronounced IN-fer-MAT-ics)</a:t>
            </a:r>
            <a:r>
              <a:rPr lang="en-US" altLang="en-US" i="1" smtClean="0">
                <a:latin typeface="Arial" panose="020B0604020202020204" pitchFamily="34" charset="0"/>
              </a:rPr>
              <a:t>) Association</a:t>
            </a:r>
            <a:r>
              <a:rPr lang="en-US" altLang="en-US" smtClean="0">
                <a:latin typeface="Arial" panose="020B0604020202020204" pitchFamily="34" charset="0"/>
              </a:rPr>
              <a:t> that nicely covers a lot of the history that I’m going to talk about in the next few slides.</a:t>
            </a:r>
          </a:p>
          <a:p>
            <a:endParaRPr lang="en-US" altLang="en-US" smtClean="0">
              <a:latin typeface="Arial" panose="020B0604020202020204" pitchFamily="34" charset="0"/>
            </a:endParaRPr>
          </a:p>
          <a:p>
            <a:r>
              <a:rPr lang="en-US" altLang="en-US" smtClean="0">
                <a:latin typeface="Arial" panose="020B0604020202020204" pitchFamily="34" charset="0"/>
              </a:rPr>
              <a:t>In 1990, the Hartford Foundation gave out several grants to a variety of different cities and locales for the purposes of building what they called, “community health management information systems.”  This was one of the first attempts at exchanging information about health electronically.</a:t>
            </a:r>
          </a:p>
          <a:p>
            <a:pPr eaLnBrk="1" hangingPunct="1">
              <a:spcBef>
                <a:spcPct val="0"/>
              </a:spcBef>
            </a:pPr>
            <a:endParaRPr lang="en-US" altLang="en-US" smtClean="0">
              <a:latin typeface="Arial" panose="020B0604020202020204" pitchFamily="34" charset="0"/>
            </a:endParaRPr>
          </a:p>
        </p:txBody>
      </p:sp>
      <p:sp>
        <p:nvSpPr>
          <p:cNvPr id="31748"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A4C4E4-5042-425C-AD45-0CF18C4CF347}" type="slidenum">
              <a:rPr lang="en-US" altLang="en-US"/>
              <a:pPr eaLnBrk="1" hangingPunct="1"/>
              <a:t>10</a:t>
            </a:fld>
            <a:endParaRPr lang="en-US" altLang="en-US"/>
          </a:p>
        </p:txBody>
      </p:sp>
    </p:spTree>
    <p:extLst>
      <p:ext uri="{BB962C8B-B14F-4D97-AF65-F5344CB8AC3E}">
        <p14:creationId xmlns:p14="http://schemas.microsoft.com/office/powerpoint/2010/main" val="1889306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Seven locations received these grants.</a:t>
            </a:r>
          </a:p>
          <a:p>
            <a:endParaRPr lang="en-US" altLang="en-US" smtClean="0">
              <a:latin typeface="Arial" panose="020B0604020202020204" pitchFamily="34" charset="0"/>
            </a:endParaRPr>
          </a:p>
          <a:p>
            <a:r>
              <a:rPr lang="en-US" altLang="en-US" smtClean="0">
                <a:latin typeface="Arial" panose="020B0604020202020204" pitchFamily="34" charset="0"/>
              </a:rPr>
              <a:t>The grantees developed systems that were centralized data repositories that housed patient information including demographics, clinical data, and health insurance eligibility information.  The main purpose of the system, according to Vest and Gamm, was for assessment purposes and to make it easier to bill for patient care by having insurance eligibility information verified right away, preventing the need for the onerous paperwork that’s typically generated when denial of payments occurs when patients are treated for something they were not covered for.</a:t>
            </a:r>
          </a:p>
          <a:p>
            <a:endParaRPr lang="en-US" altLang="en-US" smtClean="0">
              <a:latin typeface="Arial" panose="020B0604020202020204" pitchFamily="34" charset="0"/>
            </a:endParaRPr>
          </a:p>
          <a:p>
            <a:r>
              <a:rPr lang="en-US" altLang="en-US" smtClean="0">
                <a:latin typeface="Arial" panose="020B0604020202020204" pitchFamily="34" charset="0"/>
              </a:rPr>
              <a:t>None of these systems ultimately survived because, in 1990, technology, including Internet technology, was at a very prototypical stage.  This was the first time also that an attempt was made to integrate otherwise disparate health information, which as we have learned over the years is much easier said than done. </a:t>
            </a:r>
          </a:p>
          <a:p>
            <a:endParaRPr lang="en-US" altLang="en-US" smtClean="0">
              <a:latin typeface="Arial" panose="020B0604020202020204" pitchFamily="34" charset="0"/>
            </a:endParaRPr>
          </a:p>
          <a:p>
            <a:r>
              <a:rPr lang="en-US" altLang="en-US" smtClean="0">
                <a:latin typeface="Arial" panose="020B0604020202020204" pitchFamily="34" charset="0"/>
              </a:rPr>
              <a:t>Other major problems with the system included privacy concerns.  In fact, in some areas where these community health management information systems were created there was a real grassroots effort led mostly by physicians that successfully lobbied the legislature in some states to do away with this health information exchange. </a:t>
            </a:r>
          </a:p>
          <a:p>
            <a:endParaRPr lang="en-US" altLang="en-US" smtClean="0">
              <a:latin typeface="Arial" panose="020B0604020202020204" pitchFamily="34" charset="0"/>
            </a:endParaRPr>
          </a:p>
          <a:p>
            <a:r>
              <a:rPr lang="en-US" altLang="en-US" smtClean="0">
                <a:latin typeface="Arial" panose="020B0604020202020204" pitchFamily="34" charset="0"/>
              </a:rPr>
              <a:t>And lastly, because these were grant funded, there was a lot of problems when these systems tried to transition off grant funding support. In other words when the grant money ran out, it became very difficult to continue the operations of these systems because it was not clear exactly who should pay for it and what the return on investment would be for someone who did.</a:t>
            </a:r>
          </a:p>
          <a:p>
            <a:pPr eaLnBrk="1" hangingPunct="1">
              <a:spcBef>
                <a:spcPct val="0"/>
              </a:spcBef>
            </a:pPr>
            <a:endParaRPr lang="en-US" altLang="en-US" smtClean="0">
              <a:latin typeface="Arial" panose="020B0604020202020204" pitchFamily="34" charset="0"/>
            </a:endParaRPr>
          </a:p>
          <a:p>
            <a:pPr eaLnBrk="1" hangingPunct="1">
              <a:spcBef>
                <a:spcPct val="0"/>
              </a:spcBef>
            </a:pPr>
            <a:endParaRPr lang="en-US" altLang="en-US" smtClean="0">
              <a:latin typeface="Arial" panose="020B0604020202020204" pitchFamily="34" charset="0"/>
            </a:endParaRPr>
          </a:p>
        </p:txBody>
      </p:sp>
      <p:sp>
        <p:nvSpPr>
          <p:cNvPr id="31748"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3858B7-C413-4DCC-9E03-9D027F66DCC3}" type="slidenum">
              <a:rPr lang="en-US" altLang="en-US"/>
              <a:pPr eaLnBrk="1" hangingPunct="1"/>
              <a:t>11</a:t>
            </a:fld>
            <a:endParaRPr lang="en-US" altLang="en-US"/>
          </a:p>
        </p:txBody>
      </p:sp>
    </p:spTree>
    <p:extLst>
      <p:ext uri="{BB962C8B-B14F-4D97-AF65-F5344CB8AC3E}">
        <p14:creationId xmlns:p14="http://schemas.microsoft.com/office/powerpoint/2010/main" val="2715368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By the mid-1990s another form of HIE came on to the scene; this time in what was referred to as Community Health Information Networks or CHINs (pronounced _chins). Whereas the efforts in 1990 were mostly collaborative endeavors by community stakeholders, CHINs were mainly commercial endeavors.  These endeavors were primarily aimed at reducing costs by sharing data. </a:t>
            </a:r>
          </a:p>
          <a:p>
            <a:endParaRPr lang="en-US" altLang="en-US" smtClean="0">
              <a:latin typeface="Arial" panose="020B0604020202020204" pitchFamily="34" charset="0"/>
            </a:endParaRPr>
          </a:p>
          <a:p>
            <a:r>
              <a:rPr lang="en-US" altLang="en-US" smtClean="0">
                <a:latin typeface="Arial" panose="020B0604020202020204" pitchFamily="34" charset="0"/>
              </a:rPr>
              <a:t>CHINs tried to overcome some of the pitfalls learned in 1990 that may have led to the demise of the previous attempts at HIE.</a:t>
            </a:r>
          </a:p>
          <a:p>
            <a:endParaRPr lang="en-US" altLang="en-US" smtClean="0">
              <a:latin typeface="Arial" panose="020B0604020202020204" pitchFamily="34" charset="0"/>
            </a:endParaRPr>
          </a:p>
          <a:p>
            <a:r>
              <a:rPr lang="en-US" altLang="en-US" smtClean="0">
                <a:latin typeface="Arial" panose="020B0604020202020204" pitchFamily="34" charset="0"/>
              </a:rPr>
              <a:t>For example, given the fierce political opposition by some groups at making community health-level data available publically, CHINs employed decentralized data structures that made them less likely to violate some privacy concerns.</a:t>
            </a:r>
          </a:p>
          <a:p>
            <a:endParaRPr lang="en-US" altLang="en-US" smtClean="0">
              <a:latin typeface="Arial" panose="020B0604020202020204" pitchFamily="34" charset="0"/>
            </a:endParaRPr>
          </a:p>
          <a:p>
            <a:r>
              <a:rPr lang="en-US" altLang="en-US" smtClean="0">
                <a:latin typeface="Arial" panose="020B0604020202020204" pitchFamily="34" charset="0"/>
              </a:rPr>
              <a:t>There were approximately 75 to several hundred CHINs established or at least planned, almost all of which failed.  </a:t>
            </a:r>
          </a:p>
          <a:p>
            <a:endParaRPr lang="en-US" altLang="en-US" smtClean="0">
              <a:latin typeface="Arial" panose="020B0604020202020204" pitchFamily="34" charset="0"/>
            </a:endParaRPr>
          </a:p>
          <a:p>
            <a:r>
              <a:rPr lang="en-US" altLang="en-US" smtClean="0">
                <a:latin typeface="Arial" panose="020B0604020202020204" pitchFamily="34" charset="0"/>
              </a:rPr>
              <a:t>According to Vest and Gamm, there were several major reasons for this failure. First, there was a lack of a focus on community stakeholders, which ultimately left at the table just a bunch of competitors which proved to be a difficult model for success. </a:t>
            </a:r>
          </a:p>
          <a:p>
            <a:endParaRPr lang="en-US" altLang="en-US" smtClean="0">
              <a:latin typeface="Arial" panose="020B0604020202020204" pitchFamily="34" charset="0"/>
            </a:endParaRPr>
          </a:p>
          <a:p>
            <a:r>
              <a:rPr lang="en-US" altLang="en-US" smtClean="0">
                <a:latin typeface="Arial" panose="020B0604020202020204" pitchFamily="34" charset="0"/>
              </a:rPr>
              <a:t>In addition, vendors who were building these systems in the hopes of collecting fees seemed to pit the interests of hospitals against those of community physicians, which created some dismay.</a:t>
            </a:r>
          </a:p>
          <a:p>
            <a:endParaRPr lang="en-US" altLang="en-US" smtClean="0">
              <a:latin typeface="Arial" panose="020B0604020202020204" pitchFamily="34" charset="0"/>
            </a:endParaRPr>
          </a:p>
          <a:p>
            <a:r>
              <a:rPr lang="en-US" altLang="en-US" smtClean="0">
                <a:latin typeface="Arial" panose="020B0604020202020204" pitchFamily="34" charset="0"/>
              </a:rPr>
              <a:t>And finally, there was no clear return on investment. As you recall, this problem was also experienced with the Community Health Management Information Systems that had that preceded the CHINs.</a:t>
            </a:r>
          </a:p>
          <a:p>
            <a:pPr eaLnBrk="1" hangingPunct="1">
              <a:spcBef>
                <a:spcPct val="0"/>
              </a:spcBef>
            </a:pPr>
            <a:endParaRPr lang="en-US" altLang="en-US" smtClean="0">
              <a:latin typeface="Arial" panose="020B0604020202020204" pitchFamily="34" charset="0"/>
            </a:endParaRPr>
          </a:p>
          <a:p>
            <a:pPr eaLnBrk="1" hangingPunct="1">
              <a:spcBef>
                <a:spcPct val="0"/>
              </a:spcBef>
            </a:pPr>
            <a:endParaRPr lang="en-US" altLang="en-US" smtClean="0">
              <a:latin typeface="Arial" panose="020B0604020202020204" pitchFamily="34" charset="0"/>
            </a:endParaRPr>
          </a:p>
        </p:txBody>
      </p:sp>
      <p:sp>
        <p:nvSpPr>
          <p:cNvPr id="31748"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3EC0B0-DD46-4BB2-9F4B-7D83FF5545E4}" type="slidenum">
              <a:rPr lang="en-US" altLang="en-US"/>
              <a:pPr eaLnBrk="1" hangingPunct="1"/>
              <a:t>12</a:t>
            </a:fld>
            <a:endParaRPr lang="en-US" altLang="en-US"/>
          </a:p>
        </p:txBody>
      </p:sp>
    </p:spTree>
    <p:extLst>
      <p:ext uri="{BB962C8B-B14F-4D97-AF65-F5344CB8AC3E}">
        <p14:creationId xmlns:p14="http://schemas.microsoft.com/office/powerpoint/2010/main" val="2526858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 1999, the Institute of Medicine released the first of a series of reports that ignited a national focus on patient safety and quality of care.</a:t>
            </a:r>
          </a:p>
          <a:p>
            <a:endParaRPr lang="en-US" altLang="en-US" smtClean="0">
              <a:latin typeface="Arial" panose="020B0604020202020204" pitchFamily="34" charset="0"/>
            </a:endParaRPr>
          </a:p>
          <a:p>
            <a:r>
              <a:rPr lang="en-US" altLang="en-US" smtClean="0">
                <a:latin typeface="Arial" panose="020B0604020202020204" pitchFamily="34" charset="0"/>
              </a:rPr>
              <a:t>The first report, entitled “To Err Is Human,” suggested that as many as 98,000 people die each year as a result of preventable medical errors.  A follow-up report in 2001 talked about how Health Information Technologies, including HIE, could be used to reduce errors, and improve the efficiency and effectiveness of our healthcare system.</a:t>
            </a:r>
          </a:p>
          <a:p>
            <a:endParaRPr lang="en-US" altLang="en-US" smtClean="0">
              <a:latin typeface="Arial" panose="020B0604020202020204" pitchFamily="34" charset="0"/>
            </a:endParaRPr>
          </a:p>
          <a:p>
            <a:r>
              <a:rPr lang="en-US" altLang="en-US" smtClean="0">
                <a:latin typeface="Arial" panose="020B0604020202020204" pitchFamily="34" charset="0"/>
              </a:rPr>
              <a:t>This new national focus on quality had implications for how the history of HIE continued to unfold.</a:t>
            </a:r>
          </a:p>
          <a:p>
            <a:pPr eaLnBrk="1" hangingPunct="1">
              <a:spcBef>
                <a:spcPct val="0"/>
              </a:spcBef>
            </a:pPr>
            <a:endParaRPr lang="en-US" altLang="en-US" smtClean="0">
              <a:latin typeface="Arial" panose="020B0604020202020204" pitchFamily="34" charset="0"/>
            </a:endParaRPr>
          </a:p>
        </p:txBody>
      </p:sp>
      <p:sp>
        <p:nvSpPr>
          <p:cNvPr id="31748"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E279E9-9A2C-48B4-94D2-D6C929025CF8}" type="slidenum">
              <a:rPr lang="en-US" altLang="en-US"/>
              <a:pPr eaLnBrk="1" hangingPunct="1"/>
              <a:t>13</a:t>
            </a:fld>
            <a:endParaRPr lang="en-US" altLang="en-US"/>
          </a:p>
        </p:txBody>
      </p:sp>
    </p:spTree>
    <p:extLst>
      <p:ext uri="{BB962C8B-B14F-4D97-AF65-F5344CB8AC3E}">
        <p14:creationId xmlns:p14="http://schemas.microsoft.com/office/powerpoint/2010/main" val="2402847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 the early 2000s a new type of HIE organization began to “pop up.”  These organizations, called Regional Health Information Organizations, or RHIOs ( pronounced   Rio’s [like Rio Grande])  were local, neutral organizations bringing providers in a community together for the purposes of HIE.  RHIOs are usually made up of representatives from a variety of provider organizations in a given area. And consistent with the new national focus on quality (as ignited by the Institute of Medicine reports), RHIOs were mainly focused on improving quality in their communities.</a:t>
            </a:r>
          </a:p>
          <a:p>
            <a:endParaRPr lang="en-US" altLang="en-US" smtClean="0">
              <a:latin typeface="Arial" panose="020B0604020202020204" pitchFamily="34" charset="0"/>
            </a:endParaRPr>
          </a:p>
          <a:p>
            <a:r>
              <a:rPr lang="en-US" altLang="en-US" smtClean="0">
                <a:latin typeface="Arial" panose="020B0604020202020204" pitchFamily="34" charset="0"/>
              </a:rPr>
              <a:t>In order to facilitate HIE, RHIOs needed to get everyone at the table to overcome challenges unique to their market.  Some of these challenges may have been political, or competitive, perhaps financial or regulatory, and in some cases legal.  Note that by this point many of the technical barriers, including immature Internet technologies and the like had been overcome and Internet connectivity and computer hardware had gotten to the point where a lot of things that HIE required technically were much easier to do.  </a:t>
            </a:r>
          </a:p>
          <a:p>
            <a:endParaRPr lang="en-US" altLang="en-US" smtClean="0">
              <a:latin typeface="Arial" panose="020B0604020202020204" pitchFamily="34" charset="0"/>
            </a:endParaRPr>
          </a:p>
          <a:p>
            <a:r>
              <a:rPr lang="en-US" altLang="en-US" smtClean="0">
                <a:latin typeface="Arial" panose="020B0604020202020204" pitchFamily="34" charset="0"/>
              </a:rPr>
              <a:t>So a RHIO must bring together stakeholders, manage agreements among them, manage security and access to information, and manage identities and log-in credentials, so everyone accessing the local system has access to the data when it’s needed with the correct authentication and security protocols, etcetera.  RHIOs differed in how they approached these challenges.  In fact, in many ways each RHIO was unique, giving rise to the expression, “If you’ve seen one RHIO, you’ve seen one RHIO.”</a:t>
            </a:r>
          </a:p>
          <a:p>
            <a:pPr eaLnBrk="1" hangingPunct="1">
              <a:spcBef>
                <a:spcPct val="0"/>
              </a:spcBef>
            </a:pPr>
            <a:endParaRPr lang="en-US" altLang="en-US" smtClean="0">
              <a:latin typeface="Arial" panose="020B0604020202020204" pitchFamily="34" charset="0"/>
            </a:endParaRPr>
          </a:p>
        </p:txBody>
      </p:sp>
      <p:sp>
        <p:nvSpPr>
          <p:cNvPr id="32772"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68F0E9-9647-4F77-A2E8-2B3F4557E97F}" type="slidenum">
              <a:rPr lang="en-US" altLang="en-US"/>
              <a:pPr eaLnBrk="1" hangingPunct="1"/>
              <a:t>14</a:t>
            </a:fld>
            <a:endParaRPr lang="en-US" altLang="en-US"/>
          </a:p>
        </p:txBody>
      </p:sp>
    </p:spTree>
    <p:extLst>
      <p:ext uri="{BB962C8B-B14F-4D97-AF65-F5344CB8AC3E}">
        <p14:creationId xmlns:p14="http://schemas.microsoft.com/office/powerpoint/2010/main" val="3609554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RHIOs continue to develop to this day, but it’s important to mention that in 2004 the Department of Health and Human Services began to develop the National Health Information Network, which replaced an earlier concept known as the National Health Information Infrastructure, or NHII (pronounced  N-H-I-I).  This early phase of the new NHIN (pronounced N-Hin) included developing prototype architectures, and the second phase involved developing specifications and services, and developing working constructs.</a:t>
            </a:r>
          </a:p>
          <a:p>
            <a:endParaRPr lang="en-US" altLang="en-US" smtClean="0">
              <a:latin typeface="Arial" panose="020B0604020202020204" pitchFamily="34" charset="0"/>
            </a:endParaRPr>
          </a:p>
          <a:p>
            <a:r>
              <a:rPr lang="en-US" altLang="en-US" smtClean="0">
                <a:latin typeface="Arial" panose="020B0604020202020204" pitchFamily="34" charset="0"/>
              </a:rPr>
              <a:t>In 2006, the Agency for Healthcare Research and Quality, or AHRQ (pronounced ark) released a report that pretty much concluded that a tremendous amount of variability existed from one state to another with respect to RHIO and state level HIE activities.  While some states had advanced HIE systems in place, able to exchange data across competing providers, other states had little or no HIE activity.  Moreover, state-led activities varied from one state to another as well.  Given the many benefits that HIE brings, especially to healthcare payers, such as health insurance companies, state Medicaid programs began leading efforts in their states to develop HIE. Medicaid programs assumed that benefits would accrue to their own budgets if they had a leadership role in convening stakeholders interested in health information exchange.</a:t>
            </a:r>
          </a:p>
          <a:p>
            <a:pPr eaLnBrk="1" hangingPunct="1">
              <a:spcBef>
                <a:spcPct val="0"/>
              </a:spcBef>
            </a:pPr>
            <a:r>
              <a:rPr lang="en-US" altLang="en-US" smtClean="0">
                <a:latin typeface="Arial" panose="020B0604020202020204" pitchFamily="34" charset="0"/>
              </a:rPr>
              <a:t> </a:t>
            </a:r>
          </a:p>
        </p:txBody>
      </p:sp>
      <p:sp>
        <p:nvSpPr>
          <p:cNvPr id="33796"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B6D332-3957-4A19-BC23-C96556AE5EAF}" type="slidenum">
              <a:rPr lang="en-US" altLang="en-US"/>
              <a:pPr eaLnBrk="1" hangingPunct="1"/>
              <a:t>15</a:t>
            </a:fld>
            <a:endParaRPr lang="en-US" altLang="en-US"/>
          </a:p>
        </p:txBody>
      </p:sp>
    </p:spTree>
    <p:extLst>
      <p:ext uri="{BB962C8B-B14F-4D97-AF65-F5344CB8AC3E}">
        <p14:creationId xmlns:p14="http://schemas.microsoft.com/office/powerpoint/2010/main" val="1356599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2006 was a milestone year for HIE because a prominent RHIO, which was a pioneer in many ways, failed and closed down eight years after it began its operations. </a:t>
            </a:r>
          </a:p>
          <a:p>
            <a:endParaRPr lang="en-US" altLang="en-US" smtClean="0">
              <a:latin typeface="Arial" panose="020B0604020202020204" pitchFamily="34" charset="0"/>
            </a:endParaRPr>
          </a:p>
          <a:p>
            <a:r>
              <a:rPr lang="en-US" altLang="en-US" smtClean="0">
                <a:latin typeface="Arial" panose="020B0604020202020204" pitchFamily="34" charset="0"/>
              </a:rPr>
              <a:t>Some of the reasons it failed were reminiscent of why previous HIE attempts failed.  According to Miller and Miller in a 2007 article in </a:t>
            </a:r>
            <a:r>
              <a:rPr lang="en-US" altLang="en-US" i="1" smtClean="0">
                <a:latin typeface="Arial" panose="020B0604020202020204" pitchFamily="34" charset="0"/>
              </a:rPr>
              <a:t>Health Affairs</a:t>
            </a:r>
            <a:r>
              <a:rPr lang="en-US" altLang="en-US" smtClean="0">
                <a:latin typeface="Arial" panose="020B0604020202020204" pitchFamily="34" charset="0"/>
              </a:rPr>
              <a:t>, the Santa Barbara RHIO was grant-funded.  As a result, while it had strong leadership by the grant foundation and grantees, it also had a consequent lack of major involvement from community stakeholders who were anticipated to move into a more prominent leadership role as the RHIO evolved, and ultimately didn’t.</a:t>
            </a:r>
          </a:p>
          <a:p>
            <a:endParaRPr lang="en-US" altLang="en-US" smtClean="0">
              <a:latin typeface="Arial" panose="020B0604020202020204" pitchFamily="34" charset="0"/>
            </a:endParaRPr>
          </a:p>
          <a:p>
            <a:r>
              <a:rPr lang="en-US" altLang="en-US" smtClean="0">
                <a:latin typeface="Arial" panose="020B0604020202020204" pitchFamily="34" charset="0"/>
              </a:rPr>
              <a:t>There were also some problems associated with the fact that a relatively small vendor was  trying to develop a product from scratch to handle the HIE needs that were planned for, and this particular vendor wasn’t able to keep up with the demands.</a:t>
            </a:r>
          </a:p>
          <a:p>
            <a:endParaRPr lang="en-US" altLang="en-US" smtClean="0">
              <a:latin typeface="Arial" panose="020B0604020202020204" pitchFamily="34" charset="0"/>
            </a:endParaRPr>
          </a:p>
          <a:p>
            <a:r>
              <a:rPr lang="en-US" altLang="en-US" smtClean="0">
                <a:latin typeface="Arial" panose="020B0604020202020204" pitchFamily="34" charset="0"/>
              </a:rPr>
              <a:t>Lastly, the lack of a compelling value proposition, which as we heard previously was the case with earlier attempts at HIE, led to the RHIO’s failure.</a:t>
            </a:r>
          </a:p>
          <a:p>
            <a:endParaRPr lang="en-US" altLang="en-US" smtClean="0">
              <a:latin typeface="Arial" panose="020B0604020202020204" pitchFamily="34" charset="0"/>
            </a:endParaRPr>
          </a:p>
          <a:p>
            <a:r>
              <a:rPr lang="en-US" altLang="en-US" smtClean="0">
                <a:latin typeface="Arial" panose="020B0604020202020204" pitchFamily="34" charset="0"/>
              </a:rPr>
              <a:t>One of the most valuable lessons of the failure of this RHIO is the importance of building trust and achieving and constantly updating business agreements among RHIO stakeholders.</a:t>
            </a:r>
          </a:p>
          <a:p>
            <a:endParaRPr lang="en-US" altLang="en-US" smtClean="0">
              <a:latin typeface="Arial" panose="020B0604020202020204" pitchFamily="34" charset="0"/>
            </a:endParaRPr>
          </a:p>
          <a:p>
            <a:r>
              <a:rPr lang="en-US" altLang="en-US" smtClean="0">
                <a:latin typeface="Arial" panose="020B0604020202020204" pitchFamily="34" charset="0"/>
              </a:rPr>
              <a:t>The failure of this RHIO also spotlighted the need for health payers to be involved, because the return on investment from HIE is most likely to be achieved for those who pay for healthcare.</a:t>
            </a:r>
          </a:p>
          <a:p>
            <a:pPr eaLnBrk="1" hangingPunct="1">
              <a:spcBef>
                <a:spcPct val="0"/>
              </a:spcBef>
            </a:pPr>
            <a:endParaRPr lang="en-US" altLang="en-US" smtClean="0">
              <a:latin typeface="Arial" panose="020B0604020202020204" pitchFamily="34" charset="0"/>
            </a:endParaRPr>
          </a:p>
        </p:txBody>
      </p:sp>
      <p:sp>
        <p:nvSpPr>
          <p:cNvPr id="34820"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66D87C-10EE-490F-891D-979A34F05652}" type="slidenum">
              <a:rPr lang="en-US" altLang="en-US"/>
              <a:pPr eaLnBrk="1" hangingPunct="1"/>
              <a:t>16</a:t>
            </a:fld>
            <a:endParaRPr lang="en-US" altLang="en-US"/>
          </a:p>
        </p:txBody>
      </p:sp>
    </p:spTree>
    <p:extLst>
      <p:ext uri="{BB962C8B-B14F-4D97-AF65-F5344CB8AC3E}">
        <p14:creationId xmlns:p14="http://schemas.microsoft.com/office/powerpoint/2010/main" val="662415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2009 was also another milestone year for HIE with the passage of the Health Information Technology for Economic and Clinical Health Act, or HITECH (pronounced high tech) Act.  This legislation marked the broadest federal support for HIE to date.  This broad support was on several fronts. </a:t>
            </a:r>
          </a:p>
          <a:p>
            <a:endParaRPr lang="en-US" altLang="en-US" smtClean="0">
              <a:latin typeface="Arial" panose="020B0604020202020204" pitchFamily="34" charset="0"/>
            </a:endParaRPr>
          </a:p>
          <a:p>
            <a:r>
              <a:rPr lang="en-US" altLang="en-US" smtClean="0">
                <a:latin typeface="Arial" panose="020B0604020202020204" pitchFamily="34" charset="0"/>
              </a:rPr>
              <a:t>First, the HITECH Act provides incentives for EHR adoption among providers who agree to adopt certified systems and are able to demonstrate that they use these EHR systems in a “meaningful” way.  Importantly, one of the criteria for “meaningful” involves the ability to exchange health information with other providers.  In other words, in order for doctors and hospitals and other providers to get bonuses from Medicare or Medicaid, their EHRs need to be able to exchange information with other providers.</a:t>
            </a:r>
          </a:p>
          <a:p>
            <a:endParaRPr lang="en-US" altLang="en-US" smtClean="0">
              <a:latin typeface="Arial" panose="020B0604020202020204" pitchFamily="34" charset="0"/>
            </a:endParaRPr>
          </a:p>
          <a:p>
            <a:r>
              <a:rPr lang="en-US" altLang="en-US" smtClean="0">
                <a:latin typeface="Arial" panose="020B0604020202020204" pitchFamily="34" charset="0"/>
              </a:rPr>
              <a:t>Second, the HITECH Act also addressed privacy issues by strengthening privacy, security, and confidentiality constructs that were previously outlined in other legislation such as the Health Insurance Portability and Accountability Act, or HIPAA (pronounced HIP-uh). Thus you see more attempts at addressing some of the previous reasons that HIE failed in the past, including concerns about privacy.</a:t>
            </a:r>
          </a:p>
        </p:txBody>
      </p:sp>
      <p:sp>
        <p:nvSpPr>
          <p:cNvPr id="3584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934645-48E1-4FC5-8DAB-2809C07B8E25}" type="slidenum">
              <a:rPr lang="en-US" altLang="en-US"/>
              <a:pPr eaLnBrk="1" hangingPunct="1"/>
              <a:t>17</a:t>
            </a:fld>
            <a:endParaRPr lang="en-US" altLang="en-US"/>
          </a:p>
        </p:txBody>
      </p:sp>
    </p:spTree>
    <p:extLst>
      <p:ext uri="{BB962C8B-B14F-4D97-AF65-F5344CB8AC3E}">
        <p14:creationId xmlns:p14="http://schemas.microsoft.com/office/powerpoint/2010/main" val="2482800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 2010, as HIE systems were continuing to move forward, concerns about privacy were again raised.  With the National Health Information Network being developed, there was concern that since it will be easy for health information to be transmitted, it might be inevitable that certain government agencies would ultimately have access to private information.  </a:t>
            </a:r>
          </a:p>
          <a:p>
            <a:endParaRPr lang="en-US" altLang="en-US" smtClean="0">
              <a:latin typeface="Arial" panose="020B0604020202020204" pitchFamily="34" charset="0"/>
            </a:endParaRPr>
          </a:p>
          <a:p>
            <a:r>
              <a:rPr lang="en-US" altLang="en-US" smtClean="0">
                <a:latin typeface="Arial" panose="020B0604020202020204" pitchFamily="34" charset="0"/>
              </a:rPr>
              <a:t>Arguments were made that some of these agencies, including the Department of Justice, or the Department of Homeland Security, or the Central Intelligence Agency or CIA should probably not have access to private health information.  In an attempt to learn from, or apply the lessons learned from previous HIE historical events, the Office of the National Coordinator for Health IT, or ONC (pronounced  O-N-C), assured stakeholders that the NHIN that it was developing (now called the Nationwide Health Information Network) will not exchange information with these government agencies.   In addition, implementation of stronger privacy protections as mandated in the HITECH Act has begun.   </a:t>
            </a:r>
          </a:p>
          <a:p>
            <a:pPr eaLnBrk="1" hangingPunct="1">
              <a:spcBef>
                <a:spcPct val="0"/>
              </a:spcBef>
            </a:pPr>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
        <p:nvSpPr>
          <p:cNvPr id="36868"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D2A7D5-3127-40D6-AF39-EB335F3ADAFE}" type="slidenum">
              <a:rPr lang="en-US" altLang="en-US"/>
              <a:pPr eaLnBrk="1" hangingPunct="1"/>
              <a:t>18</a:t>
            </a:fld>
            <a:endParaRPr lang="en-US" altLang="en-US"/>
          </a:p>
        </p:txBody>
      </p:sp>
    </p:spTree>
    <p:extLst>
      <p:ext uri="{BB962C8B-B14F-4D97-AF65-F5344CB8AC3E}">
        <p14:creationId xmlns:p14="http://schemas.microsoft.com/office/powerpoint/2010/main" val="2057880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FF0000"/>
                </a:solidFill>
                <a:latin typeface="Arial" panose="020B0604020202020204" pitchFamily="34" charset="0"/>
              </a:rPr>
              <a:t>Within about five years after the passage of the HITECH Act there was great progress in the adoption of EHRs, but much less progress on health information exchange.  First of all, many of the challenges described previously still existed.  In addition, rather than a national network, there were several different types of architecture for HIE.   One type, was provider to provider directed exchange.  Another type was query-based, where an entity could query a health information exchange system to find out information about a particular patient.  A third type relied on the patient to be responsible for coordinating information.  </a:t>
            </a:r>
          </a:p>
          <a:p>
            <a:endParaRPr lang="en-US" altLang="en-US" smtClean="0">
              <a:solidFill>
                <a:srgbClr val="FF0000"/>
              </a:solidFill>
              <a:latin typeface="Arial" panose="020B0604020202020204" pitchFamily="34" charset="0"/>
            </a:endParaRPr>
          </a:p>
          <a:p>
            <a:r>
              <a:rPr lang="en-US" altLang="en-US" smtClean="0">
                <a:solidFill>
                  <a:srgbClr val="FF0000"/>
                </a:solidFill>
                <a:latin typeface="Arial" panose="020B0604020202020204" pitchFamily="34" charset="0"/>
              </a:rPr>
              <a:t>In 2015 the Office of the National Coordinator published their ideas on what that might look like in a report entitled, “Connecting Health and Care for the Nation:  A 10-Year Vision to Achieve an Interoperable Health IT Infrastructure.”   In that report, there was a realization that multiple types of HIE (pronounced H-I-E) models may need to be accommodated, but that these models needed to exist in what was called an ‘interoperable health IT ecosystem.’</a:t>
            </a:r>
          </a:p>
          <a:p>
            <a:r>
              <a:rPr lang="en-US" altLang="en-US" smtClean="0">
                <a:solidFill>
                  <a:srgbClr val="FF0000"/>
                </a:solidFill>
                <a:latin typeface="Arial" panose="020B0604020202020204" pitchFamily="34" charset="0"/>
              </a:rPr>
              <a:t>In addition to the efforts to develop systems for HIE for clinical care, there have also been efforts to exchange clinical data for research on the part of the Patient Centered Outcomes Research Institute and the NIH.  It is likely that the advances made on the operational side may facilitate the research efforts and vice versa.</a:t>
            </a:r>
          </a:p>
          <a:p>
            <a:r>
              <a:rPr lang="en-US" altLang="en-US" smtClean="0">
                <a:solidFill>
                  <a:srgbClr val="FF0000"/>
                </a:solidFill>
                <a:latin typeface="Arial" panose="020B0604020202020204" pitchFamily="34" charset="0"/>
              </a:rPr>
              <a:t>There is still much to do to achieve a fully interconnected system, especially in regard to having agreed-upon interoperability standards, but there is now momentum, incentives, and government support to build this long-overdue infrastructure</a:t>
            </a:r>
            <a:r>
              <a:rPr lang="en-US" altLang="en-US" smtClean="0">
                <a:latin typeface="Arial" panose="020B0604020202020204" pitchFamily="34" charset="0"/>
              </a:rPr>
              <a:t>.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3554F9-32DF-4500-801F-DA83F6707E2B}" type="slidenum">
              <a:rPr lang="en-US" altLang="en-US"/>
              <a:pPr eaLnBrk="1" hangingPunct="1"/>
              <a:t>19</a:t>
            </a:fld>
            <a:endParaRPr lang="en-US" altLang="en-US"/>
          </a:p>
        </p:txBody>
      </p:sp>
    </p:spTree>
    <p:extLst>
      <p:ext uri="{BB962C8B-B14F-4D97-AF65-F5344CB8AC3E}">
        <p14:creationId xmlns:p14="http://schemas.microsoft.com/office/powerpoint/2010/main" val="90263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ln/>
          <a:extLst/>
        </p:spPr>
        <p:txBody>
          <a:bodyPr/>
          <a:lstStyle/>
          <a:p>
            <a:pPr>
              <a:defRPr/>
            </a:pPr>
            <a:r>
              <a:rPr lang="en-US" dirty="0" smtClean="0"/>
              <a:t>The Objectives for this unit, History of Health Information Exchange are to:</a:t>
            </a:r>
          </a:p>
          <a:p>
            <a:pPr marL="171450" indent="-171450">
              <a:buFont typeface="Arial" pitchFamily="34" charset="0"/>
              <a:buChar char="•"/>
              <a:defRPr/>
            </a:pPr>
            <a:r>
              <a:rPr lang="en-US" dirty="0" smtClean="0"/>
              <a:t>Describe historical US efforts at realizing health information exchange.</a:t>
            </a:r>
          </a:p>
          <a:p>
            <a:pPr marL="171450" indent="-171450">
              <a:buFont typeface="Arial" pitchFamily="34" charset="0"/>
              <a:buChar char="•"/>
              <a:defRPr/>
            </a:pPr>
            <a:r>
              <a:rPr lang="en-US" dirty="0" smtClean="0"/>
              <a:t>Define community health information networks  or CHINs (pronounced chins) and regional health information organizations  known as RHIOs. (pronounced REE-ohs  like the plural of rio grande)</a:t>
            </a:r>
          </a:p>
          <a:p>
            <a:pPr marL="171450" indent="-171450">
              <a:buFont typeface="Arial" pitchFamily="34" charset="0"/>
              <a:buChar char="•"/>
              <a:defRPr/>
            </a:pPr>
            <a:r>
              <a:rPr lang="en-US" dirty="0" smtClean="0"/>
              <a:t>Describe why CHINs failed in the 1990s.</a:t>
            </a:r>
          </a:p>
          <a:p>
            <a:pPr marL="171450" indent="-171450">
              <a:buFont typeface="Arial" pitchFamily="34" charset="0"/>
              <a:buChar char="•"/>
              <a:defRPr/>
            </a:pPr>
            <a:r>
              <a:rPr lang="en-US" dirty="0" smtClean="0"/>
              <a:t>Describe the concept of RHIOs and articulate how they relate to </a:t>
            </a:r>
            <a:r>
              <a:rPr lang="en-US" dirty="0" smtClean="0">
                <a:solidFill>
                  <a:srgbClr val="FF0000"/>
                </a:solidFill>
              </a:rPr>
              <a:t>other efforts at health information exchange</a:t>
            </a:r>
            <a:endParaRPr lang="en-US" dirty="0" smtClean="0">
              <a:solidFill>
                <a:srgbClr val="FF0000"/>
              </a:solidFill>
              <a:latin typeface="Arial" pitchFamily="34" charset="0"/>
            </a:endParaRPr>
          </a:p>
        </p:txBody>
      </p:sp>
      <p:sp>
        <p:nvSpPr>
          <p:cNvPr id="24580" name="Footer Placeholder 3"/>
          <p:cNvSpPr>
            <a:spLocks noGrp="1"/>
          </p:cNvSpPr>
          <p:nvPr>
            <p:ph type="ftr" sz="quarter" idx="4"/>
          </p:nvPr>
        </p:nvSpPr>
        <p:spPr/>
        <p:txBody>
          <a:bodyPr/>
          <a:lstStyle/>
          <a:p>
            <a:pPr>
              <a:defRPr/>
            </a:pPr>
            <a:endParaRPr lang="en-US" smtClean="0"/>
          </a:p>
        </p:txBody>
      </p:sp>
      <p:sp>
        <p:nvSpPr>
          <p:cNvPr id="24581"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C404FF-4C54-4CE5-A440-1291E4D00D38}" type="slidenum">
              <a:rPr lang="en-US" altLang="en-US"/>
              <a:pPr eaLnBrk="1" hangingPunct="1"/>
              <a:t>2</a:t>
            </a:fld>
            <a:endParaRPr lang="en-US" altLang="en-US"/>
          </a:p>
        </p:txBody>
      </p:sp>
    </p:spTree>
    <p:extLst>
      <p:ext uri="{BB962C8B-B14F-4D97-AF65-F5344CB8AC3E}">
        <p14:creationId xmlns:p14="http://schemas.microsoft.com/office/powerpoint/2010/main" val="2352403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concludes History of Health Information Exchange.  </a:t>
            </a:r>
          </a:p>
          <a:p>
            <a:endParaRPr lang="en-US" altLang="en-US" smtClean="0">
              <a:latin typeface="Arial" panose="020B0604020202020204" pitchFamily="34" charset="0"/>
            </a:endParaRPr>
          </a:p>
          <a:p>
            <a:r>
              <a:rPr lang="en-US" altLang="en-US" smtClean="0">
                <a:latin typeface="Arial" panose="020B0604020202020204" pitchFamily="34" charset="0"/>
              </a:rPr>
              <a:t>In summary, the establishment of HIE has been an elusive, but worthy, goal in the US for several decades.  Each concerted attempt at achieving HIE reminds us of the challenges associated with such a lofty goal.  The good news is that we have learned a lot about the pitfalls to avoid, and each attempt at achieving true HIE incorporates the lessons learned from the previous attempts. </a:t>
            </a:r>
          </a:p>
          <a:p>
            <a:endParaRPr lang="en-US" altLang="en-US" smtClean="0">
              <a:latin typeface="Arial" panose="020B0604020202020204" pitchFamily="34" charset="0"/>
            </a:endParaRPr>
          </a:p>
          <a:p>
            <a:r>
              <a:rPr lang="en-US" altLang="en-US" smtClean="0">
                <a:latin typeface="Arial" panose="020B0604020202020204" pitchFamily="34" charset="0"/>
              </a:rPr>
              <a:t>Currently, political, financial, and social forces are aligning in favor of HIE.  Indeed, incentives provided in the HITECH (pronounced High-Tech) Act may be the impetus (pronounced IMP-pet-us) that brings true national HIE to fruition. </a:t>
            </a:r>
          </a:p>
        </p:txBody>
      </p:sp>
      <p:sp>
        <p:nvSpPr>
          <p:cNvPr id="26628" name="Footer Placeholder 3"/>
          <p:cNvSpPr>
            <a:spLocks noGrp="1"/>
          </p:cNvSpPr>
          <p:nvPr>
            <p:ph type="ftr" sz="quarter" idx="4"/>
          </p:nvPr>
        </p:nvSpPr>
        <p:spPr/>
        <p:txBody>
          <a:bodyPr/>
          <a:lstStyle/>
          <a:p>
            <a:pPr>
              <a:defRPr/>
            </a:pPr>
            <a:endParaRPr lang="en-US" smtClean="0"/>
          </a:p>
        </p:txBody>
      </p:sp>
      <p:sp>
        <p:nvSpPr>
          <p:cNvPr id="26629"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DB81CF-D5CB-40B8-94BE-5A3274DF7023}" type="slidenum">
              <a:rPr lang="en-US" altLang="en-US"/>
              <a:pPr eaLnBrk="1" hangingPunct="1"/>
              <a:t>20</a:t>
            </a:fld>
            <a:endParaRPr lang="en-US" altLang="en-US"/>
          </a:p>
        </p:txBody>
      </p:sp>
    </p:spTree>
    <p:extLst>
      <p:ext uri="{BB962C8B-B14F-4D97-AF65-F5344CB8AC3E}">
        <p14:creationId xmlns:p14="http://schemas.microsoft.com/office/powerpoint/2010/main" val="1386084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“No Audio”</a:t>
            </a:r>
          </a:p>
        </p:txBody>
      </p:sp>
      <p:sp>
        <p:nvSpPr>
          <p:cNvPr id="27652" name="Footer Placeholder 3"/>
          <p:cNvSpPr>
            <a:spLocks noGrp="1"/>
          </p:cNvSpPr>
          <p:nvPr>
            <p:ph type="ftr" sz="quarter" idx="4"/>
          </p:nvPr>
        </p:nvSpPr>
        <p:spPr/>
        <p:txBody>
          <a:bodyPr/>
          <a:lstStyle/>
          <a:p>
            <a:pPr>
              <a:defRPr/>
            </a:pPr>
            <a:endParaRPr lang="en-US" smtClean="0"/>
          </a:p>
        </p:txBody>
      </p:sp>
      <p:sp>
        <p:nvSpPr>
          <p:cNvPr id="27653"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0FFC07-FAE6-4316-9C5F-2890B70CF5CF}" type="slidenum">
              <a:rPr lang="en-US" altLang="en-US"/>
              <a:pPr eaLnBrk="1" hangingPunct="1"/>
              <a:t>21</a:t>
            </a:fld>
            <a:endParaRPr lang="en-US" altLang="en-US"/>
          </a:p>
        </p:txBody>
      </p:sp>
    </p:spTree>
    <p:extLst>
      <p:ext uri="{BB962C8B-B14F-4D97-AF65-F5344CB8AC3E}">
        <p14:creationId xmlns:p14="http://schemas.microsoft.com/office/powerpoint/2010/main" val="1429346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Audio.</a:t>
            </a:r>
          </a:p>
          <a:p>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Health IT Workforce Curriculum Version 4.0</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solidFill>
                  <a:prstClr val="black"/>
                </a:solidFill>
              </a:rPr>
              <a:pPr/>
              <a:t>22</a:t>
            </a:fld>
            <a:endParaRPr lang="en-US" altLang="en-US">
              <a:solidFill>
                <a:prstClr val="black"/>
              </a:solidFill>
            </a:endParaRPr>
          </a:p>
        </p:txBody>
      </p:sp>
    </p:spTree>
    <p:extLst>
      <p:ext uri="{BB962C8B-B14F-4D97-AF65-F5344CB8AC3E}">
        <p14:creationId xmlns:p14="http://schemas.microsoft.com/office/powerpoint/2010/main" val="142457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fundamental need underlying the justification for health information exchange is depicted in the following scenario.  Imagine you are vacationing across the country.  Say you’re from New York and you’re in California and are rushed to the hospital following an unfortunate car accident.  </a:t>
            </a:r>
          </a:p>
          <a:p>
            <a:endParaRPr lang="en-US" altLang="en-US" smtClean="0">
              <a:latin typeface="Arial" panose="020B0604020202020204" pitchFamily="34" charset="0"/>
            </a:endParaRPr>
          </a:p>
          <a:p>
            <a:r>
              <a:rPr lang="en-US" altLang="en-US" smtClean="0">
                <a:latin typeface="Arial" panose="020B0604020202020204" pitchFamily="34" charset="0"/>
              </a:rPr>
              <a:t>The doctor who treats you in California would greatly benefit from knowing more about your underlying health conditions, prior diseases you may have had, or chronic diseases that you have, what allergies to medications you have, and what drugs you’re currently on. </a:t>
            </a:r>
          </a:p>
          <a:p>
            <a:endParaRPr lang="en-US" altLang="en-US" smtClean="0">
              <a:latin typeface="Arial" panose="020B0604020202020204" pitchFamily="34" charset="0"/>
            </a:endParaRPr>
          </a:p>
          <a:p>
            <a:r>
              <a:rPr lang="en-US" altLang="en-US" smtClean="0">
                <a:latin typeface="Arial" panose="020B0604020202020204" pitchFamily="34" charset="0"/>
              </a:rPr>
              <a:t>Even if all of this information was securely stored in an electronic health record system in your primary care physician’s office in New York, there still needs to be a mechanism by which the California-based physician can access this information in order to provide you the highest quality of care.</a:t>
            </a:r>
          </a:p>
        </p:txBody>
      </p:sp>
      <p:sp>
        <p:nvSpPr>
          <p:cNvPr id="22532"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4A8A9E-D04F-4AC8-9401-F968EF7EDCF8}" type="slidenum">
              <a:rPr lang="en-US" altLang="en-US"/>
              <a:pPr eaLnBrk="1" hangingPunct="1"/>
              <a:t>3</a:t>
            </a:fld>
            <a:endParaRPr lang="en-US" altLang="en-US"/>
          </a:p>
        </p:txBody>
      </p:sp>
    </p:spTree>
    <p:extLst>
      <p:ext uri="{BB962C8B-B14F-4D97-AF65-F5344CB8AC3E}">
        <p14:creationId xmlns:p14="http://schemas.microsoft.com/office/powerpoint/2010/main" val="169878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problem is compounded by the fact that patients typically have data stored in more than one location, not just at their primary care physician’s office. They may be cared for by a variety of other physician specialists. For example, they may have data from medication prescriptions stored at one or more pharmacies. They perhaps have had experiences at different hospitals, including emergency departments, that ultimately result in medical records being produced.  </a:t>
            </a:r>
          </a:p>
          <a:p>
            <a:endParaRPr lang="en-US" altLang="en-US" smtClean="0">
              <a:latin typeface="Arial" panose="020B0604020202020204" pitchFamily="34" charset="0"/>
            </a:endParaRPr>
          </a:p>
        </p:txBody>
      </p:sp>
      <p:sp>
        <p:nvSpPr>
          <p:cNvPr id="23556"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313618-8694-4361-A532-899E324F1DD4}" type="slidenum">
              <a:rPr lang="en-US" altLang="en-US"/>
              <a:pPr eaLnBrk="1" hangingPunct="1"/>
              <a:t>4</a:t>
            </a:fld>
            <a:endParaRPr lang="en-US" altLang="en-US"/>
          </a:p>
        </p:txBody>
      </p:sp>
    </p:spTree>
    <p:extLst>
      <p:ext uri="{BB962C8B-B14F-4D97-AF65-F5344CB8AC3E}">
        <p14:creationId xmlns:p14="http://schemas.microsoft.com/office/powerpoint/2010/main" val="406698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Over a lifetime, much data accumulates at a variety of different places.  These separate sources of information are often referred to as silos, like the grain silos that stand tall and isolated from each other. Now, individual providers caring for the same patient even in a given neighborhood, perhaps even across the street from each other, as we’ll see in just a second, cannot easily access each other’s data.  Currently, they rely on the faxing or mailing of pertinent information (usually when it’s directly requested), which makes it difficult to access needed information in “real time,” like in the example of the vacationer from New York who had an accident in California.</a:t>
            </a:r>
          </a:p>
        </p:txBody>
      </p:sp>
      <p:sp>
        <p:nvSpPr>
          <p:cNvPr id="23556"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CB00DA-0913-4E12-BDFD-449B46C25FB7}" type="slidenum">
              <a:rPr lang="en-US" altLang="en-US"/>
              <a:pPr eaLnBrk="1" hangingPunct="1"/>
              <a:t>5</a:t>
            </a:fld>
            <a:endParaRPr lang="en-US" altLang="en-US"/>
          </a:p>
        </p:txBody>
      </p:sp>
    </p:spTree>
    <p:extLst>
      <p:ext uri="{BB962C8B-B14F-4D97-AF65-F5344CB8AC3E}">
        <p14:creationId xmlns:p14="http://schemas.microsoft.com/office/powerpoint/2010/main" val="310168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Here is a map view of two competing pharmacies in the same neighborhood.  As can be seen in the Google Maps photo, the two pharmacies are several hundred feet apart from each other -- practically across the street from one another.</a:t>
            </a:r>
          </a:p>
          <a:p>
            <a:endParaRPr lang="en-US" altLang="en-US" dirty="0" smtClean="0">
              <a:latin typeface="Arial" panose="020B0604020202020204" pitchFamily="34" charset="0"/>
            </a:endParaRPr>
          </a:p>
          <a:p>
            <a:r>
              <a:rPr lang="en-US" altLang="en-US" dirty="0" smtClean="0">
                <a:latin typeface="Arial" panose="020B0604020202020204" pitchFamily="34" charset="0"/>
              </a:rPr>
              <a:t>Currently, there is no infrastructure in place to transfer a prescription from one pharmacy to the other.  That is, if you’re the patient, and you want to transfer a prescription you have at one of these pharmacies, to the other, there is no mechanism to “beam” that prescription, if you will, from one place to the other.  </a:t>
            </a:r>
          </a:p>
          <a:p>
            <a:endParaRPr lang="en-US" altLang="en-US" dirty="0" smtClean="0">
              <a:latin typeface="Arial" panose="020B0604020202020204" pitchFamily="34" charset="0"/>
            </a:endParaRPr>
          </a:p>
          <a:p>
            <a:r>
              <a:rPr lang="en-US" altLang="en-US" dirty="0" smtClean="0">
                <a:latin typeface="Arial" panose="020B0604020202020204" pitchFamily="34" charset="0"/>
              </a:rPr>
              <a:t>Certainly, it is possible within a pharmacy that belongs to a national chain to get a prescription transferred to another pharmacy of that same chain, but it is not currently possible to transfer between pharmacies in different chains.  </a:t>
            </a:r>
          </a:p>
          <a:p>
            <a:endParaRPr lang="en-US" altLang="en-US" dirty="0" smtClean="0">
              <a:latin typeface="Arial" panose="020B0604020202020204" pitchFamily="34" charset="0"/>
            </a:endParaRPr>
          </a:p>
          <a:p>
            <a:r>
              <a:rPr lang="en-US" altLang="en-US" dirty="0" smtClean="0">
                <a:latin typeface="Arial" panose="020B0604020202020204" pitchFamily="34" charset="0"/>
              </a:rPr>
              <a:t>The same is true for all other healthcare organizations -- whether pharmacies, or doctors’ offices or hospitals. The unfortunate truth is data are not easily exchanged from one place to the other; even hospitals that belong to the same national chains, in most cases, cannot transfer information about patients from one location to another.</a:t>
            </a:r>
          </a:p>
        </p:txBody>
      </p:sp>
      <p:sp>
        <p:nvSpPr>
          <p:cNvPr id="24580"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118E97-D820-4970-99AA-36FF33F5746B}" type="slidenum">
              <a:rPr lang="en-US" altLang="en-US"/>
              <a:pPr eaLnBrk="1" hangingPunct="1"/>
              <a:t>6</a:t>
            </a:fld>
            <a:endParaRPr lang="en-US" altLang="en-US"/>
          </a:p>
        </p:txBody>
      </p:sp>
    </p:spTree>
    <p:extLst>
      <p:ext uri="{BB962C8B-B14F-4D97-AF65-F5344CB8AC3E}">
        <p14:creationId xmlns:p14="http://schemas.microsoft.com/office/powerpoint/2010/main" val="2162430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So, in terms of a definition, the National Alliance for Health Information Technology defined Health Information Exchange, or HIE (pronounced H-I-E), as the process of sharing patient-level electronic health information, such as lab results, or medication lists, between different organizations, such as hospitals, or physician offices, or pharmacies. Obviously much of the exchange will occur locally, that is within a given community, because most people seek most of their care close to where they live.</a:t>
            </a:r>
          </a:p>
          <a:p>
            <a:endParaRPr lang="en-US" altLang="en-US" smtClean="0">
              <a:latin typeface="Arial" panose="020B0604020202020204" pitchFamily="34" charset="0"/>
            </a:endParaRPr>
          </a:p>
          <a:p>
            <a:r>
              <a:rPr lang="en-US" altLang="en-US" smtClean="0">
                <a:latin typeface="Arial" panose="020B0604020202020204" pitchFamily="34" charset="0"/>
              </a:rPr>
              <a:t>Nevertheless, as we saw with the scenario described previously of the vacationer from New York visiting California, there are many instances that will require HIE across community or state boundaries.</a:t>
            </a:r>
          </a:p>
        </p:txBody>
      </p:sp>
      <p:sp>
        <p:nvSpPr>
          <p:cNvPr id="2560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7BA530-8BEA-42F1-A55D-EED5B988A13C}" type="slidenum">
              <a:rPr lang="en-US" altLang="en-US"/>
              <a:pPr eaLnBrk="1" hangingPunct="1"/>
              <a:t>7</a:t>
            </a:fld>
            <a:endParaRPr lang="en-US" altLang="en-US"/>
          </a:p>
        </p:txBody>
      </p:sp>
    </p:spTree>
    <p:extLst>
      <p:ext uri="{BB962C8B-B14F-4D97-AF65-F5344CB8AC3E}">
        <p14:creationId xmlns:p14="http://schemas.microsoft.com/office/powerpoint/2010/main" val="317778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current level of health information exchange in our country is not high. In fact, the exchange of health information is not very automated at all. When providers exchange information about patients that they’re co-caring for, it typically involves sending things in the mail or by fax.  </a:t>
            </a:r>
          </a:p>
          <a:p>
            <a:endParaRPr lang="en-US" altLang="en-US" smtClean="0">
              <a:latin typeface="Arial" panose="020B0604020202020204" pitchFamily="34" charset="0"/>
            </a:endParaRPr>
          </a:p>
          <a:p>
            <a:r>
              <a:rPr lang="en-US" altLang="en-US" smtClean="0">
                <a:latin typeface="Arial" panose="020B0604020202020204" pitchFamily="34" charset="0"/>
              </a:rPr>
              <a:t>In some cases, there may be a courier who delivers information about a lab specimen to and from the doctor’s office and the laboratory.  In other cases, the patients themselves are the ones bringing x-rays from one doctor to another, or perhaps hand delivering or dropping off a prescription that was written for them by a physician, and presenting it to the pharmacist.</a:t>
            </a:r>
          </a:p>
        </p:txBody>
      </p:sp>
      <p:sp>
        <p:nvSpPr>
          <p:cNvPr id="26628"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79A8C5-3872-422F-B029-D90F736C6877}" type="slidenum">
              <a:rPr lang="en-US" altLang="en-US"/>
              <a:pPr eaLnBrk="1" hangingPunct="1"/>
              <a:t>8</a:t>
            </a:fld>
            <a:endParaRPr lang="en-US" altLang="en-US"/>
          </a:p>
        </p:txBody>
      </p:sp>
    </p:spTree>
    <p:extLst>
      <p:ext uri="{BB962C8B-B14F-4D97-AF65-F5344CB8AC3E}">
        <p14:creationId xmlns:p14="http://schemas.microsoft.com/office/powerpoint/2010/main" val="2400438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731838" y="4560888"/>
            <a:ext cx="5851525" cy="4887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Ultimately, the goal (which is not yet realized) would be to have a system in place that facilitates the inter-connectivity of providers in communities and across communities so that patient information can be shared when appropriate.  </a:t>
            </a:r>
          </a:p>
          <a:p>
            <a:endParaRPr lang="en-US" altLang="en-US" smtClean="0">
              <a:latin typeface="Arial" panose="020B0604020202020204" pitchFamily="34" charset="0"/>
            </a:endParaRPr>
          </a:p>
          <a:p>
            <a:r>
              <a:rPr lang="en-US" altLang="en-US" smtClean="0">
                <a:latin typeface="Arial" panose="020B0604020202020204" pitchFamily="34" charset="0"/>
              </a:rPr>
              <a:t>The exchange of data on such a network would improve the quality of care by making information available in real time – where and when it’s needed – as well as improve efficiencies associated with the duplication of efforts.  For example, when a physician doesn’t have a previous test result and as a result has to reorder it, it causes an unnecessary duplication of efforts. HIE would also reduce the problem of inaccessible information which can often result in sub-optimal decision making.</a:t>
            </a:r>
          </a:p>
          <a:p>
            <a:endParaRPr lang="en-US" altLang="en-US" smtClean="0">
              <a:latin typeface="Arial" panose="020B0604020202020204" pitchFamily="34" charset="0"/>
            </a:endParaRPr>
          </a:p>
          <a:p>
            <a:r>
              <a:rPr lang="en-US" altLang="en-US" smtClean="0">
                <a:solidFill>
                  <a:srgbClr val="FF0000"/>
                </a:solidFill>
                <a:latin typeface="Arial" panose="020B0604020202020204" pitchFamily="34" charset="0"/>
              </a:rPr>
              <a:t>A National Health Information Network, as mentioned, is not yet realized, but there are many efforts at developing strategies for health information exchange. These efforts include a collection of standards, protocols, legal agreements, specifications, and services that enables the secure exchange of health information over the Internet.  Whether it is a nationwide network or is, as the Office of the National Coordinator for Health IT call is, an “interoperable health IT infrastructure,’ the vision for nationwide exchange of health information is a major focus of US government health IT strategy.</a:t>
            </a:r>
          </a:p>
          <a:p>
            <a:endParaRPr lang="en-US" altLang="en-US" smtClean="0">
              <a:latin typeface="Arial" panose="020B0604020202020204" pitchFamily="34" charset="0"/>
            </a:endParaRPr>
          </a:p>
          <a:p>
            <a:r>
              <a:rPr lang="en-US" altLang="en-US" smtClean="0">
                <a:latin typeface="Arial" panose="020B0604020202020204" pitchFamily="34" charset="0"/>
              </a:rPr>
              <a:t>Such a network would also allow for connectivity to federal agencies that have responsibilities related to healthcare, such as the Centers for Disease Control and Prevention, or the Indian Health Service, or the Veterans Administration.  Likewise, the National Cancer Institute or the Department of Defense also have the need to exchange information about patients that they care for.  In addition, researchers that deal with patients cared for by these agencies will be able to access important information.</a:t>
            </a:r>
          </a:p>
        </p:txBody>
      </p:sp>
      <p:sp>
        <p:nvSpPr>
          <p:cNvPr id="27652"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3EB99C-105A-4A45-8C0C-B49ED496AC8C}" type="slidenum">
              <a:rPr lang="en-US" altLang="en-US"/>
              <a:pPr eaLnBrk="1" hangingPunct="1"/>
              <a:t>9</a:t>
            </a:fld>
            <a:endParaRPr lang="en-US" altLang="en-US"/>
          </a:p>
        </p:txBody>
      </p:sp>
    </p:spTree>
    <p:extLst>
      <p:ext uri="{BB962C8B-B14F-4D97-AF65-F5344CB8AC3E}">
        <p14:creationId xmlns:p14="http://schemas.microsoft.com/office/powerpoint/2010/main" val="1536610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9"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15"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7"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8"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dirty="0" smtClean="0"/>
              <a:t>Click to edit Master text styles</a:t>
            </a:r>
          </a:p>
        </p:txBody>
      </p:sp>
      <p:sp>
        <p:nvSpPr>
          <p:cNvPr id="19"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40184298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dirty="0" smtClean="0"/>
              <a:t>Click to edit Master text styles</a:t>
            </a:r>
          </a:p>
          <a:p>
            <a:pPr lvl="1"/>
            <a:r>
              <a:rPr lang="en-US" dirty="0"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3099068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dirty="0" smtClean="0"/>
              <a:t>Click to edit Master text styles</a:t>
            </a:r>
          </a:p>
          <a:p>
            <a:pPr lvl="1"/>
            <a:r>
              <a:rPr lang="en-US" dirty="0"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dirty="0" smtClean="0"/>
              <a:t>Click to edit Master text styles</a:t>
            </a:r>
          </a:p>
          <a:p>
            <a:pPr lvl="1"/>
            <a:r>
              <a:rPr lang="en-US" dirty="0"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dirty="0" smtClean="0"/>
              <a:t>Click to edit Master text styles</a:t>
            </a:r>
          </a:p>
          <a:p>
            <a:pPr lvl="1"/>
            <a:r>
              <a:rPr lang="en-US" dirty="0"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5788570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dirty="0"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882621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a:solidFill>
                  <a:srgbClr val="0070C0"/>
                </a:solidFill>
              </a:rPr>
              <a:t>Creating a Custom Layout</a:t>
            </a:r>
          </a:p>
          <a:p>
            <a:r>
              <a:rPr lang="en-US" dirty="0">
                <a:solidFill>
                  <a:prstClr val="black"/>
                </a:solidFill>
                <a:cs typeface="+mn-cs"/>
              </a:rPr>
              <a:t>Follow the instructions on this slide layout if none of the existing layouts (in the current template) work well for the current slide you would like to create or edit.</a:t>
            </a:r>
          </a:p>
        </p:txBody>
      </p:sp>
      <p:sp>
        <p:nvSpPr>
          <p:cNvPr id="6" name="TextBox 5"/>
          <p:cNvSpPr txBox="1"/>
          <p:nvPr userDrawn="1"/>
        </p:nvSpPr>
        <p:spPr>
          <a:xfrm>
            <a:off x="101600" y="2567642"/>
            <a:ext cx="9144000" cy="3970318"/>
          </a:xfrm>
          <a:prstGeom prst="rect">
            <a:avLst/>
          </a:prstGeom>
          <a:noFill/>
        </p:spPr>
        <p:txBody>
          <a:bodyPr wrap="square" rtlCol="0">
            <a:spAutoFit/>
          </a:bodyPr>
          <a:lstStyle/>
          <a:p>
            <a:r>
              <a:rPr lang="en-US" dirty="0">
                <a:solidFill>
                  <a:prstClr val="black"/>
                </a:solidFill>
                <a:cs typeface="+mn-cs"/>
              </a:rPr>
              <a:t>To create a custom new layout, </a:t>
            </a:r>
            <a:r>
              <a:rPr lang="en-US" b="1" dirty="0">
                <a:solidFill>
                  <a:prstClr val="black"/>
                </a:solidFill>
                <a:cs typeface="+mn-cs"/>
              </a:rPr>
              <a:t>in the Slide Master view </a:t>
            </a:r>
            <a:r>
              <a:rPr lang="en-US" dirty="0">
                <a:solidFill>
                  <a:prstClr val="black"/>
                </a:solidFill>
                <a:cs typeface="+mn-cs"/>
              </a:rPr>
              <a:t>do the following:</a:t>
            </a:r>
          </a:p>
          <a:p>
            <a:pPr marL="214313" indent="-214313">
              <a:buFont typeface="Arial" panose="020B0604020202020204" pitchFamily="34" charset="0"/>
              <a:buChar char="•"/>
            </a:pPr>
            <a:r>
              <a:rPr lang="en-US" b="1" dirty="0">
                <a:solidFill>
                  <a:prstClr val="black"/>
                </a:solidFill>
                <a:cs typeface="+mn-cs"/>
              </a:rPr>
              <a:t>DUPLICATE</a:t>
            </a:r>
            <a:r>
              <a:rPr lang="en-US" dirty="0">
                <a:solidFill>
                  <a:prstClr val="black"/>
                </a:solidFill>
                <a:cs typeface="+mn-cs"/>
              </a:rPr>
              <a:t> an existing layout to create a new layout.</a:t>
            </a:r>
          </a:p>
          <a:p>
            <a:pPr marL="214313" indent="-214313">
              <a:buFont typeface="Arial" panose="020B0604020202020204" pitchFamily="34" charset="0"/>
              <a:buChar char="•"/>
            </a:pPr>
            <a:r>
              <a:rPr lang="en-US" b="1" dirty="0">
                <a:solidFill>
                  <a:prstClr val="black"/>
                </a:solidFill>
                <a:cs typeface="+mn-cs"/>
              </a:rPr>
              <a:t>RENAME</a:t>
            </a:r>
            <a:r>
              <a:rPr lang="en-US" dirty="0">
                <a:solidFill>
                  <a:prstClr val="black"/>
                </a:solidFill>
                <a:cs typeface="+mn-cs"/>
              </a:rPr>
              <a:t> the new layout.</a:t>
            </a:r>
          </a:p>
          <a:p>
            <a:pPr marL="214313" indent="-214313">
              <a:buFont typeface="Arial" panose="020B0604020202020204" pitchFamily="34" charset="0"/>
              <a:buChar char="•"/>
            </a:pPr>
            <a:r>
              <a:rPr lang="en-US" b="1" dirty="0">
                <a:solidFill>
                  <a:prstClr val="black"/>
                </a:solidFill>
                <a:cs typeface="+mn-cs"/>
              </a:rPr>
              <a:t>Insert or Remove as appropriate PLACEHOLDERS </a:t>
            </a:r>
            <a:r>
              <a:rPr lang="en-US" dirty="0">
                <a:solidFill>
                  <a:prstClr val="black"/>
                </a:solidFill>
                <a:cs typeface="+mn-cs"/>
              </a:rPr>
              <a:t>on your new layout, resizing &amp; formatting as appropriate. </a:t>
            </a:r>
            <a:r>
              <a:rPr lang="en-US" sz="1600" dirty="0">
                <a:solidFill>
                  <a:prstClr val="black"/>
                </a:solidFill>
                <a:cs typeface="+mn-cs"/>
              </a:rPr>
              <a:t>(Do not edit your content in the slide master. All content should be edited in the normal presentation design view.) </a:t>
            </a:r>
            <a:r>
              <a:rPr lang="en-US" b="1" dirty="0">
                <a:solidFill>
                  <a:prstClr val="black"/>
                </a:solidFill>
                <a:cs typeface="+mn-cs"/>
              </a:rPr>
              <a:t>NEVER REMOVE THE LAYOUT’S TITLE CONTAINER</a:t>
            </a:r>
            <a:r>
              <a:rPr lang="en-US" dirty="0">
                <a:solidFill>
                  <a:prstClr val="black"/>
                </a:solidFill>
                <a:cs typeface="+mn-cs"/>
              </a:rPr>
              <a:t>. </a:t>
            </a:r>
            <a:r>
              <a:rPr lang="en-US" sz="1600" dirty="0">
                <a:solidFill>
                  <a:prstClr val="black"/>
                </a:solidFill>
                <a:cs typeface="+mn-cs"/>
              </a:rPr>
              <a:t>(It can be resized or formatted, but never removed.)</a:t>
            </a:r>
            <a:endParaRPr lang="en-US" dirty="0">
              <a:solidFill>
                <a:prstClr val="black"/>
              </a:solidFill>
              <a:cs typeface="+mn-cs"/>
            </a:endParaRPr>
          </a:p>
          <a:p>
            <a:pPr marL="214313" indent="-214313">
              <a:buFont typeface="Arial" panose="020B0604020202020204" pitchFamily="34" charset="0"/>
              <a:buChar char="•"/>
            </a:pPr>
            <a:r>
              <a:rPr lang="en-US" dirty="0">
                <a:solidFill>
                  <a:prstClr val="black"/>
                </a:solidFill>
                <a:cs typeface="+mn-cs"/>
              </a:rPr>
              <a:t>Check the </a:t>
            </a:r>
            <a:r>
              <a:rPr lang="en-US" b="1" dirty="0">
                <a:solidFill>
                  <a:prstClr val="black"/>
                </a:solidFill>
                <a:cs typeface="+mn-cs"/>
              </a:rPr>
              <a:t>READING ORDER </a:t>
            </a:r>
            <a:r>
              <a:rPr lang="en-US" dirty="0">
                <a:solidFill>
                  <a:prstClr val="black"/>
                </a:solidFill>
                <a:cs typeface="+mn-cs"/>
              </a:rPr>
              <a:t>of your new layout. (</a:t>
            </a:r>
            <a:r>
              <a:rPr lang="en-US" sz="1350" u="sng" dirty="0">
                <a:solidFill>
                  <a:prstClr val="black"/>
                </a:solidFill>
                <a:latin typeface="Arial"/>
                <a:cs typeface="+mn-cs"/>
                <a:hlinkClick r:id="rId2"/>
              </a:rPr>
              <a:t>http://accessibility.psu.edu/microsoftoffice/powerpoint/</a:t>
            </a:r>
            <a:r>
              <a:rPr lang="en-US" sz="1350" dirty="0">
                <a:solidFill>
                  <a:prstClr val="black"/>
                </a:solidFill>
                <a:latin typeface="Arial"/>
                <a:cs typeface="+mn-cs"/>
              </a:rPr>
              <a:t>) </a:t>
            </a:r>
            <a:r>
              <a:rPr lang="en-US" dirty="0">
                <a:solidFill>
                  <a:prstClr val="black"/>
                </a:solidFill>
                <a:cs typeface="+mn-cs"/>
              </a:rPr>
              <a:t>Reorder as appropriate so the slide layout’s </a:t>
            </a:r>
            <a:r>
              <a:rPr lang="en-US" b="1" dirty="0">
                <a:solidFill>
                  <a:prstClr val="black"/>
                </a:solidFill>
                <a:cs typeface="+mn-cs"/>
              </a:rPr>
              <a:t>TITLE is read first</a:t>
            </a:r>
            <a:r>
              <a:rPr lang="en-US" dirty="0">
                <a:solidFill>
                  <a:prstClr val="black"/>
                </a:solidFill>
                <a:cs typeface="+mn-cs"/>
              </a:rPr>
              <a:t>.</a:t>
            </a:r>
          </a:p>
          <a:p>
            <a:pPr marL="214313" indent="-214313">
              <a:buFont typeface="Arial" panose="020B0604020202020204" pitchFamily="34" charset="0"/>
              <a:buChar char="•"/>
            </a:pPr>
            <a:r>
              <a:rPr lang="en-US" b="1" dirty="0">
                <a:solidFill>
                  <a:prstClr val="black"/>
                </a:solidFill>
                <a:cs typeface="+mn-cs"/>
              </a:rPr>
              <a:t>SAVE</a:t>
            </a:r>
            <a:r>
              <a:rPr lang="en-US" dirty="0">
                <a:solidFill>
                  <a:prstClr val="black"/>
                </a:solidFill>
                <a:cs typeface="+mn-cs"/>
              </a:rPr>
              <a:t> your presentation.</a:t>
            </a:r>
          </a:p>
          <a:p>
            <a:pPr marL="214313" indent="-214313">
              <a:buFont typeface="Arial" panose="020B0604020202020204" pitchFamily="34" charset="0"/>
              <a:buChar char="•"/>
            </a:pPr>
            <a:r>
              <a:rPr lang="en-US" b="1" dirty="0">
                <a:solidFill>
                  <a:prstClr val="black"/>
                </a:solidFill>
                <a:cs typeface="+mn-cs"/>
              </a:rPr>
              <a:t>Close the Master View </a:t>
            </a:r>
            <a:r>
              <a:rPr lang="en-US" dirty="0">
                <a:solidFill>
                  <a:prstClr val="black"/>
                </a:solidFill>
                <a:cs typeface="+mn-cs"/>
              </a:rPr>
              <a:t>and return to your normal editing (design) view.</a:t>
            </a:r>
          </a:p>
          <a:p>
            <a:pPr marL="214313" indent="-214313">
              <a:buFont typeface="Arial" panose="020B0604020202020204" pitchFamily="34" charset="0"/>
              <a:buChar char="•"/>
            </a:pPr>
            <a:r>
              <a:rPr lang="en-US" b="1" dirty="0">
                <a:solidFill>
                  <a:prstClr val="black"/>
                </a:solidFill>
                <a:cs typeface="+mn-cs"/>
              </a:rPr>
              <a:t>Insert a new slide using </a:t>
            </a:r>
            <a:r>
              <a:rPr lang="en-US" b="1">
                <a:solidFill>
                  <a:prstClr val="black"/>
                </a:solidFill>
                <a:cs typeface="+mn-cs"/>
              </a:rPr>
              <a:t>your custom-named </a:t>
            </a:r>
            <a:r>
              <a:rPr lang="en-US" b="1" dirty="0">
                <a:solidFill>
                  <a:prstClr val="black"/>
                </a:solidFill>
                <a:cs typeface="+mn-cs"/>
              </a:rPr>
              <a:t>new layout </a:t>
            </a:r>
            <a:r>
              <a:rPr lang="en-US" dirty="0">
                <a:solidFill>
                  <a:prstClr val="black"/>
                </a:solidFill>
                <a:cs typeface="+mn-cs"/>
              </a:rPr>
              <a:t>or apply the new layout to an existing slide.</a:t>
            </a:r>
          </a:p>
        </p:txBody>
      </p:sp>
    </p:spTree>
    <p:extLst>
      <p:ext uri="{BB962C8B-B14F-4D97-AF65-F5344CB8AC3E}">
        <p14:creationId xmlns:p14="http://schemas.microsoft.com/office/powerpoint/2010/main" val="105329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4906830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C Lecture w/referenc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5430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7418117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C triple column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2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2635250" cy="4572000"/>
          </a:xfrm>
          <a:prstGeom prst="rect">
            <a:avLst/>
          </a:prstGeom>
        </p:spPr>
        <p:txBody>
          <a:bodyPr/>
          <a:lstStyle>
            <a:lvl1pPr>
              <a:defRPr sz="2400">
                <a:latin typeface="+mn-lt"/>
              </a:defRPr>
            </a:lvl1pPr>
            <a:lvl2pPr>
              <a:buSzPct val="85000"/>
              <a:defRPr sz="2000">
                <a:latin typeface="+mn-lt"/>
              </a:defRPr>
            </a:lvl2pPr>
            <a:lvl3pPr marL="1143000" indent="-228600">
              <a:buSzPct val="80000"/>
              <a:buFont typeface="Courier New" panose="02070309020205020404" pitchFamily="49" charset="0"/>
              <a:buChar char="o"/>
              <a:defRPr sz="1800">
                <a:latin typeface="+mn-lt"/>
              </a:defRPr>
            </a:lvl3pPr>
            <a:lvl4pPr marL="1600200" indent="-228600">
              <a:buSzPct val="120000"/>
              <a:buFont typeface="Wingdings" panose="05000000000000000000" pitchFamily="2" charset="2"/>
              <a:buChar char="§"/>
              <a:defRPr sz="1600">
                <a:latin typeface="+mn-lt"/>
              </a:defRPr>
            </a:lvl4pPr>
            <a:lvl5pPr marL="2057400" indent="-228600">
              <a:buSzPct val="70000"/>
              <a:buFont typeface="Wingdings" panose="05000000000000000000" pitchFamily="2" charset="2"/>
              <a:buChar char="q"/>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779007" y="6278880"/>
            <a:ext cx="2027692"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6050577" y="1600200"/>
            <a:ext cx="2635250" cy="4572000"/>
          </a:xfrm>
          <a:prstGeom prst="rect">
            <a:avLst/>
          </a:prstGeom>
        </p:spPr>
        <p:txBody>
          <a:bodyPr/>
          <a:lstStyle>
            <a:lvl1pPr>
              <a:defRPr sz="2800"/>
            </a:lvl1pPr>
            <a:lvl2pPr>
              <a:buSzPct val="85000"/>
              <a:defRPr sz="2400"/>
            </a:lvl2pPr>
            <a:lvl3pPr marL="1143000" indent="-228600">
              <a:buSzPct val="80000"/>
              <a:buFont typeface="Courier New" panose="02070309020205020404" pitchFamily="49" charset="0"/>
              <a:buChar char="o"/>
              <a:defRPr lang="en-US" sz="20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sz="1800"/>
            </a:lvl4pPr>
            <a:lvl5pPr marL="2057400" indent="-228600">
              <a:buSzPct val="70000"/>
              <a:buFont typeface="Wingdings" panose="05000000000000000000" pitchFamily="2" charset="2"/>
              <a:buChar char="q"/>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6050577" y="6263640"/>
            <a:ext cx="2034420"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9" name="Content Placeholder 1"/>
          <p:cNvSpPr>
            <a:spLocks noGrp="1"/>
          </p:cNvSpPr>
          <p:nvPr>
            <p:ph sz="quarter" idx="34"/>
          </p:nvPr>
        </p:nvSpPr>
        <p:spPr>
          <a:xfrm>
            <a:off x="3253889" y="1600200"/>
            <a:ext cx="2635250" cy="4572000"/>
          </a:xfrm>
          <a:prstGeom prst="rect">
            <a:avLst/>
          </a:prstGeom>
        </p:spPr>
        <p:txBody>
          <a:bodyPr/>
          <a:lstStyle>
            <a:lvl1pPr>
              <a:defRPr sz="2400">
                <a:latin typeface="+mn-lt"/>
              </a:defRPr>
            </a:lvl1pPr>
            <a:lvl2pPr>
              <a:buSzPct val="85000"/>
              <a:defRPr sz="2000">
                <a:latin typeface="+mn-lt"/>
              </a:defRPr>
            </a:lvl2pPr>
            <a:lvl3pPr marL="1143000" indent="-228600">
              <a:buSzPct val="80000"/>
              <a:buFont typeface="Courier New" panose="02070309020205020404" pitchFamily="49" charset="0"/>
              <a:buChar char="o"/>
              <a:defRPr sz="1800">
                <a:latin typeface="+mn-lt"/>
              </a:defRPr>
            </a:lvl3pPr>
            <a:lvl4pPr marL="1600200" indent="-228600">
              <a:buSzPct val="120000"/>
              <a:buFont typeface="Wingdings" panose="05000000000000000000" pitchFamily="2" charset="2"/>
              <a:buChar char="§"/>
              <a:defRPr sz="1600">
                <a:latin typeface="+mn-lt"/>
              </a:defRPr>
            </a:lvl4pPr>
            <a:lvl5pPr marL="2057400" indent="-228600">
              <a:buSzPct val="70000"/>
              <a:buFont typeface="Wingdings" panose="05000000000000000000" pitchFamily="2" charset="2"/>
              <a:buChar char="q"/>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
          <p:cNvSpPr>
            <a:spLocks noGrp="1"/>
          </p:cNvSpPr>
          <p:nvPr>
            <p:ph type="body" sz="quarter" idx="35" hasCustomPrompt="1"/>
          </p:nvPr>
        </p:nvSpPr>
        <p:spPr>
          <a:xfrm>
            <a:off x="3414258" y="6278880"/>
            <a:ext cx="2027692"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Tree>
    <p:extLst>
      <p:ext uri="{BB962C8B-B14F-4D97-AF65-F5344CB8AC3E}">
        <p14:creationId xmlns:p14="http://schemas.microsoft.com/office/powerpoint/2010/main" val="42572738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4504585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7917584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37608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0457035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cs typeface="+mn-cs"/>
              </a:rPr>
              <a:pPr/>
              <a:t>‹#›</a:t>
            </a:fld>
            <a:endParaRPr lang="en-US" dirty="0">
              <a:cs typeface="+mn-cs"/>
            </a:endParaRPr>
          </a:p>
        </p:txBody>
      </p:sp>
    </p:spTree>
    <p:extLst>
      <p:ext uri="{BB962C8B-B14F-4D97-AF65-F5344CB8AC3E}">
        <p14:creationId xmlns:p14="http://schemas.microsoft.com/office/powerpoint/2010/main" val="3118278476"/>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hyperlink" Target="http://en.wikipedia.org/wiki/File:Alt_Telefon.jpg" TargetMode="External"/><Relationship Id="rId3" Type="http://schemas.openxmlformats.org/officeDocument/2006/relationships/hyperlink" Target="http://www.healthit.gov/providers-professionals/health-information-exchange/what-hie" TargetMode="External"/><Relationship Id="rId7" Type="http://schemas.openxmlformats.org/officeDocument/2006/relationships/hyperlink" Target="http://en.wikipedia.org/wiki/File:Usps-van.jpg"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hyperlink" Target="http://commons.wikimedia.org/wiki/File:Shelves-of-file-folders.jpg" TargetMode="External"/><Relationship Id="rId5" Type="http://schemas.openxmlformats.org/officeDocument/2006/relationships/hyperlink" Target="http://de.wikipedia.org/wiki/Datei:San_Francisco_Cable_Car_MC.jpg" TargetMode="External"/><Relationship Id="rId10" Type="http://schemas.openxmlformats.org/officeDocument/2006/relationships/hyperlink" Target="http://healthit.hhs.gov/" TargetMode="External"/><Relationship Id="rId4" Type="http://schemas.openxmlformats.org/officeDocument/2006/relationships/hyperlink" Target="https://www.healthit.gov/sites/default/files/ONC10yearInteroperabilityConceptPaper.pdf" TargetMode="External"/><Relationship Id="rId9" Type="http://schemas.openxmlformats.org/officeDocument/2006/relationships/hyperlink" Target="http://en.wikipedia.org/wiki/File:Samfax.jp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www.healthit.hhs.gov/NHIN_Architecture_Overview_Draft_2010042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History of Health Information Technology in the U.S.</a:t>
            </a:r>
          </a:p>
        </p:txBody>
      </p:sp>
      <p:sp>
        <p:nvSpPr>
          <p:cNvPr id="13315" name="Text Placeholder 2"/>
          <p:cNvSpPr>
            <a:spLocks noGrp="1"/>
          </p:cNvSpPr>
          <p:nvPr>
            <p:ph type="body" sz="half" idx="2"/>
          </p:nvPr>
        </p:nvSpPr>
        <p:spPr/>
        <p:txBody>
          <a:bodyPr/>
          <a:lstStyle/>
          <a:p>
            <a:r>
              <a:rPr lang="en-US" dirty="0" smtClean="0"/>
              <a:t>History of Health Information Exchange</a:t>
            </a:r>
          </a:p>
        </p:txBody>
      </p:sp>
      <p:sp>
        <p:nvSpPr>
          <p:cNvPr id="6" name="Text Placeholder 5"/>
          <p:cNvSpPr>
            <a:spLocks noGrp="1"/>
          </p:cNvSpPr>
          <p:nvPr>
            <p:ph type="body" sz="quarter" idx="12"/>
          </p:nvPr>
        </p:nvSpPr>
        <p:spPr/>
        <p:txBody>
          <a:bodyPr/>
          <a:lstStyle/>
          <a:p>
            <a:r>
              <a:rPr lang="en-US" dirty="0"/>
              <a:t>This material (Comp </a:t>
            </a:r>
            <a:r>
              <a:rPr lang="en-US" dirty="0" smtClean="0"/>
              <a:t>5 </a:t>
            </a:r>
            <a:r>
              <a:rPr lang="en-US" dirty="0"/>
              <a:t>Unit </a:t>
            </a:r>
            <a:r>
              <a:rPr lang="en-US" dirty="0" smtClean="0"/>
              <a:t>9) </a:t>
            </a:r>
            <a:r>
              <a:rPr lang="en-US" dirty="0"/>
              <a:t>was developed by the University of Alabama at Birmingham, funded by the Department of Health and Human Services, Office of the National Coordinator for Health Information Technology under Award Number 90WT0007. </a:t>
            </a:r>
          </a:p>
          <a:p>
            <a:r>
              <a:rPr lang="en-US" dirty="0"/>
              <a:t>This work is licensed under the Creative Commons Attribution-</a:t>
            </a:r>
            <a:r>
              <a:rPr lang="en-US" dirty="0" err="1"/>
              <a:t>NonCommercial</a:t>
            </a:r>
            <a:r>
              <a:rPr lang="en-US" dirty="0"/>
              <a:t>-</a:t>
            </a:r>
            <a:r>
              <a:rPr lang="en-US" dirty="0" err="1"/>
              <a:t>ShareAlike</a:t>
            </a:r>
            <a:r>
              <a:rPr lang="en-US" dirty="0"/>
              <a:t> 4.0 International License. To view a copy of this license, visit </a:t>
            </a:r>
            <a:r>
              <a:rPr lang="en-US" dirty="0">
                <a:hlinkClick r:id="rId3" tooltip="Creative Commons Attribution-NonCommercial-ShareAlike 4.0 International License"/>
              </a:rPr>
              <a:t>http://creativecommons.org</a:t>
            </a:r>
            <a:r>
              <a:rPr lang="en-US"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History of HIE</a:t>
            </a:r>
          </a:p>
        </p:txBody>
      </p:sp>
      <p:sp>
        <p:nvSpPr>
          <p:cNvPr id="8" name="Text Placeholder 7"/>
          <p:cNvSpPr>
            <a:spLocks noGrp="1"/>
          </p:cNvSpPr>
          <p:nvPr>
            <p:ph sz="quarter" idx="14"/>
          </p:nvPr>
        </p:nvSpPr>
        <p:spPr/>
        <p:txBody>
          <a:bodyPr/>
          <a:lstStyle/>
          <a:p>
            <a:r>
              <a:rPr lang="en-US" dirty="0" smtClean="0"/>
              <a:t>1990: Hartford Foundation funds “Community Health Management Information Systems” </a:t>
            </a:r>
          </a:p>
          <a:p>
            <a:r>
              <a:rPr lang="en-US" dirty="0" smtClean="0"/>
              <a:t>Mid-1990s: Community Health Information Networks (CHINs)</a:t>
            </a:r>
          </a:p>
          <a:p>
            <a:r>
              <a:rPr lang="en-US" dirty="0" smtClean="0"/>
              <a:t>1999, 2001: Institute of Medicine (IOM) Reports on Patient Safety and Quality</a:t>
            </a:r>
            <a:endParaRPr lang="en-US" dirty="0"/>
          </a:p>
        </p:txBody>
      </p:sp>
      <p:sp>
        <p:nvSpPr>
          <p:cNvPr id="5" name="Text Placeholder 4"/>
          <p:cNvSpPr>
            <a:spLocks noGrp="1"/>
          </p:cNvSpPr>
          <p:nvPr>
            <p:ph type="body" sz="quarter" idx="32"/>
          </p:nvPr>
        </p:nvSpPr>
        <p:spPr/>
        <p:txBody>
          <a:bodyPr/>
          <a:lstStyle/>
          <a:p>
            <a:r>
              <a:rPr lang="en-US" dirty="0"/>
              <a:t>Source:	(Vest &amp; Gamm, 2010</a:t>
            </a:r>
            <a:r>
              <a:rPr lang="en-US" dirty="0" smtClean="0"/>
              <a:t>)</a:t>
            </a:r>
            <a:endParaRPr lang="en-US" dirty="0"/>
          </a:p>
        </p:txBody>
      </p:sp>
      <p:sp>
        <p:nvSpPr>
          <p:cNvPr id="1331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E875B4-1928-472A-AEFC-21335D15E4A0}"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History of HIE 2</a:t>
            </a:r>
          </a:p>
        </p:txBody>
      </p:sp>
      <p:sp>
        <p:nvSpPr>
          <p:cNvPr id="8" name="Text Placeholder 7"/>
          <p:cNvSpPr>
            <a:spLocks noGrp="1"/>
          </p:cNvSpPr>
          <p:nvPr>
            <p:ph sz="quarter" idx="14"/>
          </p:nvPr>
        </p:nvSpPr>
        <p:spPr/>
        <p:txBody>
          <a:bodyPr/>
          <a:lstStyle/>
          <a:p>
            <a:r>
              <a:rPr lang="en-US" dirty="0" smtClean="0"/>
              <a:t>1990: Hartford Foundation funds “Community Health Management Information Systems” </a:t>
            </a:r>
          </a:p>
          <a:p>
            <a:pPr lvl="1"/>
            <a:r>
              <a:rPr lang="en-US" dirty="0" smtClean="0"/>
              <a:t>Grants to seven states and cities to develop these early prototype HIEs</a:t>
            </a:r>
          </a:p>
          <a:p>
            <a:pPr lvl="1"/>
            <a:r>
              <a:rPr lang="en-US" dirty="0" smtClean="0"/>
              <a:t>Focus on quality “assessments” and cost reduction by streamlining patient eligibility information for billing</a:t>
            </a:r>
          </a:p>
          <a:p>
            <a:pPr lvl="1"/>
            <a:r>
              <a:rPr lang="en-US" dirty="0" smtClean="0"/>
              <a:t>Problems: immature technology including slow Internet connections, data integration</a:t>
            </a:r>
            <a:endParaRPr lang="en-US" dirty="0"/>
          </a:p>
        </p:txBody>
      </p:sp>
      <p:sp>
        <p:nvSpPr>
          <p:cNvPr id="5" name="Text Placeholder 4"/>
          <p:cNvSpPr>
            <a:spLocks noGrp="1"/>
          </p:cNvSpPr>
          <p:nvPr>
            <p:ph type="body" sz="quarter" idx="32"/>
          </p:nvPr>
        </p:nvSpPr>
        <p:spPr/>
        <p:txBody>
          <a:bodyPr/>
          <a:lstStyle/>
          <a:p>
            <a:r>
              <a:rPr lang="en-US" dirty="0"/>
              <a:t>Source:	(Vest  &amp; Gamm, 2010</a:t>
            </a:r>
            <a:r>
              <a:rPr lang="en-US" dirty="0" smtClean="0"/>
              <a:t>)</a:t>
            </a:r>
            <a:endParaRPr lang="en-US" dirty="0"/>
          </a:p>
        </p:txBody>
      </p:sp>
      <p:sp>
        <p:nvSpPr>
          <p:cNvPr id="1331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E7C845-27FA-4C05-B504-AB058C40F165}" type="slidenum">
              <a:rPr lang="en-US" altLang="en-US" smtClean="0"/>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History of HIE 3</a:t>
            </a:r>
          </a:p>
        </p:txBody>
      </p:sp>
      <p:sp>
        <p:nvSpPr>
          <p:cNvPr id="8" name="Text Placeholder 7"/>
          <p:cNvSpPr>
            <a:spLocks noGrp="1"/>
          </p:cNvSpPr>
          <p:nvPr>
            <p:ph sz="quarter" idx="14"/>
          </p:nvPr>
        </p:nvSpPr>
        <p:spPr/>
        <p:txBody>
          <a:bodyPr/>
          <a:lstStyle/>
          <a:p>
            <a:r>
              <a:rPr lang="en-US" dirty="0" smtClean="0"/>
              <a:t>Mid-1990s: Community Health Information Networks (CHINs)</a:t>
            </a:r>
          </a:p>
          <a:p>
            <a:pPr lvl="1"/>
            <a:r>
              <a:rPr lang="en-US" dirty="0" smtClean="0"/>
              <a:t>Focus on cost savings associated with moving data between providers</a:t>
            </a:r>
          </a:p>
          <a:p>
            <a:pPr lvl="1"/>
            <a:r>
              <a:rPr lang="en-US" dirty="0" smtClean="0"/>
              <a:t>Decentralized architecture to address privacy concerns</a:t>
            </a:r>
          </a:p>
          <a:p>
            <a:pPr lvl="1"/>
            <a:r>
              <a:rPr lang="en-US" dirty="0" smtClean="0"/>
              <a:t>Most CHINs failed</a:t>
            </a:r>
          </a:p>
        </p:txBody>
      </p:sp>
      <p:sp>
        <p:nvSpPr>
          <p:cNvPr id="9" name="Text Placeholder 8"/>
          <p:cNvSpPr>
            <a:spLocks noGrp="1"/>
          </p:cNvSpPr>
          <p:nvPr>
            <p:ph type="body" sz="quarter" idx="32"/>
          </p:nvPr>
        </p:nvSpPr>
        <p:spPr/>
        <p:txBody>
          <a:bodyPr/>
          <a:lstStyle/>
          <a:p>
            <a:r>
              <a:rPr lang="en-US" dirty="0"/>
              <a:t>Source:	(Vest &amp; Gamm, 2010</a:t>
            </a:r>
            <a:r>
              <a:rPr lang="en-US" dirty="0" smtClean="0"/>
              <a:t>)</a:t>
            </a:r>
            <a:endParaRPr lang="en-US" dirty="0"/>
          </a:p>
        </p:txBody>
      </p:sp>
      <p:sp>
        <p:nvSpPr>
          <p:cNvPr id="1331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825764-F158-4989-BFCE-EF27FE556BDF}" type="slidenum">
              <a:rPr lang="en-US" altLang="en-US" smtClean="0"/>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History of HIE 4</a:t>
            </a:r>
          </a:p>
        </p:txBody>
      </p:sp>
      <p:sp>
        <p:nvSpPr>
          <p:cNvPr id="8" name="Text Placeholder 7"/>
          <p:cNvSpPr>
            <a:spLocks noGrp="1"/>
          </p:cNvSpPr>
          <p:nvPr>
            <p:ph sz="quarter" idx="14"/>
          </p:nvPr>
        </p:nvSpPr>
        <p:spPr/>
        <p:txBody>
          <a:bodyPr/>
          <a:lstStyle/>
          <a:p>
            <a:r>
              <a:rPr lang="en-US" dirty="0" smtClean="0"/>
              <a:t>1999, 2001: Institute of Medicine (IOM) Reports on Patient Safety and Quality</a:t>
            </a:r>
          </a:p>
        </p:txBody>
      </p:sp>
      <p:sp>
        <p:nvSpPr>
          <p:cNvPr id="5" name="Text Placeholder 4"/>
          <p:cNvSpPr>
            <a:spLocks noGrp="1"/>
          </p:cNvSpPr>
          <p:nvPr>
            <p:ph type="body" sz="quarter" idx="32"/>
          </p:nvPr>
        </p:nvSpPr>
        <p:spPr/>
        <p:txBody>
          <a:bodyPr/>
          <a:lstStyle/>
          <a:p>
            <a:r>
              <a:rPr lang="en-US" dirty="0"/>
              <a:t>Source:	(Vest &amp; Gamm, 2010</a:t>
            </a:r>
            <a:r>
              <a:rPr lang="en-US" dirty="0" smtClean="0"/>
              <a:t>)</a:t>
            </a:r>
            <a:endParaRPr lang="en-US" dirty="0"/>
          </a:p>
        </p:txBody>
      </p:sp>
      <p:sp>
        <p:nvSpPr>
          <p:cNvPr id="1331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ABDBC7-1D72-43D9-A17E-EE000983945D}" type="slidenum">
              <a:rPr lang="en-US" altLang="en-US" smtClean="0"/>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History of HIE 5</a:t>
            </a:r>
          </a:p>
        </p:txBody>
      </p:sp>
      <p:sp>
        <p:nvSpPr>
          <p:cNvPr id="21507" name="TextBox 4"/>
          <p:cNvSpPr>
            <a:spLocks noGrp="1" noChangeArrowheads="1"/>
          </p:cNvSpPr>
          <p:nvPr>
            <p:ph sz="quarter" idx="14"/>
          </p:nvPr>
        </p:nvSpPr>
        <p:spPr/>
        <p:txBody>
          <a:bodyPr/>
          <a:lstStyle/>
          <a:p>
            <a:r>
              <a:rPr lang="en-US" altLang="en-US" dirty="0" smtClean="0"/>
              <a:t>2000: Regional Health Information</a:t>
            </a:r>
            <a:br>
              <a:rPr lang="en-US" altLang="en-US" dirty="0" smtClean="0"/>
            </a:br>
            <a:r>
              <a:rPr lang="en-US" altLang="en-US" dirty="0" smtClean="0"/>
              <a:t>Organizations (RHIOs)	</a:t>
            </a:r>
          </a:p>
          <a:p>
            <a:pPr lvl="1"/>
            <a:r>
              <a:rPr lang="en-US" altLang="en-US" dirty="0" smtClean="0"/>
              <a:t>Local “neutral” organizations bringing providers together for HIE</a:t>
            </a:r>
          </a:p>
          <a:p>
            <a:pPr lvl="1"/>
            <a:r>
              <a:rPr lang="en-US" altLang="en-US" dirty="0" smtClean="0"/>
              <a:t>Focus on quality of care</a:t>
            </a:r>
          </a:p>
          <a:p>
            <a:pPr lvl="1"/>
            <a:r>
              <a:rPr lang="en-US" altLang="en-US" dirty="0" smtClean="0"/>
              <a:t>“If you’ve seen one RHIO, you’ve seen one RHIO” </a:t>
            </a:r>
          </a:p>
        </p:txBody>
      </p:sp>
      <p:sp>
        <p:nvSpPr>
          <p:cNvPr id="14341" name="Slide Number Placeholder 8"/>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09D5D1-C7EC-4845-B7D4-C6496B2CB4E8}" type="slidenum">
              <a:rPr lang="en-US" altLang="en-US" smtClean="0"/>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History of HIE 6</a:t>
            </a:r>
          </a:p>
        </p:txBody>
      </p:sp>
      <p:sp>
        <p:nvSpPr>
          <p:cNvPr id="22531" name="Content Placeholder 2"/>
          <p:cNvSpPr>
            <a:spLocks noGrp="1"/>
          </p:cNvSpPr>
          <p:nvPr>
            <p:ph sz="quarter" idx="14"/>
          </p:nvPr>
        </p:nvSpPr>
        <p:spPr/>
        <p:txBody>
          <a:bodyPr/>
          <a:lstStyle/>
          <a:p>
            <a:r>
              <a:rPr lang="en-US" altLang="en-US" dirty="0" smtClean="0"/>
              <a:t>2004: DHHS begins developing NHIN</a:t>
            </a:r>
          </a:p>
          <a:p>
            <a:r>
              <a:rPr lang="en-US" altLang="en-US" dirty="0" smtClean="0"/>
              <a:t>2006: AHRQ report: much variability regarding state-level HIE activities</a:t>
            </a:r>
          </a:p>
        </p:txBody>
      </p:sp>
      <p:sp>
        <p:nvSpPr>
          <p:cNvPr id="15365" name="Slide Number Placeholder 7"/>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674AC0-B6F5-4C66-8E57-F524C2ECCB00}" type="slidenum">
              <a:rPr lang="en-US" altLang="en-US" smtClean="0"/>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History of HIE 7</a:t>
            </a:r>
          </a:p>
        </p:txBody>
      </p:sp>
      <p:sp>
        <p:nvSpPr>
          <p:cNvPr id="23555" name="Content Placeholder 2"/>
          <p:cNvSpPr>
            <a:spLocks noGrp="1"/>
          </p:cNvSpPr>
          <p:nvPr>
            <p:ph sz="quarter" idx="14"/>
          </p:nvPr>
        </p:nvSpPr>
        <p:spPr/>
        <p:txBody>
          <a:bodyPr/>
          <a:lstStyle/>
          <a:p>
            <a:r>
              <a:rPr lang="en-US" dirty="0" smtClean="0"/>
              <a:t>2006: “Leading” RHIO shuts down in Santa Barbara County, CA</a:t>
            </a:r>
          </a:p>
        </p:txBody>
      </p:sp>
      <p:sp>
        <p:nvSpPr>
          <p:cNvPr id="5" name="Text Placeholder 4"/>
          <p:cNvSpPr>
            <a:spLocks noGrp="1"/>
          </p:cNvSpPr>
          <p:nvPr>
            <p:ph type="body" sz="quarter" idx="32"/>
          </p:nvPr>
        </p:nvSpPr>
        <p:spPr/>
        <p:txBody>
          <a:bodyPr/>
          <a:lstStyle/>
          <a:p>
            <a:r>
              <a:rPr lang="en-US" dirty="0"/>
              <a:t>Source:	(Miller &amp; Miller, 2007</a:t>
            </a:r>
            <a:r>
              <a:rPr lang="en-US" dirty="0" smtClean="0"/>
              <a:t>)</a:t>
            </a:r>
            <a:endParaRPr lang="en-US" dirty="0"/>
          </a:p>
        </p:txBody>
      </p:sp>
      <p:sp>
        <p:nvSpPr>
          <p:cNvPr id="16389" name="Slide Number Placeholder 7"/>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66D6A9-2168-4E24-A2C8-5FADDEF0EBFF}" type="slidenum">
              <a:rPr lang="en-US" altLang="en-US" smtClean="0"/>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History of HIE 8</a:t>
            </a:r>
          </a:p>
        </p:txBody>
      </p:sp>
      <p:sp>
        <p:nvSpPr>
          <p:cNvPr id="24579" name="Content Placeholder 2"/>
          <p:cNvSpPr>
            <a:spLocks noGrp="1"/>
          </p:cNvSpPr>
          <p:nvPr>
            <p:ph sz="quarter" idx="14"/>
          </p:nvPr>
        </p:nvSpPr>
        <p:spPr/>
        <p:txBody>
          <a:bodyPr/>
          <a:lstStyle/>
          <a:p>
            <a:r>
              <a:rPr lang="en-US" altLang="en-US" dirty="0" smtClean="0"/>
              <a:t>2009: HITECH Act specifies HIE as a component of “meaningful use” incentives</a:t>
            </a:r>
          </a:p>
        </p:txBody>
      </p:sp>
      <p:sp>
        <p:nvSpPr>
          <p:cNvPr id="17413" name="Slide Number Placeholder 7"/>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CE6F25-0788-4F23-9555-F53B9D0F3875}" type="slidenum">
              <a:rPr lang="en-US" altLang="en-US" smtClean="0"/>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History of HIE 9</a:t>
            </a:r>
          </a:p>
        </p:txBody>
      </p:sp>
      <p:sp>
        <p:nvSpPr>
          <p:cNvPr id="25603" name="Content Placeholder 2"/>
          <p:cNvSpPr>
            <a:spLocks noGrp="1"/>
          </p:cNvSpPr>
          <p:nvPr>
            <p:ph sz="quarter" idx="14"/>
          </p:nvPr>
        </p:nvSpPr>
        <p:spPr/>
        <p:txBody>
          <a:bodyPr/>
          <a:lstStyle/>
          <a:p>
            <a:r>
              <a:rPr lang="en-US" altLang="en-US" dirty="0" smtClean="0"/>
              <a:t>2010: ONC assures stakeholders that NHIN will not exchange data with government agencies</a:t>
            </a:r>
          </a:p>
        </p:txBody>
      </p:sp>
      <p:sp>
        <p:nvSpPr>
          <p:cNvPr id="18437" name="Slide Number Placeholder 7"/>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4E2C3-8619-4086-B300-443FCCB6B4C5}" type="slidenum">
              <a:rPr lang="en-US" altLang="en-US" smtClean="0"/>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Recent Efforts in HIE</a:t>
            </a:r>
          </a:p>
        </p:txBody>
      </p:sp>
      <p:sp>
        <p:nvSpPr>
          <p:cNvPr id="3" name="Content Placeholder 2"/>
          <p:cNvSpPr>
            <a:spLocks noGrp="1"/>
          </p:cNvSpPr>
          <p:nvPr>
            <p:ph sz="quarter" idx="14"/>
          </p:nvPr>
        </p:nvSpPr>
        <p:spPr/>
        <p:txBody>
          <a:bodyPr/>
          <a:lstStyle/>
          <a:p>
            <a:r>
              <a:rPr lang="en-US" dirty="0" smtClean="0"/>
              <a:t>Types of HIE</a:t>
            </a:r>
          </a:p>
          <a:p>
            <a:pPr lvl="1"/>
            <a:r>
              <a:rPr lang="en-US" dirty="0" smtClean="0"/>
              <a:t>Directed exchange</a:t>
            </a:r>
          </a:p>
          <a:p>
            <a:pPr lvl="1"/>
            <a:r>
              <a:rPr lang="en-US" dirty="0" smtClean="0"/>
              <a:t>Query-based exchange</a:t>
            </a:r>
          </a:p>
          <a:p>
            <a:pPr lvl="1"/>
            <a:r>
              <a:rPr lang="en-US" dirty="0" smtClean="0"/>
              <a:t>Consumer-mediated exchange</a:t>
            </a:r>
          </a:p>
          <a:p>
            <a:r>
              <a:rPr lang="en-US" dirty="0" smtClean="0"/>
              <a:t>ONC vision for an Interoperable Health IT Infrastructure (2015)</a:t>
            </a:r>
          </a:p>
          <a:p>
            <a:r>
              <a:rPr lang="en-US" dirty="0" smtClean="0"/>
              <a:t>Research data exchange: PCORI and NIH</a:t>
            </a:r>
          </a:p>
        </p:txBody>
      </p:sp>
      <p:sp>
        <p:nvSpPr>
          <p:cNvPr id="9" name="Text Placeholder 8"/>
          <p:cNvSpPr>
            <a:spLocks noGrp="1"/>
          </p:cNvSpPr>
          <p:nvPr>
            <p:ph type="body" sz="quarter" idx="32"/>
          </p:nvPr>
        </p:nvSpPr>
        <p:spPr/>
        <p:txBody>
          <a:bodyPr/>
          <a:lstStyle/>
          <a:p>
            <a:r>
              <a:rPr lang="en-US" dirty="0"/>
              <a:t>Source</a:t>
            </a:r>
            <a:r>
              <a:rPr lang="en-US" dirty="0" smtClean="0"/>
              <a:t>:	(Office </a:t>
            </a:r>
            <a:r>
              <a:rPr lang="en-US" dirty="0"/>
              <a:t>of the National Coordinator, </a:t>
            </a:r>
            <a:r>
              <a:rPr lang="en-US" dirty="0" smtClean="0"/>
              <a:t>2015)</a:t>
            </a:r>
            <a:endParaRPr lang="en-US" dirty="0"/>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3B584E-943A-4031-96C0-BCC2B0E45F5A}"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History of Health Information Exchange Learning Objectives</a:t>
            </a:r>
          </a:p>
        </p:txBody>
      </p:sp>
      <p:sp>
        <p:nvSpPr>
          <p:cNvPr id="9219" name="Text Placeholder 3"/>
          <p:cNvSpPr>
            <a:spLocks noGrp="1"/>
          </p:cNvSpPr>
          <p:nvPr>
            <p:ph sz="quarter" idx="14"/>
          </p:nvPr>
        </p:nvSpPr>
        <p:spPr/>
        <p:txBody>
          <a:bodyPr/>
          <a:lstStyle/>
          <a:p>
            <a:r>
              <a:rPr lang="en-US" altLang="en-US" dirty="0" smtClean="0"/>
              <a:t>Describe historical US efforts at realizing health information exchange</a:t>
            </a:r>
          </a:p>
          <a:p>
            <a:r>
              <a:rPr lang="en-US" altLang="en-US" dirty="0" smtClean="0"/>
              <a:t>Define community health information networks (CHINs) and regional health information organizations (RHIOs)</a:t>
            </a:r>
          </a:p>
          <a:p>
            <a:r>
              <a:rPr lang="en-US" altLang="en-US" dirty="0" smtClean="0"/>
              <a:t>Describe why CHINs failed in the 1990s</a:t>
            </a:r>
          </a:p>
          <a:p>
            <a:r>
              <a:rPr lang="en-US" altLang="en-US" dirty="0" smtClean="0"/>
              <a:t>Describe the concept of RHIOs and articulate how they relate to other efforts at health information exchange</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BA34BB-5A3F-4AEF-8E86-CA6938B83E20}" type="slidenum">
              <a:rPr lang="en-US" altLang="en-US" smtClean="0"/>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History of Health Information Exchange Summary</a:t>
            </a:r>
          </a:p>
        </p:txBody>
      </p:sp>
      <p:sp>
        <p:nvSpPr>
          <p:cNvPr id="27651" name="Content Placeholder 2"/>
          <p:cNvSpPr>
            <a:spLocks noGrp="1"/>
          </p:cNvSpPr>
          <p:nvPr>
            <p:ph type="body" sz="quarter" idx="11"/>
          </p:nvPr>
        </p:nvSpPr>
        <p:spPr/>
        <p:txBody>
          <a:bodyPr/>
          <a:lstStyle/>
          <a:p>
            <a:r>
              <a:rPr lang="en-US" altLang="en-US" dirty="0" smtClean="0"/>
              <a:t>HIE efforts are not new in the US</a:t>
            </a:r>
          </a:p>
          <a:p>
            <a:pPr lvl="1"/>
            <a:r>
              <a:rPr lang="en-US" altLang="en-US" dirty="0" smtClean="0"/>
              <a:t>Each new effort incorporates valuable lessons learned</a:t>
            </a:r>
          </a:p>
          <a:p>
            <a:r>
              <a:rPr lang="en-US" altLang="en-US" dirty="0" smtClean="0"/>
              <a:t>Current incentives offered in federal legislation give HIE the best shot to date at being realized</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E5F0C9-BF3A-4E94-B591-273EF1D9C3E5}" type="slidenum">
              <a:rPr lang="en-US" altLang="en-US" smtClean="0"/>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History of Health Information Exchange References</a:t>
            </a:r>
          </a:p>
        </p:txBody>
      </p:sp>
      <p:sp>
        <p:nvSpPr>
          <p:cNvPr id="27651" name="Text Placeholder 5"/>
          <p:cNvSpPr>
            <a:spLocks noGrp="1"/>
          </p:cNvSpPr>
          <p:nvPr>
            <p:ph type="body" sz="quarter" idx="16"/>
          </p:nvPr>
        </p:nvSpPr>
        <p:spPr/>
        <p:txBody>
          <a:bodyPr/>
          <a:lstStyle/>
          <a:p>
            <a:r>
              <a:rPr lang="en-US" altLang="en-US" dirty="0" smtClean="0"/>
              <a:t>References </a:t>
            </a:r>
          </a:p>
          <a:p>
            <a:pPr lvl="1"/>
            <a:r>
              <a:rPr lang="en-US" altLang="en-US" dirty="0" smtClean="0"/>
              <a:t>Miller RH, Miller BS. The Santa Barbara County Care Data Exchange: what happened? Health Affairs. 2007;26(5):568-80.</a:t>
            </a:r>
          </a:p>
          <a:p>
            <a:pPr lvl="1"/>
            <a:r>
              <a:rPr lang="en-US" altLang="en-US" dirty="0" smtClean="0"/>
              <a:t>Vest JR, Gamm LD.  Health information exchange: persistent challenges and new strategies. JAMIA. 2010;17(3):288-294.</a:t>
            </a:r>
          </a:p>
          <a:p>
            <a:pPr lvl="1"/>
            <a:r>
              <a:rPr lang="en-US" altLang="en-US" dirty="0" smtClean="0"/>
              <a:t>HealthIT.gov.  Health Information Exchange. (HIE). What is Health Information Exchange?  Available at: </a:t>
            </a:r>
            <a:r>
              <a:rPr lang="en-US" altLang="en-US" dirty="0" smtClean="0">
                <a:hlinkClick r:id="rId3"/>
              </a:rPr>
              <a:t>www.healthit.gov</a:t>
            </a:r>
            <a:r>
              <a:rPr lang="en-US" altLang="en-US" dirty="0" smtClean="0"/>
              <a:t>. Accessed May 25, 2016. </a:t>
            </a:r>
          </a:p>
          <a:p>
            <a:pPr lvl="1"/>
            <a:r>
              <a:rPr lang="en-US" dirty="0" smtClean="0"/>
              <a:t>Office of the National Coordinator for Health Information Technology. Connecting Health and Care for the Nation: A 10-Year Vision to Achieve an Interoperable Health IT Infrastructure.  Available at: </a:t>
            </a:r>
            <a:r>
              <a:rPr lang="en-US" dirty="0" smtClean="0">
                <a:hlinkClick r:id="rId4"/>
              </a:rPr>
              <a:t>www.healthit.gov</a:t>
            </a:r>
            <a:r>
              <a:rPr lang="en-US" dirty="0" smtClean="0"/>
              <a:t>   Accessed may 25, 2016.</a:t>
            </a:r>
            <a:endParaRPr lang="en-US" altLang="en-US" dirty="0" smtClean="0"/>
          </a:p>
        </p:txBody>
      </p:sp>
      <p:sp>
        <p:nvSpPr>
          <p:cNvPr id="10" name="Text Placeholder 9"/>
          <p:cNvSpPr>
            <a:spLocks noGrp="1"/>
          </p:cNvSpPr>
          <p:nvPr>
            <p:ph type="body" sz="quarter" idx="21"/>
          </p:nvPr>
        </p:nvSpPr>
        <p:spPr>
          <a:xfrm>
            <a:off x="457200" y="4191000"/>
            <a:ext cx="8229600" cy="1371600"/>
          </a:xfrm>
        </p:spPr>
        <p:txBody>
          <a:bodyPr/>
          <a:lstStyle/>
          <a:p>
            <a:r>
              <a:rPr lang="en-US" altLang="en-US" dirty="0"/>
              <a:t>Images</a:t>
            </a:r>
          </a:p>
          <a:p>
            <a:pPr lvl="1"/>
            <a:r>
              <a:rPr lang="en-US" altLang="en-US" dirty="0"/>
              <a:t>Slide 3: Christian </a:t>
            </a:r>
            <a:r>
              <a:rPr lang="en-US" altLang="en-US" dirty="0" err="1"/>
              <a:t>Mehlfuhrer</a:t>
            </a:r>
            <a:r>
              <a:rPr lang="en-US" altLang="en-US" dirty="0"/>
              <a:t>, San Francisco Cable Car CC BY 3.0. Available from: </a:t>
            </a:r>
            <a:r>
              <a:rPr lang="en-US" altLang="en-US" dirty="0" smtClean="0">
                <a:hlinkClick r:id="rId5" tooltip="Wikipedia"/>
              </a:rPr>
              <a:t>de.wikipedia.org</a:t>
            </a:r>
            <a:r>
              <a:rPr lang="en-US" altLang="en-US" dirty="0" smtClean="0"/>
              <a:t>.</a:t>
            </a:r>
            <a:endParaRPr lang="en-US" altLang="en-US" dirty="0"/>
          </a:p>
          <a:p>
            <a:pPr lvl="1"/>
            <a:r>
              <a:rPr lang="en-US" altLang="en-US" dirty="0"/>
              <a:t>Slide 6: Available from: maps.google.com </a:t>
            </a:r>
          </a:p>
          <a:p>
            <a:pPr lvl="1"/>
            <a:r>
              <a:rPr lang="en-US" altLang="en-US" dirty="0"/>
              <a:t>Slide 8: Wall of Files, Alex </a:t>
            </a:r>
            <a:r>
              <a:rPr lang="en-US" altLang="en-US" dirty="0" err="1"/>
              <a:t>Gorzen</a:t>
            </a:r>
            <a:r>
              <a:rPr lang="en-US" altLang="en-US" dirty="0"/>
              <a:t> CC BY-SA 2.0. Available from: </a:t>
            </a:r>
            <a:r>
              <a:rPr lang="en-US" altLang="en-US" dirty="0" smtClean="0">
                <a:hlinkClick r:id="rId6" tooltip="Wikipedia"/>
              </a:rPr>
              <a:t>commons.wikimedia.org</a:t>
            </a:r>
            <a:r>
              <a:rPr lang="en-US" altLang="en-US" dirty="0" smtClean="0"/>
              <a:t>.</a:t>
            </a:r>
            <a:endParaRPr lang="en-US" altLang="en-US" dirty="0"/>
          </a:p>
          <a:p>
            <a:pPr lvl="1"/>
            <a:r>
              <a:rPr lang="en-US" altLang="en-US" dirty="0"/>
              <a:t>Slide 8: Post Office Van, Joseph </a:t>
            </a:r>
            <a:r>
              <a:rPr lang="en-US" altLang="en-US" dirty="0" err="1"/>
              <a:t>Barillari</a:t>
            </a:r>
            <a:r>
              <a:rPr lang="en-US" altLang="en-US" dirty="0"/>
              <a:t> CC BY-SA 3.0. Available from: </a:t>
            </a:r>
            <a:r>
              <a:rPr lang="en-US" altLang="en-US" dirty="0" smtClean="0">
                <a:hlinkClick r:id="rId7" tooltip="Wikipedia"/>
              </a:rPr>
              <a:t>en.wikipedia.org</a:t>
            </a:r>
            <a:r>
              <a:rPr lang="en-US" altLang="en-US" dirty="0" smtClean="0"/>
              <a:t>. </a:t>
            </a:r>
            <a:endParaRPr lang="en-US" altLang="en-US" dirty="0"/>
          </a:p>
          <a:p>
            <a:pPr lvl="1"/>
            <a:r>
              <a:rPr lang="en-US" altLang="en-US" dirty="0"/>
              <a:t>Slide 8: Old Fashioned Telephone, </a:t>
            </a:r>
            <a:r>
              <a:rPr lang="en-US" altLang="en-US" dirty="0" err="1"/>
              <a:t>Kornelia</a:t>
            </a:r>
            <a:r>
              <a:rPr lang="en-US" altLang="en-US" dirty="0"/>
              <a:t> und </a:t>
            </a:r>
            <a:r>
              <a:rPr lang="en-US" altLang="en-US" dirty="0" err="1"/>
              <a:t>Hartmut</a:t>
            </a:r>
            <a:r>
              <a:rPr lang="en-US" altLang="en-US" dirty="0"/>
              <a:t> </a:t>
            </a:r>
            <a:r>
              <a:rPr lang="en-US" altLang="en-US" dirty="0" err="1"/>
              <a:t>Häfele</a:t>
            </a:r>
            <a:r>
              <a:rPr lang="en-US" altLang="en-US" dirty="0"/>
              <a:t> CC BY-SA 3.0. Available from: </a:t>
            </a:r>
            <a:r>
              <a:rPr lang="en-US" altLang="en-US" dirty="0" smtClean="0">
                <a:hlinkClick r:id="rId8" tooltip="Wikipedia"/>
              </a:rPr>
              <a:t>en.wikipedia.org</a:t>
            </a:r>
            <a:r>
              <a:rPr lang="en-US" altLang="en-US" dirty="0" smtClean="0"/>
              <a:t>.</a:t>
            </a:r>
            <a:endParaRPr lang="en-US" altLang="en-US" dirty="0"/>
          </a:p>
          <a:p>
            <a:pPr lvl="1"/>
            <a:r>
              <a:rPr lang="en-US" altLang="en-US" dirty="0"/>
              <a:t>Slide 8: Fax Machine, </a:t>
            </a:r>
            <a:r>
              <a:rPr lang="en-US" altLang="en-US" dirty="0" err="1"/>
              <a:t>Jonnyt</a:t>
            </a:r>
            <a:r>
              <a:rPr lang="en-US" altLang="en-US" dirty="0"/>
              <a:t>, Available from: </a:t>
            </a:r>
            <a:r>
              <a:rPr lang="en-US" altLang="en-US" dirty="0" smtClean="0">
                <a:hlinkClick r:id="rId9" tooltip="Wikipedia"/>
              </a:rPr>
              <a:t>en.wikipedia.org</a:t>
            </a:r>
            <a:r>
              <a:rPr lang="en-US" altLang="en-US" dirty="0" smtClean="0"/>
              <a:t>. </a:t>
            </a:r>
            <a:endParaRPr lang="en-US" altLang="en-US" dirty="0"/>
          </a:p>
          <a:p>
            <a:pPr lvl="1"/>
            <a:r>
              <a:rPr lang="en-US" altLang="en-US" dirty="0"/>
              <a:t>Slide 9: Available from: </a:t>
            </a:r>
            <a:r>
              <a:rPr lang="en-US" altLang="en-US" dirty="0" smtClean="0">
                <a:hlinkClick r:id="rId10" tooltip="Health IT.gov"/>
              </a:rPr>
              <a:t>healthit.hhs.gov</a:t>
            </a:r>
            <a:r>
              <a:rPr lang="en-US" altLang="en-US" dirty="0" smtClean="0"/>
              <a:t>. </a:t>
            </a:r>
            <a:endParaRPr lang="en-US" altLang="en-US" dirty="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16FD96-FEF4-40F7-BA7C-7BD72BDA039E}" type="slidenum">
              <a:rPr lang="en-US" altLang="en-US" smtClean="0"/>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Health IT in the US</a:t>
            </a:r>
            <a:br>
              <a:rPr lang="en-US" dirty="0" smtClean="0"/>
            </a:br>
            <a:r>
              <a:rPr lang="en-US" dirty="0" smtClean="0"/>
              <a:t>History of Health Information Exchange</a:t>
            </a:r>
            <a:endParaRPr lang="en-US" dirty="0"/>
          </a:p>
        </p:txBody>
      </p:sp>
      <p:sp>
        <p:nvSpPr>
          <p:cNvPr id="3" name="Content Placeholder 2"/>
          <p:cNvSpPr>
            <a:spLocks noGrp="1"/>
          </p:cNvSpPr>
          <p:nvPr>
            <p:ph sz="quarter" idx="14"/>
          </p:nvPr>
        </p:nvSpPr>
        <p:spPr/>
        <p:txBody>
          <a:bodyPr/>
          <a:lstStyle/>
          <a:p>
            <a:r>
              <a:rPr lang="en-US" dirty="0" smtClean="0"/>
              <a:t>This material was developed by the University of Alabama at Birmingham, funded by the Department of Health and Human Services, Office of the National Coordinator for Health Information Technology under Award Number 90WT0007.</a:t>
            </a:r>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22</a:t>
            </a:fld>
            <a:endParaRPr lang="en-US" dirty="0"/>
          </a:p>
        </p:txBody>
      </p:sp>
    </p:spTree>
    <p:extLst>
      <p:ext uri="{BB962C8B-B14F-4D97-AF65-F5344CB8AC3E}">
        <p14:creationId xmlns:p14="http://schemas.microsoft.com/office/powerpoint/2010/main" val="60252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Dilemma</a:t>
            </a:r>
          </a:p>
        </p:txBody>
      </p:sp>
      <p:sp>
        <p:nvSpPr>
          <p:cNvPr id="10243" name="Content Placeholder 2"/>
          <p:cNvSpPr>
            <a:spLocks noGrp="1"/>
          </p:cNvSpPr>
          <p:nvPr>
            <p:ph sz="quarter" idx="14"/>
          </p:nvPr>
        </p:nvSpPr>
        <p:spPr/>
        <p:txBody>
          <a:bodyPr/>
          <a:lstStyle/>
          <a:p>
            <a:r>
              <a:rPr lang="en-US" altLang="en-US" smtClean="0"/>
              <a:t>How does the emergency doctor in California access your EHR-based medical information (located in New York) while you are on vacation and need care?</a:t>
            </a:r>
          </a:p>
        </p:txBody>
      </p:sp>
      <p:sp>
        <p:nvSpPr>
          <p:cNvPr id="9" name="Text Placeholder 8"/>
          <p:cNvSpPr>
            <a:spLocks noGrp="1"/>
          </p:cNvSpPr>
          <p:nvPr>
            <p:ph type="body" sz="quarter" idx="32"/>
          </p:nvPr>
        </p:nvSpPr>
        <p:spPr/>
        <p:txBody>
          <a:bodyPr/>
          <a:lstStyle/>
          <a:p>
            <a:endParaRPr lang="en-US"/>
          </a:p>
        </p:txBody>
      </p:sp>
      <p:pic>
        <p:nvPicPr>
          <p:cNvPr id="10244" name="Content Placeholder 8" descr="The image is a photograph of a street trolly car rolling up a hill in San Fransico. The viewer can see people riding in the trolley, bystanders on the street as well as the San Francisco Bay in the background. Photo by Christian Mehlfuhrer"/>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4666551" y="2508504"/>
            <a:ext cx="4005072" cy="2755392"/>
          </a:xfrm>
        </p:spPr>
      </p:pic>
      <p:sp>
        <p:nvSpPr>
          <p:cNvPr id="3" name="Text Placeholder 2"/>
          <p:cNvSpPr>
            <a:spLocks noGrp="1"/>
          </p:cNvSpPr>
          <p:nvPr>
            <p:ph type="body" sz="quarter" idx="33"/>
          </p:nvPr>
        </p:nvSpPr>
        <p:spPr/>
        <p:txBody>
          <a:bodyPr/>
          <a:lstStyle/>
          <a:p>
            <a:r>
              <a:rPr lang="en-US" altLang="en-US" smtClean="0"/>
              <a:t>Photo by Christian Mehlfuhrer</a:t>
            </a:r>
            <a:endParaRPr lang="en-US" altLang="en-US" dirty="0"/>
          </a:p>
        </p:txBody>
      </p:sp>
      <p:sp>
        <p:nvSpPr>
          <p:cNvPr id="4101"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100555-3DC2-4DDC-BE7F-9B88033183E9}" type="slidenum">
              <a:rPr lang="en-US" altLang="en-US" smtClean="0"/>
              <a:pPr/>
              <a:t>3</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The Challenge</a:t>
            </a:r>
          </a:p>
        </p:txBody>
      </p:sp>
      <p:sp>
        <p:nvSpPr>
          <p:cNvPr id="11267" name="Content Placeholder 2"/>
          <p:cNvSpPr>
            <a:spLocks noGrp="1"/>
          </p:cNvSpPr>
          <p:nvPr>
            <p:ph sz="quarter" idx="14"/>
          </p:nvPr>
        </p:nvSpPr>
        <p:spPr/>
        <p:txBody>
          <a:bodyPr/>
          <a:lstStyle/>
          <a:p>
            <a:r>
              <a:rPr lang="en-US" altLang="en-US" dirty="0" smtClean="0"/>
              <a:t>Where is a patient’s data stored?</a:t>
            </a:r>
          </a:p>
          <a:p>
            <a:pPr lvl="1"/>
            <a:r>
              <a:rPr lang="en-US" altLang="en-US" dirty="0" smtClean="0"/>
              <a:t>At primary care physician’s office</a:t>
            </a:r>
          </a:p>
          <a:p>
            <a:pPr lvl="1"/>
            <a:r>
              <a:rPr lang="en-US" altLang="en-US" dirty="0" smtClean="0"/>
              <a:t>At various specialist physician offices</a:t>
            </a:r>
          </a:p>
          <a:p>
            <a:pPr lvl="1"/>
            <a:r>
              <a:rPr lang="en-US" altLang="en-US" dirty="0" smtClean="0"/>
              <a:t>At several pharmacies</a:t>
            </a:r>
          </a:p>
          <a:p>
            <a:pPr lvl="1"/>
            <a:r>
              <a:rPr lang="en-US" altLang="en-US" dirty="0" smtClean="0"/>
              <a:t>At several hospitals, including emergency departments</a:t>
            </a:r>
          </a:p>
        </p:txBody>
      </p:sp>
      <p:sp>
        <p:nvSpPr>
          <p:cNvPr id="512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43E7B3-387C-465A-9E2D-02121485897B}" type="slidenum">
              <a:rPr lang="en-US" altLang="en-US" smtClean="0"/>
              <a:pPr/>
              <a:t>4</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The Challenge 2</a:t>
            </a:r>
          </a:p>
        </p:txBody>
      </p:sp>
      <p:sp>
        <p:nvSpPr>
          <p:cNvPr id="12291" name="Content Placeholder 2"/>
          <p:cNvSpPr>
            <a:spLocks noGrp="1"/>
          </p:cNvSpPr>
          <p:nvPr>
            <p:ph sz="quarter" idx="14"/>
          </p:nvPr>
        </p:nvSpPr>
        <p:spPr/>
        <p:txBody>
          <a:bodyPr/>
          <a:lstStyle/>
          <a:p>
            <a:r>
              <a:rPr lang="en-US" altLang="en-US" dirty="0" smtClean="0"/>
              <a:t>Over a lifetime, much data accumulates and is stored in “silos”</a:t>
            </a:r>
          </a:p>
          <a:p>
            <a:pPr lvl="1"/>
            <a:r>
              <a:rPr lang="en-US" altLang="en-US" dirty="0" smtClean="0"/>
              <a:t>Healthcare data is usually not directly available by others who may need access</a:t>
            </a:r>
          </a:p>
        </p:txBody>
      </p:sp>
      <p:sp>
        <p:nvSpPr>
          <p:cNvPr id="512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006906-07E0-40E4-AF2A-DAA46DF07F79}" type="slidenum">
              <a:rPr lang="en-US" altLang="en-US" smtClean="0"/>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 Close…</a:t>
            </a:r>
            <a:endParaRPr lang="en-US" dirty="0"/>
          </a:p>
        </p:txBody>
      </p:sp>
      <p:pic>
        <p:nvPicPr>
          <p:cNvPr id="10" name="Picture 5" descr="A satellite photograph from Google Maps that shows two competing pharmacies located very close in proximity to one another. The image shows street names, arrows providing direction, store locations as well as an abbreviated list of turn by turn directions. "/>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6050" r="-16050"/>
          <a:stretch/>
        </p:blipFill>
        <p:spPr/>
      </p:pic>
      <p:sp>
        <p:nvSpPr>
          <p:cNvPr id="8" name="Text Placeholder 7"/>
          <p:cNvSpPr>
            <a:spLocks noGrp="1"/>
          </p:cNvSpPr>
          <p:nvPr>
            <p:ph type="body" sz="quarter" idx="32"/>
          </p:nvPr>
        </p:nvSpPr>
        <p:spPr/>
        <p:txBody>
          <a:bodyPr/>
          <a:lstStyle/>
          <a:p>
            <a:endParaRPr lang="en-US"/>
          </a:p>
        </p:txBody>
      </p:sp>
      <p:sp>
        <p:nvSpPr>
          <p:cNvPr id="6146"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2C3DBB-35F0-4E8D-A763-C5044B04C476}" type="slidenum">
              <a:rPr lang="en-US" altLang="en-US" smtClean="0"/>
              <a:pPr/>
              <a:t>6</a:t>
            </a:fld>
            <a:endParaRPr lang="en-US" altLang="en-US"/>
          </a:p>
        </p:txBody>
      </p:sp>
    </p:spTree>
  </p:cSld>
  <p:clrMapOvr>
    <a:masterClrMapping/>
  </p:clrMapOvr>
  <p:transition advClick="0" advTm="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Health Information</a:t>
            </a:r>
            <a:br>
              <a:rPr lang="en-US" smtClean="0"/>
            </a:br>
            <a:r>
              <a:rPr lang="en-US" smtClean="0"/>
              <a:t>Exchange (HIE)</a:t>
            </a:r>
          </a:p>
        </p:txBody>
      </p:sp>
      <p:sp>
        <p:nvSpPr>
          <p:cNvPr id="14339" name="Content Placeholder 2"/>
          <p:cNvSpPr>
            <a:spLocks noGrp="1"/>
          </p:cNvSpPr>
          <p:nvPr>
            <p:ph sz="quarter" idx="14"/>
          </p:nvPr>
        </p:nvSpPr>
        <p:spPr/>
        <p:txBody>
          <a:bodyPr/>
          <a:lstStyle/>
          <a:p>
            <a:r>
              <a:rPr lang="en-US" altLang="en-US" smtClean="0"/>
              <a:t>HIE is the process of sharing patient-level electronic health information (for example: lab results, medication lists) between different organizations (for example: hospitals, physician offices, pharmacies)</a:t>
            </a:r>
          </a:p>
          <a:p>
            <a:r>
              <a:rPr lang="en-US" altLang="en-US" smtClean="0"/>
              <a:t>Much of the exchange occurs locally (within a given community)</a:t>
            </a:r>
          </a:p>
          <a:p>
            <a:r>
              <a:rPr lang="en-US" altLang="en-US" smtClean="0"/>
              <a:t>Many instances also require HIE across community or state boundaries</a:t>
            </a:r>
          </a:p>
        </p:txBody>
      </p:sp>
      <p:sp>
        <p:nvSpPr>
          <p:cNvPr id="7173"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6163CE-7F61-4B83-9408-EFAC04952D15}" type="slidenum">
              <a:rPr lang="en-US" altLang="en-US" smtClean="0"/>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is Health Information</a:t>
            </a:r>
            <a:br>
              <a:rPr lang="en-US" smtClean="0"/>
            </a:br>
            <a:r>
              <a:rPr lang="en-US" smtClean="0"/>
              <a:t>Exchanged Currently?</a:t>
            </a:r>
            <a:endParaRPr lang="en-US" dirty="0"/>
          </a:p>
        </p:txBody>
      </p:sp>
      <p:pic>
        <p:nvPicPr>
          <p:cNvPr id="5" name="Picture Placeholder 4" descr="Four pictures showing the evolution of health information exchange, from paper, to mail, to telephone, to fax machine."/>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263" b="1263"/>
          <a:stretch>
            <a:fillRect/>
          </a:stretch>
        </p:blipFill>
        <p:spPr/>
      </p:pic>
      <p:sp>
        <p:nvSpPr>
          <p:cNvPr id="9" name="Text Placeholder 8"/>
          <p:cNvSpPr>
            <a:spLocks noGrp="1"/>
          </p:cNvSpPr>
          <p:nvPr>
            <p:ph type="body" sz="quarter" idx="32"/>
          </p:nvPr>
        </p:nvSpPr>
        <p:spPr/>
        <p:txBody>
          <a:bodyPr/>
          <a:lstStyle/>
          <a:p>
            <a:endParaRPr lang="en-US"/>
          </a:p>
        </p:txBody>
      </p:sp>
      <p:sp>
        <p:nvSpPr>
          <p:cNvPr id="8195" name="Slide Number Placeholder 8"/>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196E2D-862C-43F7-A506-5548AA1AD1AE}" type="slidenum">
              <a:rPr lang="en-US" altLang="en-US" smtClean="0"/>
              <a:pPr/>
              <a:t>8</a:t>
            </a:fld>
            <a:endParaRPr lang="en-US" altLang="en-US"/>
          </a:p>
        </p:txBody>
      </p:sp>
    </p:spTree>
  </p:cSld>
  <p:clrMapOvr>
    <a:masterClrMapping/>
  </p:clrMapOvr>
  <p:transition advClick="0" advTm="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Ultimate Goal:</a:t>
            </a:r>
          </a:p>
        </p:txBody>
      </p:sp>
      <p:pic>
        <p:nvPicPr>
          <p:cNvPr id="10" name="Picture 2" descr="The image is titled Nationwide Health Information Network NHIN now called the NwHIN. It shows a map of the United States that incorporates icons representing communitites around the country. Beginning on the left near California and proceeding clockwise around the map, icons are titled Community 1, Health Bank or PHR Support Organization, Community Health Centers, CDC, IHS, VA, SSA, CMS, NCI, DoD, Community #2 and Integrated Delivery System which completes the circle around the country. The circle on which the icons lie is formed by two lines: a solid red line representing the Internet and a dotted, blue line representing Standards, Specifications and Agreements for Secure Connections. In the middle of the circle there is written, Common &quot;Dial Tone' &amp; &quot;Chain of Trust&quot; among NHIN Nodes Enable by Governance Structure &amp; DURSA. "/>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9005" r="-9005"/>
          <a:stretch/>
        </p:blipFill>
        <p:spPr/>
      </p:pic>
      <p:sp>
        <p:nvSpPr>
          <p:cNvPr id="3" name="Text Placeholder 2"/>
          <p:cNvSpPr>
            <a:spLocks noGrp="1"/>
          </p:cNvSpPr>
          <p:nvPr>
            <p:ph type="body" sz="quarter" idx="32"/>
          </p:nvPr>
        </p:nvSpPr>
        <p:spPr/>
        <p:txBody>
          <a:bodyPr/>
          <a:lstStyle/>
          <a:p>
            <a:r>
              <a:rPr lang="en-US" altLang="en-US" dirty="0" smtClean="0"/>
              <a:t>DHHS NHIN Architecture Overview v.0.9. 2010 April. Available from: </a:t>
            </a:r>
            <a:r>
              <a:rPr lang="en-US" altLang="en-US" dirty="0" smtClean="0">
                <a:hlinkClick r:id="rId4"/>
              </a:rPr>
              <a:t>www.healthit.hhs.gov</a:t>
            </a:r>
            <a:endParaRPr lang="en-US" altLang="en-US" dirty="0"/>
          </a:p>
        </p:txBody>
      </p:sp>
      <p:sp>
        <p:nvSpPr>
          <p:cNvPr id="9222"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E2B7D7-20AA-44BB-9599-16077640B5BE}" type="slidenum">
              <a:rPr lang="en-US" altLang="en-US" smtClean="0"/>
              <a:pPr/>
              <a:t>9</a:t>
            </a:fld>
            <a:endParaRPr lang="en-US"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MMPROD_10197PHOTO" val=""/>
  <p:tag name="MMPROD_10197LOGO" val="iVBORw0KGgoAAAANSUhEUgAAAIgAAAAyCAYAAACH65NBAAAAGXRFWHRTb2Z0d2FyZQBBZG9iZSBJbWFnZVJlYWR5ccllPAAACuNJREFUeNrsXWtsFNcVPmdmdmZ3vd611w/8AGygvIIhCqJpSlJUR22j0kiJUIsqtUJKf6SqqkZRlShSVVWtmlaq+oMfVf+0VX9UqtQf/ZGWvqSIkiikyBAeBgMG/MCAscHr977ncXru7Jjw2PeuEfu40sU7s+Px3HO/c853zj13QCKCequ3TE2qi6DesjVl5QMi1qVRb3a736vULUi95WdB7lmSt145Aha1cy/sTrpxhn777x/zp2V8+9Vk2Z4wlmwEVXkTEA7yM0WAIH9TJ6Ef5iO/oSMn/wKh5SV+LiPjtYb5bb7+u3x/L1Q2L0O7W7TAY7oKkcSHMDp9lO4uzsOVSZ1l8MDg6NfvFQYQ9jX9JEEDCyv/J0IkiPNEAvRxH+I+W7bhWpbGg91JYPaB4irETgKajIel6D4G2Wk+c4mFEX5YQClwmx2gSO8SWT0oy9XjJhTpi+hRX4fmhilcjP6JGt2/oz+8P8lKk0wrh7xIKlFc8JFCut3iuof/7eHuKetIEzoxSFDoRUHPZHf+/Ui8nQGwhj+pGf6CDDK+y9d3QRXxMFsOkgTEPwmhEwKed/C5rf/E3ZteArfayMoiFQeQ4iErO5OAq6AOxd+TQHYsJWZwLd9gaR4ky3QhVh8ls/0NW0VSFCAVt8Gunj/jC9sOsttuZpDIjw8gK9NRSU3wG0n6GYOjsRrB8QhQFBXIMnywtfvn0Nu+l0/5cil0LUcxCmjKL5hr9YIARy2E+YKXaW4gmTpwV+/3IejbzGe1bCCpXYCY1ksMikNk6qrw1TWU5GDWxZ5lfWs/NPk+y2ea6wB5uEUTPgbHT9jcBkBSatB28piRGUln0+dAc3WkjWZrGCAyC+VH7Fp2ieHXYgZZhIRkWQBtgS2gyCLCc2eyIrUHEMN8gcHxOum6u1pyHkWz1kZPG8uiJVtqoqYAgj/Yz1ELuxbTaLHNbC03EW+6ZA9zEp9DVGsYIJaTO3eJlD3uhfsTfIXK1TLtLGU5yiQIAMpVbpF6JqsAbZHEUoTCgtAgS56oNtTIMC38+t7tLJDvkcGuxaUWPQmYtGJg6oYdFmsuL99TLjZExlgyAvPhmUKWNTI9GgNehqaGVtAkbwp6mBueKVRJ2S6uboCQDQ4D/B4VuoPvIFkdJBc5ZCZ1aJFOHw4dg+mFUfB7DezvO0B+d4+Ym0KBJokU+K3ZCXpvQKyWTXKPlepB8eU9+2FL18sEloa5xiksV0yPsnU1IEuCs7oBIjQ7ocexf2c/+9t9lsGK73IVCTY23+Mz1+D8xAAfnYFI4g5HAJ9HSe4p1uuhjMInXOd+Ekpd4FRktEkn0Zf4YbV8Ihm2XiEwLQFMPRNIqhsgYvW3K7gWOpv3iHQ6FAkOJrWAcTNMR89/wIfD3Afx+W0xUJXSyhoCDc1shfpgbWsDT25YeIpi7SQrQwO7vEMoYYByUEsSNRNiIW9y7iZb2Hk+Fa9NCyJksb51h72QiFjcKqKt6QrB4MhpWI5ddQByF9a3aVDk2tMKQaagrxuDvjfKErOyhRMEWkxpVgIuvksyHpKwDDdD19mChLK5t6oFiBAS2YUzlgxS8QkxMnXAhfgdOnHlBB9e4X4LhHizhIYFPWNZohi+hxhjHksGpCcZ8JpJpy+dhKXohA32lAWpPRdjQ6KUZJhwLagY9NGl40waRviM6Et2sc18pGxAfpycHU0Gw8jkVRi49hEfXnYAYtaqiylNoCJyuREagZHpQce1TGctW3yiB0MpMN4MjdORT/4ueJQzpqVsrrJetJzNFJsQta1HynKIaCNayRG//cPn9uCLO7ugzT/Fx3PZrEcdIFlCWtufnx0/DTNLlx3uMcvWw6rUIa1wMmr29MIzvd/Br+7+IWzsECF61irAOkDSElPGwUz4Fh2/fNzx0ze4Jx646O5CxA4vK4yToduTinaC3oP47Gd+Cl5tPZ921TlI3qZYhLUy0cjUMGzt1rErqEJv+0ZQ5R5m/Z9e2N3iYbVsrEgu4tKAkuxCu5sZJJuHWRF+D4Y5lc7d1AGSzlkzSnDHuu2gKr2gyAcYCOn8tAyytKFUMIoU/n0xV1mYRircxewgURkk8TDglq7X4OzYx7AYXU5HWJUyItOC1ShaJmfK4PGEgylfTRIEPN32esYqbqJCCywwKPkAjSxtDohBqxCSK2cILaZL9QgGsg562vbB+YlRPht+2IqUCyAILllbFU5jmObj9vWpfTXyqoJD6BMuREM0NHEOJCmKEpY8RrKEZVBU3Ny5G5oauu3tIllAYiuDiNY2rPkCnZ/4F5+aejhSKwtA7AfzeZpgx7pNcPGmJjbllI3x+9wBkOVeMHWmUipA1byuAsWuv3kYuPaByEfwqBbK5SGx2XcQ/N7X2JJoOVeaRV1IS6NwlaL00LsqAGH0AymSG5/f/i1ob5qk23N/ZZDM8FdWvlv80jbT2gSa603mAbvBsKCamm2l3MwWO5qT0Oafwe7gjP2FVcImMZOtbbAxCGuaOkDKc6OP4CteTVS2py09xJW1gBV/hW+9EuKDlqLoka4DGnQHksYgu5wQ+0OjFEXg398oltTJ0GWsKuvhtIQehUh8DNzqPI9VL8MdTZ7wZpb90zyvrrzT+Iap0+Ejb/Onf3AfvX99qGwkVTwKuVxM74w1oKpfKVdIxlph7wiDanwTkqhI01x95XRbZDLntYRVlws0Z3bCTM4nzMVSQAJOJVM5Vik/1YD6a7LyNbwouwr8jXtuBNPNfVqAiMtLXWSsv7GoUjDF5sawjEya+ChALAqhjE1kvzgAq1zfSrNOVSEfkaiLJkT+Q3AgKzdAksYnoCnr2Y5ogFW6sciJ/+GeqcSigGKrkChrrGR+JAAyuzzNnyIOSHIAZDHyN2j177cLX6syEe8khyTZhInQGOhGlENCqwiQSRD0raGA1FGpm79t/WDOSON3RDmDqE2N5QQIDU8ewz2eU+hzv8jcRao2LiG0HoT1mA6P0n+H3ucw8wqH0ksFmxBNUbC/72sY8ByoWGEYSZGjjsL43TE+EnmYaG4LcmpkDlr8v4Kn1j7HMZOvoPeCVYBrEQW76PYSXbg0CHPLZ/jsaUjooYIBYqoSBBqeqmT+ZUcjF28NQjgu6mzvQJrq9nROxKT/nDmB7f4/YlvjG2ToUC1JqpT1SABMLY7B7TlhVkWV+pjjfwsaIL76rAYeNVGhwTArChuLheQUnRk9xTxkxLEgeS33C0HF6OTIYXxmQ5PUHTxkJdk1KSqk8vpUudYjwdZD9Rp0bvgsa40Ah72jrah1o/kIVaIMhMLbxdgRK0THho7CYlTUpl6DDLWpmWioBcO3btNy7Jewq2cWe9q+CQ3QSUbCeXsgViZAxH6Qmfh1mJy9whZRaE0IctRkZmySvQNctffrPvFkVNSdmKntoyKROR0eo4Gr/4MbMx/z1+ccRUmb6s8Wp+gsyHGanD0MT/dewI6mL2OLfxc0aK1M6rTKSwLwhFouk4auim2TK/tbYkUvJoq9k5a1jKhEQTfR2QT9hMZtbBkSegzmwiG6fncURqcvcmh7nr+64LjYaCbX8Mhi3aP3tvPzAe6d3Lu5t0Lq7Xir88rL1W8inLvo8I+CucdDshFy2eF0/5Oe8XBIqCgrEHUfN7lPO+CwHrE4eQLkfmEIQHicvrKwU4kAEcRy0RGMWeK9XA4w/JCl8PcJAojpgCTi5DzS7uwvBiD1VkMt7XJ//T8Wqrd07f8CDACjxVlcKTAfYgAAAABJRU5ErkJggg=="/>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MxMzEzMSIvPg0KCQk8dWljb2xvciBuYW1lPSJnbG93IiB2YWx1ZT0iMHgwMDAwMDAiLz4NCgkJPHVpY29sb3IgbmFtZT0idGV4dCIgdmFsdWU9IjB4RkZGRkZGIi8+DQoJCTx1aWNvbG9yIG5hbWU9ImxpZ2h0IiB2YWx1ZT0iMHg4Njg1NzAiLz4NCgkJPHVpY29sb3IgbmFtZT0ic2hhZG93IiB2YWx1ZT0iMHgwMDAwMDAiLz4NCgkJPHVpY29sb3IgbmFtZT0iYmFja2dyb3VuZCIgdmFsdWU9IjB4QzBDMEMwIi8+DQoJPC9jb2xvcnM+PGxheW91dD4NCgkJPHVpc2hvdyBuYW1lPSJwcmVzZW50YXRpb250aXRsZSIgdmFsdWU9InRydWUiLz4NCgkJPHVpc2hvdyBuYW1lPSJwcmVzZW50ZXJwaG90byIgdmFsdWU9ImZhbHNlIi8+DQoJCTx1aXNob3cgbmFtZT0icHJlc2VudGVybmFtZSIgdmFsdWU9ImZhbHNlIi8+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7.0&quot;&gt;&lt;object type=&quot;1&quot; unique_id=&quot;10001&quot;&gt;&lt;property id=&quot;20141&quot; value=&quot;Component 5 Unit 11 Health Information Exchange (HIE)&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C:\Users\mbruck\Desktop\final version 3 working files 3.27.2012 USE ME\comp5\comp5_unit9&quot;/&gt;&lt;property id=&quot;20225&quot; value=&quot;C:\Documents and Settings\dmurphy\Desktop\Eta Berner HIT Grant\Component 5\5-11- HIE\&quot;/&gt;&lt;property id=&quot;20226&quot; value=&quot;P:\ONC_Workforce\Comp 5\Unit 9\comp5_unit9_lecture_slides.pptx&quot;/&gt;&lt;property id=&quot;20250&quot; value=&quot;0&quot;/&gt;&lt;property id=&quot;20251&quot; value=&quot;1&quot;/&gt;&lt;property id=&quot;20259&quot; value=&quot;0&quot;/&gt;&lt;object type=&quot;4&quot; unique_id=&quot;10002&quot;&gt;&lt;object type=&quot;5&quot; unique_id=&quot;10197&quot;&gt;&lt;property id=&quot;20149&quot; value=&quot;Health IT Workforce Curriculum 5- 11&quot;/&gt;&lt;property id=&quot;20159&quot; value=&quot;UAB_Logo.png&quot;/&gt;&lt;/object&gt;&lt;/object&gt;&lt;object type=&quot;8&quot; unique_id=&quot;10003&quot;&gt;&lt;/object&gt;&lt;object type=&quot;2&quot; unique_id=&quot;10004&quot;&gt;&lt;object type=&quot;3&quot; unique_id=&quot;10006&quot;&gt;&lt;property id=&quot;20148&quot; value=&quot;5&quot;/&gt;&lt;property id=&quot;20300&quot; value=&quot;Slide 3 - &amp;quot;Dilemma&amp;quot;&quot;/&gt;&lt;property id=&quot;20302&quot; value=&quot;0&quot;/&gt;&lt;property id=&quot;20303&quot; value=&quot;Health IT Workforce Curriculum 5- 11&quot;/&gt;&lt;property id=&quot;20307&quot; value=&quot;257&quot;/&gt;&lt;property id=&quot;20309&quot; value=&quot;10197&quot;/&gt;&lt;property id=&quot;20312&quot; value=&quot;0&quot;/&gt;&lt;/object&gt;&lt;object type=&quot;3&quot; unique_id=&quot;10007&quot;&gt;&lt;property id=&quot;20148&quot; value=&quot;5&quot;/&gt;&lt;property id=&quot;20300&quot; value=&quot;Slide 4 - &amp;quot;The Challenge&amp;quot;&quot;/&gt;&lt;property id=&quot;20302&quot; value=&quot;0&quot;/&gt;&lt;property id=&quot;20303&quot; value=&quot;Health IT Workforce Curriculum 5- 11&quot;/&gt;&lt;property id=&quot;20307&quot; value=&quot;258&quot;/&gt;&lt;property id=&quot;20309&quot; value=&quot;10197&quot;/&gt;&lt;property id=&quot;20312&quot; value=&quot;0&quot;/&gt;&lt;/object&gt;&lt;object type=&quot;3&quot; unique_id=&quot;10008&quot;&gt;&lt;property id=&quot;20148&quot; value=&quot;5&quot;/&gt;&lt;property id=&quot;20300&quot; value=&quot;Slide 6 - &amp;quot;So Close…&amp;quot;&quot;/&gt;&lt;property id=&quot;20301&quot; value=&quot;Image&quot;/&gt;&lt;property id=&quot;20302&quot; value=&quot;0&quot;/&gt;&lt;property id=&quot;20303&quot; value=&quot;Health IT Workforce Curriculum 5- 11&quot;/&gt;&lt;property id=&quot;20307&quot; value=&quot;276&quot;/&gt;&lt;property id=&quot;20309&quot; value=&quot;10197&quot;/&gt;&lt;property id=&quot;20312&quot; value=&quot;0&quot;/&gt;&lt;/object&gt;&lt;object type=&quot;3&quot; unique_id=&quot;10009&quot;&gt;&lt;property id=&quot;20148&quot; value=&quot;5&quot;/&gt;&lt;property id=&quot;20300&quot; value=&quot;Slide 7 - &amp;quot;Health Information&amp;#x0D;&amp;#x0A;Exchange (HIE)&amp;quot;&quot;/&gt;&lt;property id=&quot;20302&quot; value=&quot;0&quot;/&gt;&lt;property id=&quot;20303&quot; value=&quot;Health IT Workforce Curriculum 5- 11&quot;/&gt;&lt;property id=&quot;20307&quot; value=&quot;260&quot;/&gt;&lt;property id=&quot;20309&quot; value=&quot;10197&quot;/&gt;&lt;property id=&quot;20312&quot; value=&quot;0&quot;/&gt;&lt;/object&gt;&lt;object type=&quot;3&quot; unique_id=&quot;10011&quot;&gt;&lt;property id=&quot;20148&quot; value=&quot;5&quot;/&gt;&lt;property id=&quot;20300&quot; value=&quot;Slide 9 - &amp;quot;Ultimate Goal:&amp;quot;&quot;/&gt;&lt;property id=&quot;20302&quot; value=&quot;0&quot;/&gt;&lt;property id=&quot;20303&quot; value=&quot;Health IT Workforce Curriculum 5- 11&quot;/&gt;&lt;property id=&quot;20307&quot; value=&quot;262&quot;/&gt;&lt;property id=&quot;20309&quot; value=&quot;10197&quot;/&gt;&lt;property id=&quot;20312&quot; value=&quot;0&quot;/&gt;&lt;/object&gt;&lt;object type=&quot;3&quot; unique_id=&quot;10015&quot;&gt;&lt;property id=&quot;20148&quot; value=&quot;5&quot;/&gt;&lt;property id=&quot;20300&quot; value=&quot;Slide 13 - &amp;quot;History of HIE 4&amp;quot;&quot;/&gt;&lt;property id=&quot;20302&quot; value=&quot;0&quot;/&gt;&lt;property id=&quot;20303&quot; value=&quot;Health IT Workforce Curriculum 5- 11&quot;/&gt;&lt;property id=&quot;20307&quot; value=&quot;268&quot;/&gt;&lt;property id=&quot;20309&quot; value=&quot;10197&quot;/&gt;&lt;property id=&quot;20312&quot; value=&quot;0&quot;/&gt;&lt;/object&gt;&lt;object type=&quot;3&quot; unique_id=&quot;10016&quot;&gt;&lt;property id=&quot;20148&quot; value=&quot;5&quot;/&gt;&lt;property id=&quot;20300&quot; value=&quot;Slide 14 - &amp;quot;History of HIE 5&amp;quot;&quot;/&gt;&lt;property id=&quot;20302&quot; value=&quot;0&quot;/&gt;&lt;property id=&quot;20303&quot; value=&quot;Health IT Workforce Curriculum 5- 11&quot;/&gt;&lt;property id=&quot;20307&quot; value=&quot;269&quot;/&gt;&lt;property id=&quot;20309&quot; value=&quot;10197&quot;/&gt;&lt;property id=&quot;20312&quot; value=&quot;0&quot;/&gt;&lt;/object&gt;&lt;object type=&quot;3&quot; unique_id=&quot;10017&quot;&gt;&lt;property id=&quot;20148&quot; value=&quot;5&quot;/&gt;&lt;property id=&quot;20300&quot; value=&quot;Slide 15 - &amp;quot;History of HIE 6&amp;quot;&quot;/&gt;&lt;property id=&quot;20302&quot; value=&quot;0&quot;/&gt;&lt;property id=&quot;20303&quot; value=&quot;Health IT Workforce Curriculum 5- 11&quot;/&gt;&lt;property id=&quot;20307&quot; value=&quot;270&quot;/&gt;&lt;property id=&quot;20309&quot; value=&quot;10197&quot;/&gt;&lt;property id=&quot;20312&quot; value=&quot;0&quot;/&gt;&lt;/object&gt;&lt;object type=&quot;3&quot; unique_id=&quot;10018&quot;&gt;&lt;property id=&quot;20148&quot; value=&quot;5&quot;/&gt;&lt;property id=&quot;20300&quot; value=&quot;Slide 16 - &amp;quot;History of HIE 7&amp;quot;&quot;/&gt;&lt;property id=&quot;20302&quot; value=&quot;0&quot;/&gt;&lt;property id=&quot;20303&quot; value=&quot;Health IT Workforce Curriculum 5- 11&quot;/&gt;&lt;property id=&quot;20307&quot; value=&quot;271&quot;/&gt;&lt;property id=&quot;20309&quot; value=&quot;10197&quot;/&gt;&lt;property id=&quot;20312&quot; value=&quot;0&quot;/&gt;&lt;/object&gt;&lt;object type=&quot;3&quot; unique_id=&quot;10019&quot;&gt;&lt;property id=&quot;20148&quot; value=&quot;5&quot;/&gt;&lt;property id=&quot;20300&quot; value=&quot;Slide 17 - &amp;quot;History of HIE 8&amp;quot;&quot;/&gt;&lt;property id=&quot;20302&quot; value=&quot;0&quot;/&gt;&lt;property id=&quot;20303&quot; value=&quot;Health IT Workforce Curriculum 5- 11&quot;/&gt;&lt;property id=&quot;20307&quot; value=&quot;272&quot;/&gt;&lt;property id=&quot;20309&quot; value=&quot;10197&quot;/&gt;&lt;property id=&quot;20312&quot; value=&quot;0&quot;/&gt;&lt;/object&gt;&lt;object type=&quot;3&quot; unique_id=&quot;10020&quot;&gt;&lt;property id=&quot;20148&quot; value=&quot;5&quot;/&gt;&lt;property id=&quot;20300&quot; value=&quot;Slide 18 - &amp;quot;History of HIE 9&amp;quot;&quot;/&gt;&lt;property id=&quot;20302&quot; value=&quot;0&quot;/&gt;&lt;property id=&quot;20303&quot; value=&quot;Health IT Workforce Curriculum 5- 11&quot;/&gt;&lt;property id=&quot;20307&quot; value=&quot;273&quot;/&gt;&lt;property id=&quot;20309&quot; value=&quot;10197&quot;/&gt;&lt;property id=&quot;20312&quot; value=&quot;0&quot;/&gt;&lt;/object&gt;&lt;object type=&quot;3&quot; unique_id=&quot;11329&quot;&gt;&lt;property id=&quot;20148&quot; value=&quot;5&quot;/&gt;&lt;property id=&quot;20300&quot; value=&quot;Slide 1 - &amp;quot;History of Health Information Technology in the U.S.&amp;quot;&quot;/&gt;&lt;property id=&quot;20307&quot; value=&quot;279&quot;/&gt;&lt;property id=&quot;20309&quot; value=&quot;-1&quot;/&gt;&lt;/object&gt;&lt;object type=&quot;3&quot; unique_id=&quot;11330&quot;&gt;&lt;property id=&quot;20148&quot; value=&quot;5&quot;/&gt;&lt;property id=&quot;20300&quot; value=&quot;Slide 2 - &amp;quot;History of Health Information Exchange Learning Objectives&amp;quot;&quot;/&gt;&lt;property id=&quot;20307&quot; value=&quot;280&quot;/&gt;&lt;property id=&quot;20309&quot; value=&quot;-1&quot;/&gt;&lt;/object&gt;&lt;object type=&quot;3&quot; unique_id=&quot;11331&quot;&gt;&lt;property id=&quot;20148&quot; value=&quot;5&quot;/&gt;&lt;property id=&quot;20300&quot; value=&quot;Slide 20 - &amp;quot;History of Health Information Exchange Summary&amp;quot;&quot;/&gt;&lt;property id=&quot;20307&quot; value=&quot;281&quot;/&gt;&lt;property id=&quot;20309&quot; value=&quot;-1&quot;/&gt;&lt;/object&gt;&lt;object type=&quot;3&quot; unique_id=&quot;11335&quot;&gt;&lt;property id=&quot;20148&quot; value=&quot;5&quot;/&gt;&lt;property id=&quot;20300&quot; value=&quot;Slide 21 - &amp;quot;History of Health Information Exchange References&amp;quot;&quot;/&gt;&lt;property id=&quot;20307&quot; value=&quot;285&quot;/&gt;&lt;property id=&quot;20309&quot; value=&quot;-1&quot;/&gt;&lt;/object&gt;&lt;object type=&quot;3&quot; unique_id=&quot;11531&quot;&gt;&lt;property id=&quot;20148&quot; value=&quot;5&quot;/&gt;&lt;property id=&quot;20300&quot; value=&quot;Slide 10 - &amp;quot;History of HIE&amp;quot;&quot;/&gt;&lt;property id=&quot;20307&quot; value=&quot;289&quot;/&gt;&lt;property id=&quot;20309&quot; value=&quot;-1&quot;/&gt;&lt;/object&gt;&lt;object type=&quot;3&quot; unique_id=&quot;11532&quot;&gt;&lt;property id=&quot;20148&quot; value=&quot;5&quot;/&gt;&lt;property id=&quot;20300&quot; value=&quot;Slide 11 - &amp;quot;History of HIE 2&amp;quot;&quot;/&gt;&lt;property id=&quot;20307&quot; value=&quot;288&quot;/&gt;&lt;property id=&quot;20309&quot; value=&quot;-1&quot;/&gt;&lt;/object&gt;&lt;object type=&quot;3&quot; unique_id=&quot;11533&quot;&gt;&lt;property id=&quot;20148&quot; value=&quot;5&quot;/&gt;&lt;property id=&quot;20300&quot; value=&quot;Slide 12 - &amp;quot;History of HIE 3&amp;quot;&quot;/&gt;&lt;property id=&quot;20307&quot; value=&quot;287&quot;/&gt;&lt;property id=&quot;20309&quot; value=&quot;-1&quot;/&gt;&lt;/object&gt;&lt;object type=&quot;3&quot; unique_id=&quot;11537&quot;&gt;&lt;property id=&quot;20148&quot; value=&quot;5&quot;/&gt;&lt;property id=&quot;20300&quot; value=&quot;Slide 5 - &amp;quot;The Challenge 2&amp;quot;&quot;/&gt;&lt;property id=&quot;20307&quot; value=&quot;292&quot;/&gt;&lt;property id=&quot;20309&quot; value=&quot;-1&quot;/&gt;&lt;/object&gt;&lt;object type=&quot;3&quot; unique_id=&quot;11538&quot;&gt;&lt;property id=&quot;20148&quot; value=&quot;5&quot;/&gt;&lt;property id=&quot;20300&quot; value=&quot;Slide 8 - &amp;quot;How is Health Information&amp;#x0D;&amp;#x0A;Exchanged Currently?&amp;quot;&quot;/&gt;&lt;property id=&quot;20307&quot; value=&quot;291&quot;/&gt;&lt;property id=&quot;20309&quot; value=&quot;-1&quot;/&gt;&lt;/object&gt;&lt;object type=&quot;3&quot; unique_id=&quot;16109&quot;&gt;&lt;property id=&quot;20148&quot; value=&quot;5&quot;/&gt;&lt;property id=&quot;20300&quot; value=&quot;Slide 19 - &amp;quot;Recent Efforts in HIE&amp;quot;&quot;/&gt;&lt;property id=&quot;20307&quot; value=&quot;293&quot;/&gt;&lt;/object&gt;&lt;object type=&quot;3&quot; unique_id=&quot;16110&quot;&gt;&lt;property id=&quot;20148&quot; value=&quot;5&quot;/&gt;&lt;property id=&quot;20300&quot; value=&quot;Slide 22 - &amp;quot;History of Health IT in the US&amp;#x0D;&amp;#x0A;History of Health Information Exchange&amp;quot;&quot;/&gt;&lt;property id=&quot;20307&quot; value=&quot;294&quot;/&gt;&lt;/object&gt;&lt;/object&gt;&lt;object type=&quot;10&quot; unique_id=&quot;10122&quot;&gt;&lt;object type=&quot;11&quot; unique_id=&quot;10123&quot;&gt;&lt;property id=&quot;20180&quot; value=&quot;1&quot;/&gt;&lt;property id=&quot;20181&quot; value=&quot;1&quot;/&gt;&lt;property id=&quot;20182&quot; value=&quot;0&quot;/&gt;&lt;property id=&quot;20183&quot; value=&quot;1&quot;/&gt;&lt;/object&gt;&lt;object type=&quot;12&quot; unique_id=&quot;10124&quot;&gt;&lt;/object&gt;&lt;/object&gt;&lt;/object&gt;&lt;/database&gt;"/>
  <p:tag name="SECTOMILLISECCONVERTED" val="1"/>
</p:tagLst>
</file>

<file path=ppt/theme/theme1.xml><?xml version="1.0" encoding="utf-8"?>
<a:theme xmlns:a="http://schemas.openxmlformats.org/drawingml/2006/main" name="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MKM CompX_unitY_Lecture_Slides_Template.potx" id="{4FF466A4-E752-4EC5-A455-0F519C93B28D}" vid="{E25E3796-8ED8-4B54-80E8-6ED0B80A76F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CC146E0DE07B4B93A0BE9D14803BE0" ma:contentTypeVersion="5" ma:contentTypeDescription="Create a new document." ma:contentTypeScope="" ma:versionID="eee9308b4a521e6cfc381d9909808db1">
  <xsd:schema xmlns:xsd="http://www.w3.org/2001/XMLSchema" xmlns:p="http://schemas.microsoft.com/office/2006/metadata/properties" xmlns:ns2="26839647-32cc-4e8d-ac64-5cb1d6f9c044" targetNamespace="http://schemas.microsoft.com/office/2006/metadata/properties" ma:root="true" ma:fieldsID="18594fd37b04ee2386042ddb7e2caf77" ns2:_="">
    <xsd:import namespace="26839647-32cc-4e8d-ac64-5cb1d6f9c044"/>
    <xsd:element name="properties">
      <xsd:complexType>
        <xsd:sequence>
          <xsd:element name="documentManagement">
            <xsd:complexType>
              <xsd:all>
                <xsd:element ref="ns2:Stattus"/>
                <xsd:element ref="ns2:Location"/>
                <xsd:element ref="ns2:Component"/>
                <xsd:element ref="ns2:File_x0020_Type0"/>
                <xsd:element ref="ns2:Comp_x0020_Leader_x0020_Notes" minOccurs="0"/>
              </xsd:all>
            </xsd:complexType>
          </xsd:element>
        </xsd:sequence>
      </xsd:complexType>
    </xsd:element>
  </xsd:schema>
  <xsd:schema xmlns:xsd="http://www.w3.org/2001/XMLSchema" xmlns:dms="http://schemas.microsoft.com/office/2006/documentManagement/types" targetNamespace="26839647-32cc-4e8d-ac64-5cb1d6f9c044" elementFormDefault="qualified">
    <xsd:import namespace="http://schemas.microsoft.com/office/2006/documentManagement/types"/>
    <xsd:element name="Stattus" ma:index="2" ma:displayName="Status" ma:default="Not Started" ma:format="Dropdown" ma:internalName="Stattus">
      <xsd:simpleType>
        <xsd:restriction base="dms:Choice">
          <xsd:enumeration value="Not Started"/>
          <xsd:enumeration value="In Progress"/>
          <xsd:enumeration value="In Progress - Review"/>
          <xsd:enumeration value="Final"/>
          <xsd:enumeration value="Proof-reading"/>
          <xsd:enumeration value="Needs Review"/>
          <xsd:enumeration value="Ready for Proofing"/>
          <xsd:enumeration value="Ready for Audio"/>
          <xsd:enumeration value="Ready for Instructor Manual"/>
        </xsd:restriction>
      </xsd:simpleType>
    </xsd:element>
    <xsd:element name="Location" ma:index="3" ma:displayName="Location" ma:default="Component Leader" ma:description="Location in the process workflow" ma:format="Dropdown" ma:internalName="Location">
      <xsd:simpleType>
        <xsd:restriction base="dms:Choice">
          <xsd:enumeration value="Audio Prep"/>
          <xsd:enumeration value="Component Leader"/>
          <xsd:enumeration value="Instructor Manuals"/>
          <xsd:enumeration value="Proof-reader"/>
          <xsd:enumeration value="Review"/>
          <xsd:enumeration value="Testing"/>
          <xsd:enumeration value="Upload"/>
          <xsd:enumeration value="DO NOT USE"/>
        </xsd:restriction>
      </xsd:simpleType>
    </xsd:element>
    <xsd:element name="Component" ma:index="4" ma:displayName="Component" ma:default="All Components" ma:format="Dropdown" ma:internalName="Component">
      <xsd:simpleType>
        <xsd:restriction base="dms:Choice">
          <xsd:enumeration value="Component 3"/>
          <xsd:enumeration value="Component 5"/>
          <xsd:enumeration value="Component 16"/>
          <xsd:enumeration value="Component 18"/>
          <xsd:enumeration value="All Components"/>
        </xsd:restriction>
      </xsd:simpleType>
    </xsd:element>
    <xsd:element name="File_x0020_Type0" ma:index="5" ma:displayName="File Type" ma:default="Slides" ma:description="Type of document" ma:format="Dropdown" ma:internalName="File_x0020_Type0">
      <xsd:simpleType>
        <xsd:union memberTypes="dms:Text">
          <xsd:simpleType>
            <xsd:restriction base="dms:Choice">
              <xsd:enumeration value="Activities"/>
              <xsd:enumeration value="Assessment"/>
              <xsd:enumeration value="Instructor Manual"/>
              <xsd:enumeration value="Item Analysis"/>
              <xsd:enumeration value="Notes"/>
              <xsd:enumeration value="Objectives"/>
              <xsd:enumeration value="References"/>
              <xsd:enumeration value="Slides"/>
              <xsd:enumeration value="Transcript"/>
            </xsd:restriction>
          </xsd:simpleType>
        </xsd:union>
      </xsd:simpleType>
    </xsd:element>
    <xsd:element name="Comp_x0020_Leader_x0020_Notes" ma:index="6" nillable="true" ma:displayName="Comp Leader Notes" ma:internalName="Comp_x0020_Leader_x0020_No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omp_x0020_Leader_x0020_Notes xmlns="26839647-32cc-4e8d-ac64-5cb1d6f9c044" xsi:nil="true"/>
    <Component xmlns="26839647-32cc-4e8d-ac64-5cb1d6f9c044">Component 5</Component>
    <Location xmlns="26839647-32cc-4e8d-ac64-5cb1d6f9c044">Upload</Location>
    <File_x0020_Type0 xmlns="26839647-32cc-4e8d-ac64-5cb1d6f9c044">Slides</File_x0020_Type0>
    <Stattus xmlns="26839647-32cc-4e8d-ac64-5cb1d6f9c044">Final</Stattus>
  </documentManagement>
</p:properties>
</file>

<file path=customXml/itemProps1.xml><?xml version="1.0" encoding="utf-8"?>
<ds:datastoreItem xmlns:ds="http://schemas.openxmlformats.org/officeDocument/2006/customXml" ds:itemID="{6736C7F7-8760-40A0-B0A9-B57D027293B8}">
  <ds:schemaRefs>
    <ds:schemaRef ds:uri="http://schemas.microsoft.com/office/2006/metadata/longProperties"/>
  </ds:schemaRefs>
</ds:datastoreItem>
</file>

<file path=customXml/itemProps2.xml><?xml version="1.0" encoding="utf-8"?>
<ds:datastoreItem xmlns:ds="http://schemas.openxmlformats.org/officeDocument/2006/customXml" ds:itemID="{5A0ADEC8-25D3-4942-8C11-D26A8F7E3F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839647-32cc-4e8d-ac64-5cb1d6f9c04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F3D5F41-6782-4332-B672-C6898E9A52D0}">
  <ds:schemaRefs>
    <ds:schemaRef ds:uri="http://schemas.microsoft.com/sharepoint/v3/contenttype/forms"/>
  </ds:schemaRefs>
</ds:datastoreItem>
</file>

<file path=customXml/itemProps4.xml><?xml version="1.0" encoding="utf-8"?>
<ds:datastoreItem xmlns:ds="http://schemas.openxmlformats.org/officeDocument/2006/customXml" ds:itemID="{7750BD24-34F3-41FA-B49E-1F52FEF5E558}">
  <ds:schemaRefs>
    <ds:schemaRef ds:uri="http://schemas.microsoft.com/office/2006/documentManagement/types"/>
    <ds:schemaRef ds:uri="http://purl.org/dc/elements/1.1/"/>
    <ds:schemaRef ds:uri="http://purl.org/dc/dcmitype/"/>
    <ds:schemaRef ds:uri="26839647-32cc-4e8d-ac64-5cb1d6f9c044"/>
    <ds:schemaRef ds:uri="http://purl.org/dc/term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2735</TotalTime>
  <Words>4408</Words>
  <Application>Microsoft Office PowerPoint</Application>
  <PresentationFormat>On-screen Show (4:3)</PresentationFormat>
  <Paragraphs>239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ONC-Template-FINAL DRAFT</vt:lpstr>
      <vt:lpstr>History of Health Information Technology in the U.S.</vt:lpstr>
      <vt:lpstr>History of Health Information Exchange Learning Objectives</vt:lpstr>
      <vt:lpstr>Dilemma</vt:lpstr>
      <vt:lpstr>The Challenge</vt:lpstr>
      <vt:lpstr>The Challenge 2</vt:lpstr>
      <vt:lpstr>So Close…</vt:lpstr>
      <vt:lpstr>Health Information Exchange (HIE)</vt:lpstr>
      <vt:lpstr>How is Health Information Exchanged Currently?</vt:lpstr>
      <vt:lpstr>Ultimate Goal:</vt:lpstr>
      <vt:lpstr>History of HIE</vt:lpstr>
      <vt:lpstr>History of HIE 2</vt:lpstr>
      <vt:lpstr>History of HIE 3</vt:lpstr>
      <vt:lpstr>History of HIE 4</vt:lpstr>
      <vt:lpstr>History of HIE 5</vt:lpstr>
      <vt:lpstr>History of HIE 6</vt:lpstr>
      <vt:lpstr>History of HIE 7</vt:lpstr>
      <vt:lpstr>History of HIE 8</vt:lpstr>
      <vt:lpstr>History of HIE 9</vt:lpstr>
      <vt:lpstr>Recent Efforts in HIE</vt:lpstr>
      <vt:lpstr>History of Health Information Exchange Summary</vt:lpstr>
      <vt:lpstr>History of Health Information Exchange References</vt:lpstr>
      <vt:lpstr>History of Health IT in the US History of Health Information Exchange</vt:lpstr>
    </vt:vector>
  </TitlesOfParts>
  <Company>Office of the National Coordinator for Health Information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5, Unit9, lecture slides</dc:title>
  <dc:subject>History of Health Information Technology in the U.S., History of Health Information Exchange</dc:subject>
  <dc:creator>U.S. Department of Health and Human Services Office of the National Coordinator for Health Information Technology</dc:creator>
  <cp:lastModifiedBy>admin</cp:lastModifiedBy>
  <cp:revision>298</cp:revision>
  <dcterms:created xsi:type="dcterms:W3CDTF">2010-06-23T03:56:23Z</dcterms:created>
  <dcterms:modified xsi:type="dcterms:W3CDTF">2017-06-26T13:37:37Z</dcterms:modified>
  <cp:category>HIT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