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2.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11" r:id="rId1"/>
  </p:sldMasterIdLst>
  <p:notesMasterIdLst>
    <p:notesMasterId r:id="rId32"/>
  </p:notesMasterIdLst>
  <p:handoutMasterIdLst>
    <p:handoutMasterId r:id="rId33"/>
  </p:handoutMasterIdLst>
  <p:sldIdLst>
    <p:sldId id="256" r:id="rId2"/>
    <p:sldId id="257" r:id="rId3"/>
    <p:sldId id="258" r:id="rId4"/>
    <p:sldId id="269" r:id="rId5"/>
    <p:sldId id="274" r:id="rId6"/>
    <p:sldId id="278" r:id="rId7"/>
    <p:sldId id="277" r:id="rId8"/>
    <p:sldId id="276" r:id="rId9"/>
    <p:sldId id="284" r:id="rId10"/>
    <p:sldId id="283" r:id="rId11"/>
    <p:sldId id="282" r:id="rId12"/>
    <p:sldId id="281" r:id="rId13"/>
    <p:sldId id="295" r:id="rId14"/>
    <p:sldId id="280" r:id="rId15"/>
    <p:sldId id="296" r:id="rId16"/>
    <p:sldId id="297" r:id="rId17"/>
    <p:sldId id="298" r:id="rId18"/>
    <p:sldId id="299" r:id="rId19"/>
    <p:sldId id="272" r:id="rId20"/>
    <p:sldId id="288" r:id="rId21"/>
    <p:sldId id="287" r:id="rId22"/>
    <p:sldId id="286" r:id="rId23"/>
    <p:sldId id="293" r:id="rId24"/>
    <p:sldId id="292" r:id="rId25"/>
    <p:sldId id="264" r:id="rId26"/>
    <p:sldId id="271" r:id="rId27"/>
    <p:sldId id="267" r:id="rId28"/>
    <p:sldId id="294" r:id="rId29"/>
    <p:sldId id="300" r:id="rId30"/>
    <p:sldId id="301" r:id="rId31"/>
  </p:sldIdLst>
  <p:sldSz cx="9144000" cy="6858000" type="screen4x3"/>
  <p:notesSz cx="9385300" cy="7099300"/>
  <p:custDataLst>
    <p:tags r:id="rId3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50" autoAdjust="0"/>
    <p:restoredTop sz="63568" autoAdjust="0"/>
  </p:normalViewPr>
  <p:slideViewPr>
    <p:cSldViewPr>
      <p:cViewPr varScale="1">
        <p:scale>
          <a:sx n="33" d="100"/>
          <a:sy n="33" d="100"/>
        </p:scale>
        <p:origin x="-1411" y="-72"/>
      </p:cViewPr>
      <p:guideLst>
        <p:guide orient="horz" pos="2160"/>
        <p:guide pos="2880"/>
      </p:guideLst>
    </p:cSldViewPr>
  </p:slideViewPr>
  <p:outlineViewPr>
    <p:cViewPr>
      <p:scale>
        <a:sx n="33" d="100"/>
        <a:sy n="33" d="100"/>
      </p:scale>
      <p:origin x="0" y="74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7175" cy="355600"/>
          </a:xfrm>
          <a:prstGeom prst="rect">
            <a:avLst/>
          </a:prstGeom>
        </p:spPr>
        <p:txBody>
          <a:bodyPr vert="horz" lIns="94192" tIns="47096" rIns="94192" bIns="47096"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316538" y="0"/>
            <a:ext cx="4067175" cy="355600"/>
          </a:xfrm>
          <a:prstGeom prst="rect">
            <a:avLst/>
          </a:prstGeom>
        </p:spPr>
        <p:txBody>
          <a:bodyPr vert="horz" lIns="94192" tIns="47096" rIns="94192" bIns="47096" rtlCol="0"/>
          <a:lstStyle>
            <a:lvl1pPr algn="r" fontAlgn="auto">
              <a:spcBef>
                <a:spcPts val="0"/>
              </a:spcBef>
              <a:spcAft>
                <a:spcPts val="0"/>
              </a:spcAft>
              <a:defRPr sz="1000">
                <a:latin typeface="Arial" pitchFamily="34" charset="0"/>
                <a:cs typeface="Arial" pitchFamily="34" charset="0"/>
              </a:defRPr>
            </a:lvl1pPr>
          </a:lstStyle>
          <a:p>
            <a:pPr>
              <a:defRPr/>
            </a:pPr>
            <a:fld id="{F16701A8-0316-42CA-969D-5C7BC525F3B3}" type="datetimeFigureOut">
              <a:rPr lang="en-US"/>
              <a:pPr>
                <a:defRPr/>
              </a:pPr>
              <a:t>5/23/2017</a:t>
            </a:fld>
            <a:endParaRPr lang="en-US" dirty="0"/>
          </a:p>
        </p:txBody>
      </p:sp>
      <p:sp>
        <p:nvSpPr>
          <p:cNvPr id="4" name="Footer Placeholder 3"/>
          <p:cNvSpPr>
            <a:spLocks noGrp="1"/>
          </p:cNvSpPr>
          <p:nvPr>
            <p:ph type="ftr" sz="quarter" idx="2"/>
          </p:nvPr>
        </p:nvSpPr>
        <p:spPr>
          <a:xfrm>
            <a:off x="0" y="6742113"/>
            <a:ext cx="4067175" cy="355600"/>
          </a:xfrm>
          <a:prstGeom prst="rect">
            <a:avLst/>
          </a:prstGeom>
        </p:spPr>
        <p:txBody>
          <a:bodyPr vert="horz" lIns="94192" tIns="47096" rIns="94192" bIns="47096"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316538" y="6742113"/>
            <a:ext cx="4067175" cy="355600"/>
          </a:xfrm>
          <a:prstGeom prst="rect">
            <a:avLst/>
          </a:prstGeom>
        </p:spPr>
        <p:txBody>
          <a:bodyPr vert="horz" wrap="square" lIns="94192" tIns="47096" rIns="94192" bIns="47096" numCol="1" anchor="b" anchorCtr="0" compatLnSpc="1">
            <a:prstTxWarp prst="textNoShape">
              <a:avLst/>
            </a:prstTxWarp>
          </a:bodyPr>
          <a:lstStyle>
            <a:lvl1pPr algn="r">
              <a:defRPr sz="1000">
                <a:cs typeface="Arial" panose="020B0604020202020204" pitchFamily="34" charset="0"/>
              </a:defRPr>
            </a:lvl1pPr>
          </a:lstStyle>
          <a:p>
            <a:fld id="{8AB63D3D-F108-42DF-80B1-07A88166EE34}" type="slidenum">
              <a:rPr lang="en-US" altLang="en-US"/>
              <a:pPr/>
              <a:t>‹#›</a:t>
            </a:fld>
            <a:endParaRPr lang="en-US" altLang="en-US"/>
          </a:p>
        </p:txBody>
      </p:sp>
    </p:spTree>
    <p:extLst>
      <p:ext uri="{BB962C8B-B14F-4D97-AF65-F5344CB8AC3E}">
        <p14:creationId xmlns:p14="http://schemas.microsoft.com/office/powerpoint/2010/main" val="2055997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7175" cy="355600"/>
          </a:xfrm>
          <a:prstGeom prst="rect">
            <a:avLst/>
          </a:prstGeom>
        </p:spPr>
        <p:txBody>
          <a:bodyPr vert="horz" lIns="94192" tIns="47096" rIns="94192" bIns="47096"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316538" y="0"/>
            <a:ext cx="4067175" cy="355600"/>
          </a:xfrm>
          <a:prstGeom prst="rect">
            <a:avLst/>
          </a:prstGeom>
        </p:spPr>
        <p:txBody>
          <a:bodyPr vert="horz" lIns="94192" tIns="47096" rIns="94192" bIns="47096" rtlCol="0"/>
          <a:lstStyle>
            <a:lvl1pPr algn="r" fontAlgn="auto">
              <a:spcBef>
                <a:spcPts val="0"/>
              </a:spcBef>
              <a:spcAft>
                <a:spcPts val="0"/>
              </a:spcAft>
              <a:defRPr sz="1000">
                <a:latin typeface="Arial" pitchFamily="34" charset="0"/>
                <a:cs typeface="Arial" pitchFamily="34" charset="0"/>
              </a:defRPr>
            </a:lvl1pPr>
          </a:lstStyle>
          <a:p>
            <a:pPr>
              <a:defRPr/>
            </a:pPr>
            <a:fld id="{97696432-8F4C-4FE9-8602-7141F952047F}"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2917825" y="531813"/>
            <a:ext cx="3549650" cy="2662237"/>
          </a:xfrm>
          <a:prstGeom prst="rect">
            <a:avLst/>
          </a:prstGeom>
          <a:noFill/>
          <a:ln w="12700">
            <a:solidFill>
              <a:prstClr val="black"/>
            </a:solidFill>
          </a:ln>
        </p:spPr>
        <p:txBody>
          <a:bodyPr vert="horz" lIns="94192" tIns="47096" rIns="94192" bIns="47096" rtlCol="0" anchor="ctr"/>
          <a:lstStyle/>
          <a:p>
            <a:pPr lvl="0"/>
            <a:endParaRPr lang="en-US" noProof="0" dirty="0"/>
          </a:p>
        </p:txBody>
      </p:sp>
      <p:sp>
        <p:nvSpPr>
          <p:cNvPr id="5" name="Notes Placeholder 4"/>
          <p:cNvSpPr>
            <a:spLocks noGrp="1"/>
          </p:cNvSpPr>
          <p:nvPr>
            <p:ph type="body" sz="quarter" idx="3"/>
          </p:nvPr>
        </p:nvSpPr>
        <p:spPr>
          <a:xfrm>
            <a:off x="938213" y="3371850"/>
            <a:ext cx="7508875" cy="3195638"/>
          </a:xfrm>
          <a:prstGeom prst="rect">
            <a:avLst/>
          </a:prstGeom>
        </p:spPr>
        <p:txBody>
          <a:bodyPr vert="horz" lIns="94192" tIns="47096" rIns="94192" bIns="47096"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742113"/>
            <a:ext cx="4067175" cy="355600"/>
          </a:xfrm>
          <a:prstGeom prst="rect">
            <a:avLst/>
          </a:prstGeom>
        </p:spPr>
        <p:txBody>
          <a:bodyPr vert="horz" lIns="94192" tIns="47096" rIns="94192" bIns="47096"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316538" y="6742113"/>
            <a:ext cx="4067175" cy="355600"/>
          </a:xfrm>
          <a:prstGeom prst="rect">
            <a:avLst/>
          </a:prstGeom>
        </p:spPr>
        <p:txBody>
          <a:bodyPr vert="horz" wrap="square" lIns="94192" tIns="47096" rIns="94192" bIns="47096" numCol="1" anchor="b" anchorCtr="0" compatLnSpc="1">
            <a:prstTxWarp prst="textNoShape">
              <a:avLst/>
            </a:prstTxWarp>
          </a:bodyPr>
          <a:lstStyle>
            <a:lvl1pPr algn="r">
              <a:defRPr sz="1000">
                <a:cs typeface="Arial" panose="020B0604020202020204" pitchFamily="34" charset="0"/>
              </a:defRPr>
            </a:lvl1pPr>
          </a:lstStyle>
          <a:p>
            <a:fld id="{D6CF4AFC-4E89-489D-9793-BCF402F0FE5D}" type="slidenum">
              <a:rPr lang="en-US" altLang="en-US"/>
              <a:pPr/>
              <a:t>‹#›</a:t>
            </a:fld>
            <a:endParaRPr lang="en-US" altLang="en-US"/>
          </a:p>
        </p:txBody>
      </p:sp>
    </p:spTree>
    <p:extLst>
      <p:ext uri="{BB962C8B-B14F-4D97-AF65-F5344CB8AC3E}">
        <p14:creationId xmlns:p14="http://schemas.microsoft.com/office/powerpoint/2010/main" val="15168111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Clinical Decision Support Systems</a:t>
            </a:r>
            <a:r>
              <a:rPr lang="en-US" altLang="en-US" dirty="0" smtClean="0"/>
              <a:t>.  This is Lecture </a:t>
            </a:r>
            <a:r>
              <a:rPr lang="en-US" altLang="en-US" b="1" dirty="0" smtClean="0"/>
              <a:t>a</a:t>
            </a:r>
            <a:r>
              <a:rPr lang="en-US" altLang="en-US" dirty="0" smtClean="0"/>
              <a:t>.  </a:t>
            </a:r>
          </a:p>
          <a:p>
            <a:pPr eaLnBrk="1" hangingPunct="1">
              <a:spcBef>
                <a:spcPct val="0"/>
              </a:spcBef>
            </a:pPr>
            <a:endParaRPr lang="en-US" altLang="en-US" dirty="0" smtClean="0"/>
          </a:p>
          <a:p>
            <a:r>
              <a:rPr lang="en-US" altLang="en-US" dirty="0" smtClean="0"/>
              <a:t>This lecture will offer a definition of clinical decision support, provide some historical context surrounding clinical decision support, describe the requirements of a clinical decision support system, and discuss the relationship of clinical practice guidelines and evidence-based practice to clinical decision support systems.</a:t>
            </a:r>
          </a:p>
          <a:p>
            <a:pPr eaLnBrk="1" hangingPunct="1">
              <a:spcBef>
                <a:spcPct val="0"/>
              </a:spcBef>
            </a:pPr>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6371B3-1B9F-4A03-9798-43B295E48964}" type="slidenum">
              <a:rPr lang="en-US" altLang="en-US"/>
              <a:pPr eaLnBrk="1" hangingPunct="1"/>
              <a:t>1</a:t>
            </a:fld>
            <a:endParaRPr lang="en-US" altLang="en-US"/>
          </a:p>
        </p:txBody>
      </p:sp>
    </p:spTree>
    <p:extLst>
      <p:ext uri="{BB962C8B-B14F-4D97-AF65-F5344CB8AC3E}">
        <p14:creationId xmlns:p14="http://schemas.microsoft.com/office/powerpoint/2010/main" val="773625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final system requirement is the communication mechanism. Berner (2009) describes this component as a mechanism for entering patient data into the CDS application and providing relevant information back to the clinician.</a:t>
            </a:r>
          </a:p>
          <a:p>
            <a:endParaRPr lang="en-US" altLang="en-US" dirty="0" smtClean="0"/>
          </a:p>
          <a:p>
            <a:r>
              <a:rPr lang="en-US" altLang="en-US" dirty="0" smtClean="0"/>
              <a:t>One method for input would be importing it from the electronic medical record. Some examples of information that might be output are lists of possible diagnoses, drug-allergy alerts, duplicate testing reminder, drug interaction alerts, </a:t>
            </a:r>
            <a:r>
              <a:rPr lang="en-US" altLang="en-US" dirty="0" smtClean="0">
                <a:solidFill>
                  <a:srgbClr val="000000"/>
                </a:solidFill>
              </a:rPr>
              <a:t>drug formulary guidelines, </a:t>
            </a:r>
            <a:r>
              <a:rPr lang="en-US" altLang="en-US" dirty="0" smtClean="0"/>
              <a:t>or preventive care reminders. </a:t>
            </a:r>
          </a:p>
          <a:p>
            <a:endParaRPr lang="en-US" altLang="en-US" dirty="0" smtClean="0"/>
          </a:p>
          <a:p>
            <a:pPr>
              <a:spcBef>
                <a:spcPct val="0"/>
              </a:spcBef>
            </a:pPr>
            <a:r>
              <a:rPr lang="en-US" altLang="en-US" dirty="0" smtClean="0"/>
              <a:t>One of the five rights in the CDS Five Rights model is communication occurs to the </a:t>
            </a:r>
            <a:r>
              <a:rPr lang="en-US" altLang="en-US" i="1" dirty="0" smtClean="0"/>
              <a:t>right person, </a:t>
            </a:r>
            <a:r>
              <a:rPr lang="en-US" altLang="en-US" dirty="0" smtClean="0"/>
              <a:t>that is considerate of all members of the care team, such as the clinician, patient, parent or caregiver, nurse (</a:t>
            </a:r>
            <a:r>
              <a:rPr lang="en-US" altLang="en-US" dirty="0" err="1" smtClean="0"/>
              <a:t>Sirajuddin</a:t>
            </a:r>
            <a:r>
              <a:rPr lang="en-US" altLang="en-US" dirty="0" smtClean="0"/>
              <a:t> et al., 2009, p. 40).</a:t>
            </a:r>
          </a:p>
          <a:p>
            <a:endParaRPr lang="en-US" altLang="en-US" dirty="0" smtClean="0"/>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734395-04FC-4A66-896E-B1C3837D18BB}" type="slidenum">
              <a:rPr lang="en-US" altLang="en-US"/>
              <a:pPr eaLnBrk="1" hangingPunct="1"/>
              <a:t>10</a:t>
            </a:fld>
            <a:endParaRPr lang="en-US" altLang="en-US"/>
          </a:p>
        </p:txBody>
      </p:sp>
    </p:spTree>
    <p:extLst>
      <p:ext uri="{BB962C8B-B14F-4D97-AF65-F5344CB8AC3E}">
        <p14:creationId xmlns:p14="http://schemas.microsoft.com/office/powerpoint/2010/main" val="933488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Given the components of a CDSS, what are some expectations of its use? </a:t>
            </a:r>
            <a:r>
              <a:rPr lang="en-US" altLang="en-US" dirty="0" err="1" smtClean="0"/>
              <a:t>Berner</a:t>
            </a:r>
            <a:r>
              <a:rPr lang="en-US" altLang="en-US" dirty="0" smtClean="0"/>
              <a:t> (2009) provided examples shown in Table 5.1 of CDS interventions by target area of care.</a:t>
            </a:r>
          </a:p>
          <a:p>
            <a:endParaRPr lang="en-US" altLang="en-US" dirty="0" smtClean="0"/>
          </a:p>
          <a:p>
            <a:r>
              <a:rPr lang="en-US" altLang="en-US" dirty="0" smtClean="0"/>
              <a:t>The first row in Table 5.1 states the target area of care as preventive care with intervention examples of immunization, screening, and disease management guidelines for secondary prevention. </a:t>
            </a:r>
          </a:p>
          <a:p>
            <a:endParaRPr lang="en-US" altLang="en-US" dirty="0" smtClean="0"/>
          </a:p>
          <a:p>
            <a:r>
              <a:rPr lang="en-US" altLang="en-US" dirty="0" smtClean="0"/>
              <a:t>The second row lists diagnosis as the target area of care, where clinical decision support could provide suggestions for possible diagnoses that match a patient’s signs and symptoms. </a:t>
            </a:r>
          </a:p>
          <a:p>
            <a:endParaRPr lang="en-US" altLang="en-US" dirty="0" smtClean="0"/>
          </a:p>
          <a:p>
            <a:r>
              <a:rPr lang="en-US" altLang="en-US" dirty="0" smtClean="0"/>
              <a:t>The third row on the list is the target area planning or implementing treatment. CDS intervention could entail the display treatment guidelines for specific diagnoses, drug dosage recommendations, or alerts for drug-to-drug interactions.  </a:t>
            </a:r>
          </a:p>
          <a:p>
            <a:endParaRPr lang="en-US" altLang="en-US" dirty="0" smtClean="0"/>
          </a:p>
          <a:p>
            <a:r>
              <a:rPr lang="en-US" altLang="en-US" dirty="0" smtClean="0"/>
              <a:t>The fourth row, follow-up management, is the target area of care for clinical decision support an intervention might involve information about orders or reminders for drug adverse event monitoring. </a:t>
            </a:r>
          </a:p>
          <a:p>
            <a:endParaRPr lang="en-US" altLang="en-US" dirty="0" smtClean="0"/>
          </a:p>
          <a:p>
            <a:r>
              <a:rPr lang="en-US" altLang="en-US" dirty="0" smtClean="0"/>
              <a:t>The fifth row states the target area of care as hospital or provider efficiency with care plans to minimize length of stay or the presentation of order sets as examples of CDS intervention. </a:t>
            </a:r>
          </a:p>
          <a:p>
            <a:endParaRPr lang="en-US" altLang="en-US" dirty="0" smtClean="0"/>
          </a:p>
          <a:p>
            <a:r>
              <a:rPr lang="en-US" altLang="en-US" dirty="0" smtClean="0"/>
              <a:t>The sixth and final row is the target area cost reductions and improved patient convenience. Examples of CDS interventions include duplicate testing alerts and drug formulary guidelines. </a:t>
            </a:r>
          </a:p>
          <a:p>
            <a:endParaRPr lang="en-US" altLang="en-US" dirty="0" smtClean="0"/>
          </a:p>
          <a:p>
            <a:r>
              <a:rPr lang="en-US" altLang="en-US" dirty="0" smtClean="0"/>
              <a:t>Thus, CDS interventions can assist health care providers at different stages in the care process, that is, from preventive care through diagnosis and treatment, all the way to monitoring and follow-up.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0D5FC6-997D-4325-B3B4-53B4AE3E9817}" type="slidenum">
              <a:rPr lang="en-US" altLang="en-US"/>
              <a:pPr eaLnBrk="1" hangingPunct="1"/>
              <a:t>11</a:t>
            </a:fld>
            <a:endParaRPr lang="en-US" altLang="en-US"/>
          </a:p>
        </p:txBody>
      </p:sp>
    </p:spTree>
    <p:extLst>
      <p:ext uri="{BB962C8B-B14F-4D97-AF65-F5344CB8AC3E}">
        <p14:creationId xmlns:p14="http://schemas.microsoft.com/office/powerpoint/2010/main" val="188740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err="1" smtClean="0"/>
              <a:t>Osheroff</a:t>
            </a:r>
            <a:r>
              <a:rPr lang="en-US" altLang="en-US" dirty="0" smtClean="0"/>
              <a:t> et al. (2006) describes CDS interventions as “…alerts, reminders, and order sets, as well as other techniques for knowledge delivery including reference information and education (delivered with or without context sensitivity), health/clinical protocol and workflow orchestration support, display of context-relevant data, topic-oriented documentation forms, and others” (p. 59).</a:t>
            </a:r>
          </a:p>
          <a:p>
            <a:endParaRPr lang="en-US" altLang="en-US" dirty="0" smtClean="0"/>
          </a:p>
          <a:p>
            <a:r>
              <a:rPr lang="en-US" altLang="en-US" dirty="0" smtClean="0"/>
              <a:t>Intervention types and examples as summarized by </a:t>
            </a:r>
            <a:r>
              <a:rPr lang="en-US" altLang="en-US" dirty="0" err="1" smtClean="0"/>
              <a:t>Osheroff</a:t>
            </a:r>
            <a:r>
              <a:rPr lang="en-US" altLang="en-US" dirty="0" smtClean="0"/>
              <a:t> (2009) are shown in table 5.2.</a:t>
            </a:r>
          </a:p>
          <a:p>
            <a:endParaRPr lang="en-US" altLang="en-US" dirty="0" smtClean="0"/>
          </a:p>
          <a:p>
            <a:r>
              <a:rPr lang="en-US" altLang="en-US" dirty="0" smtClean="0"/>
              <a:t>While typically several elements from these types are combined in the clinical decision support intervention, each of these intervention types will be examined independently in the next several slides. Drawing from </a:t>
            </a:r>
            <a:r>
              <a:rPr lang="en-US" altLang="en-US" dirty="0" err="1" smtClean="0"/>
              <a:t>Osheroff</a:t>
            </a:r>
            <a:r>
              <a:rPr lang="en-US" altLang="en-US" dirty="0" smtClean="0"/>
              <a:t>, </a:t>
            </a:r>
            <a:r>
              <a:rPr lang="en-US" altLang="en-US" dirty="0" err="1" smtClean="0"/>
              <a:t>Pifer</a:t>
            </a:r>
            <a:r>
              <a:rPr lang="en-US" altLang="en-US" dirty="0" smtClean="0"/>
              <a:t>, </a:t>
            </a:r>
            <a:r>
              <a:rPr lang="en-US" altLang="en-US" dirty="0" err="1" smtClean="0"/>
              <a:t>Teich</a:t>
            </a:r>
            <a:r>
              <a:rPr lang="en-US" altLang="en-US" dirty="0" smtClean="0"/>
              <a:t>, </a:t>
            </a:r>
            <a:r>
              <a:rPr lang="en-US" altLang="en-US" dirty="0" err="1" smtClean="0"/>
              <a:t>Sittig</a:t>
            </a:r>
            <a:r>
              <a:rPr lang="en-US" altLang="en-US" dirty="0" smtClean="0"/>
              <a:t>, &amp; </a:t>
            </a:r>
            <a:r>
              <a:rPr lang="en-US" altLang="en-US" dirty="0" err="1" smtClean="0"/>
              <a:t>Jenders</a:t>
            </a:r>
            <a:r>
              <a:rPr lang="en-US" altLang="en-US" dirty="0" smtClean="0"/>
              <a:t>, (2005) AHRA provides an example of a combination of elements as “an order set might highlight—through a non-interruptive alert—an essential intervention that should routinely be ordered and provide an </a:t>
            </a:r>
            <a:r>
              <a:rPr lang="en-US" altLang="en-US" dirty="0" err="1" smtClean="0"/>
              <a:t>infobutton</a:t>
            </a:r>
            <a:r>
              <a:rPr lang="en-US" altLang="en-US" dirty="0" smtClean="0"/>
              <a:t> link to more detailed reference information that supports the clinical recommendation” (AHRQ, </a:t>
            </a:r>
            <a:r>
              <a:rPr lang="en-US" altLang="en-US" dirty="0" err="1" smtClean="0"/>
              <a:t>n.d.</a:t>
            </a:r>
            <a:r>
              <a:rPr lang="en-US" altLang="en-US" dirty="0" smtClean="0"/>
              <a:t>, para 2).</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01D080-6E7F-4C5F-B7DF-F4512F638E98}" type="slidenum">
              <a:rPr lang="en-US" altLang="en-US"/>
              <a:pPr eaLnBrk="1" hangingPunct="1"/>
              <a:t>12</a:t>
            </a:fld>
            <a:endParaRPr lang="en-US" altLang="en-US"/>
          </a:p>
        </p:txBody>
      </p:sp>
    </p:spTree>
    <p:extLst>
      <p:ext uri="{BB962C8B-B14F-4D97-AF65-F5344CB8AC3E}">
        <p14:creationId xmlns:p14="http://schemas.microsoft.com/office/powerpoint/2010/main" val="1061716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Each major CDS intervention type results in certain benefits and can be further broken down into subtypes. The benefits of the documentation forms/templates intervention include the ability to “provide complete documentation for care quality/continuity, reimbursement, legal requirements; reduce omission errors by displaying items for selection; reduce commission errors by ensuring critical data—such as allergies—are captured; provide coded data for other data-driven CDS; provide prompts to acquire specific information in the format desired” (</a:t>
            </a:r>
            <a:r>
              <a:rPr lang="en-US" altLang="en-US" dirty="0" err="1" smtClean="0"/>
              <a:t>Osheroff</a:t>
            </a:r>
            <a:r>
              <a:rPr lang="en-US" altLang="en-US" dirty="0" smtClean="0"/>
              <a:t> et al., 2005).  </a:t>
            </a:r>
          </a:p>
          <a:p>
            <a:endParaRPr lang="en-US" altLang="en-US" dirty="0" smtClean="0"/>
          </a:p>
          <a:p>
            <a:r>
              <a:rPr lang="en-US" altLang="en-US" dirty="0" smtClean="0"/>
              <a:t>Subtypes along with examples as summarized by </a:t>
            </a:r>
            <a:r>
              <a:rPr lang="en-US" altLang="en-US" dirty="0" err="1" smtClean="0"/>
              <a:t>Osheroff</a:t>
            </a:r>
            <a:r>
              <a:rPr lang="en-US" altLang="en-US" dirty="0" smtClean="0"/>
              <a:t> et al. (2005) are shown in table 5.3. </a:t>
            </a:r>
          </a:p>
          <a:p>
            <a:endParaRPr lang="en-US" altLang="en-US" dirty="0" smtClean="0"/>
          </a:p>
          <a:p>
            <a:r>
              <a:rPr lang="en-US" altLang="en-US" dirty="0" smtClean="0"/>
              <a:t>Row one lists the subtype of patient self-assessment forms with the example of a pre-visit questionnaire that outlines health problems and current medications.</a:t>
            </a:r>
          </a:p>
          <a:p>
            <a:r>
              <a:rPr lang="en-US" altLang="en-US" dirty="0" smtClean="0"/>
              <a:t> </a:t>
            </a:r>
          </a:p>
          <a:p>
            <a:r>
              <a:rPr lang="en-US" altLang="en-US" dirty="0" smtClean="0"/>
              <a:t>The second row identifies the subtype of clinician patient assessment forms and an inpatient assessment as its example.</a:t>
            </a:r>
          </a:p>
          <a:p>
            <a:endParaRPr lang="en-US" altLang="en-US" dirty="0" smtClean="0"/>
          </a:p>
          <a:p>
            <a:r>
              <a:rPr lang="en-US" altLang="en-US" dirty="0" smtClean="0"/>
              <a:t>Clinician encounter documentation forms is the third subtype and a structured history and physician examination template is an example.</a:t>
            </a:r>
          </a:p>
          <a:p>
            <a:endParaRPr lang="en-US" altLang="en-US" dirty="0" smtClean="0"/>
          </a:p>
          <a:p>
            <a:r>
              <a:rPr lang="en-US" altLang="en-US" dirty="0" smtClean="0"/>
              <a:t>The fourth row refers to departmental/multidisciplinary clinical documentation forms as a subtype and emergency department document as an example.</a:t>
            </a:r>
          </a:p>
          <a:p>
            <a:endParaRPr lang="en-US" altLang="en-US" dirty="0" smtClean="0"/>
          </a:p>
          <a:p>
            <a:r>
              <a:rPr lang="en-US" altLang="en-US" dirty="0" smtClean="0"/>
              <a:t>The fifth and final row lists data flowsheets as a subtype and the example of a health maintenance/disease management form.</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E6820D-E7FA-4610-B62A-9775F97CB532}" type="slidenum">
              <a:rPr lang="en-US" altLang="en-US"/>
              <a:pPr eaLnBrk="1" hangingPunct="1"/>
              <a:t>13</a:t>
            </a:fld>
            <a:endParaRPr lang="en-US" altLang="en-US"/>
          </a:p>
        </p:txBody>
      </p:sp>
    </p:spTree>
    <p:extLst>
      <p:ext uri="{BB962C8B-B14F-4D97-AF65-F5344CB8AC3E}">
        <p14:creationId xmlns:p14="http://schemas.microsoft.com/office/powerpoint/2010/main" val="1666517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relevant data presentation intervention has several benefits. They include the ability to “optimize decision making by ensuring all pertinent data are considered and to organize complex data collections to promote understanding of overall clinical picture and to highlight needed actions” (Osheroff et al., 2005).  </a:t>
            </a:r>
          </a:p>
          <a:p>
            <a:endParaRPr lang="en-US" altLang="en-US" smtClean="0"/>
          </a:p>
          <a:p>
            <a:r>
              <a:rPr lang="en-US" altLang="en-US" smtClean="0"/>
              <a:t>Subtypes and examples for this intervention  as summarized by Osheroff et al. (2005) are shown in table 5.4. </a:t>
            </a:r>
          </a:p>
          <a:p>
            <a:endParaRPr lang="en-US" altLang="en-US" smtClean="0"/>
          </a:p>
          <a:p>
            <a:r>
              <a:rPr lang="en-US" altLang="en-US" smtClean="0"/>
              <a:t>Row one lists the subtype of relevant data for ordering, administration, or documentation with the example of a longitudinal display of key patient information to highlight trends and issues requiring attention.</a:t>
            </a:r>
          </a:p>
          <a:p>
            <a:r>
              <a:rPr lang="en-US" altLang="en-US" smtClean="0"/>
              <a:t> </a:t>
            </a:r>
          </a:p>
          <a:p>
            <a:r>
              <a:rPr lang="en-US" altLang="en-US" smtClean="0"/>
              <a:t>The second row identifies the subtype of retrospective/aggregate reporting or filtering and adverse drug event tracking as its example.</a:t>
            </a:r>
          </a:p>
          <a:p>
            <a:endParaRPr lang="en-US" altLang="en-US" smtClean="0"/>
          </a:p>
          <a:p>
            <a:r>
              <a:rPr lang="en-US" altLang="en-US" smtClean="0"/>
              <a:t>Environmental parameter reporting is the third subtype and recent hospital antibiotic sensitivities is an example.</a:t>
            </a:r>
          </a:p>
          <a:p>
            <a:endParaRPr lang="en-US" altLang="en-US" smtClean="0"/>
          </a:p>
          <a:p>
            <a:r>
              <a:rPr lang="en-US" altLang="en-US" smtClean="0"/>
              <a:t>The fourth row refers to choice lists as a subtype and suggested dose choice lists, possibly modified as needed for patient’s kidney or liver function and age as an example.</a:t>
            </a:r>
          </a:p>
          <a:p>
            <a:endParaRPr lang="en-US" altLang="en-US" smtClean="0"/>
          </a:p>
          <a:p>
            <a:r>
              <a:rPr lang="en-US" altLang="en-US" smtClean="0"/>
              <a:t>The fifth and final row lists practice status display as a subtype and the example of ED tracking display.</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7034DB-04D2-439C-830F-C65EB18D49AE}" type="slidenum">
              <a:rPr lang="en-US" altLang="en-US"/>
              <a:pPr eaLnBrk="1" hangingPunct="1"/>
              <a:t>14</a:t>
            </a:fld>
            <a:endParaRPr lang="en-US" altLang="en-US"/>
          </a:p>
        </p:txBody>
      </p:sp>
    </p:spTree>
    <p:extLst>
      <p:ext uri="{BB962C8B-B14F-4D97-AF65-F5344CB8AC3E}">
        <p14:creationId xmlns:p14="http://schemas.microsoft.com/office/powerpoint/2010/main" val="2193133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benefit to order/prescription creation facilitators include “promote adherence to standards of care by making the right thing the easiest to do” (Osheroff et al., 2005). </a:t>
            </a:r>
          </a:p>
          <a:p>
            <a:endParaRPr lang="en-US" altLang="en-US" smtClean="0"/>
          </a:p>
          <a:p>
            <a:r>
              <a:rPr lang="en-US" altLang="en-US" smtClean="0"/>
              <a:t>The subtypes and examples for the order/prescription creation intervention as summarized by Osheroff et al. (2005) are shown in table 5.5. </a:t>
            </a:r>
          </a:p>
          <a:p>
            <a:endParaRPr lang="en-US" altLang="en-US" smtClean="0"/>
          </a:p>
          <a:p>
            <a:r>
              <a:rPr lang="en-US" altLang="en-US" smtClean="0"/>
              <a:t>Row one lists the subtype of single-order completers including consequent orders with the example of suggested drug and/or dose choice lists integrated into ordering function—possibly modified by patient’s kidney or liver function and age.</a:t>
            </a:r>
          </a:p>
          <a:p>
            <a:r>
              <a:rPr lang="en-US" altLang="en-US" smtClean="0"/>
              <a:t> </a:t>
            </a:r>
          </a:p>
          <a:p>
            <a:r>
              <a:rPr lang="en-US" altLang="en-US" smtClean="0"/>
              <a:t>Order sets is the third subtype and general order sets such as an order set for hospital admission or problem-oriented ambulatory visit is an example.</a:t>
            </a:r>
          </a:p>
          <a:p>
            <a:endParaRPr lang="en-US" altLang="en-US" smtClean="0"/>
          </a:p>
          <a:p>
            <a:r>
              <a:rPr lang="en-US" altLang="en-US" smtClean="0"/>
              <a:t>The third and final row identifies tools for complex ordering as a subtype and the example of guided dose algorithms based on weight, body surface area (BSA), kidney function, etc. </a:t>
            </a:r>
          </a:p>
          <a:p>
            <a:endParaRPr lang="en-US" altLang="en-US"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2E67B4-EC70-4916-9564-5776BCB0DA98}" type="slidenum">
              <a:rPr lang="en-US" altLang="en-US"/>
              <a:pPr eaLnBrk="1" hangingPunct="1"/>
              <a:t>15</a:t>
            </a:fld>
            <a:endParaRPr lang="en-US" altLang="en-US"/>
          </a:p>
        </p:txBody>
      </p:sp>
    </p:spTree>
    <p:extLst>
      <p:ext uri="{BB962C8B-B14F-4D97-AF65-F5344CB8AC3E}">
        <p14:creationId xmlns:p14="http://schemas.microsoft.com/office/powerpoint/2010/main" val="2010343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next intervention is protocol/pathway support. The benefit of this intervention is that it “Provides support for multistep care plans, pathways, and protocols that extend over time” (Osheroff et al., 2005). </a:t>
            </a:r>
          </a:p>
          <a:p>
            <a:endParaRPr lang="en-US" altLang="en-US" smtClean="0"/>
          </a:p>
          <a:p>
            <a:r>
              <a:rPr lang="en-US" altLang="en-US" smtClean="0"/>
              <a:t>As summarized by Osheroff et al. (2005), table 5.6 identifies two subtypes and examples for the protocol/pathway support intervention.</a:t>
            </a:r>
          </a:p>
          <a:p>
            <a:endParaRPr lang="en-US" altLang="en-US" smtClean="0"/>
          </a:p>
          <a:p>
            <a:r>
              <a:rPr lang="en-US" altLang="en-US" smtClean="0"/>
              <a:t>Row one lists the subtype of stepwise processing of multi-step protocol or guideline with the example of tools for monitoring and supporting inpatient clinical pathways (for example, for pneumonia admissions) and multiday/multi-cycle chemotherapy protocols in the inpatient or outpatient setting.</a:t>
            </a:r>
          </a:p>
          <a:p>
            <a:r>
              <a:rPr lang="en-US" altLang="en-US" smtClean="0"/>
              <a:t> </a:t>
            </a:r>
          </a:p>
          <a:p>
            <a:r>
              <a:rPr lang="en-US" altLang="en-US" smtClean="0"/>
              <a:t>Support for managing clinical problems over long periods and many encounters is the second subtype and computer-assisted management algorithm for treating hyperlipidemia over many outpatient visits is an example.</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7E19A3-698D-4467-9822-6C0A7E9D68D4}" type="slidenum">
              <a:rPr lang="en-US" altLang="en-US"/>
              <a:pPr eaLnBrk="1" hangingPunct="1"/>
              <a:t>16</a:t>
            </a:fld>
            <a:endParaRPr lang="en-US" altLang="en-US"/>
          </a:p>
        </p:txBody>
      </p:sp>
    </p:spTree>
    <p:extLst>
      <p:ext uri="{BB962C8B-B14F-4D97-AF65-F5344CB8AC3E}">
        <p14:creationId xmlns:p14="http://schemas.microsoft.com/office/powerpoint/2010/main" val="1145142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"Address recognized information needs of patients and clinicians" (Osheroff et al., 2005) is a benefit of the CDS intervention type, reference information and guidance. </a:t>
            </a:r>
          </a:p>
          <a:p>
            <a:endParaRPr lang="en-US" altLang="en-US" smtClean="0"/>
          </a:p>
          <a:p>
            <a:r>
              <a:rPr lang="en-US" altLang="en-US" smtClean="0"/>
              <a:t>The subtypes and examples as summarized by Osheroff et al. (2005) are shown in table 5.7. </a:t>
            </a:r>
          </a:p>
          <a:p>
            <a:endParaRPr lang="en-US" altLang="en-US" smtClean="0"/>
          </a:p>
          <a:p>
            <a:r>
              <a:rPr lang="en-US" altLang="en-US" smtClean="0"/>
              <a:t>Row one lists the subtype of context-insensitive with the example of a general link from EMR or clinical portal to a reference program (at table of contents or general-search level).</a:t>
            </a:r>
          </a:p>
          <a:p>
            <a:r>
              <a:rPr lang="en-US" altLang="en-US" smtClean="0"/>
              <a:t> </a:t>
            </a:r>
          </a:p>
          <a:p>
            <a:r>
              <a:rPr lang="en-US" altLang="en-US" smtClean="0"/>
              <a:t>The second row identifies the subtype of context-sensitive and link within patient-messaging application to relevant patient drug information leaflets as its example.</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406B92-FC24-4832-B487-B6E8C0AA4EA1}" type="slidenum">
              <a:rPr lang="en-US" altLang="en-US"/>
              <a:pPr eaLnBrk="1" hangingPunct="1"/>
              <a:t>17</a:t>
            </a:fld>
            <a:endParaRPr lang="en-US" altLang="en-US"/>
          </a:p>
        </p:txBody>
      </p:sp>
    </p:spTree>
    <p:extLst>
      <p:ext uri="{BB962C8B-B14F-4D97-AF65-F5344CB8AC3E}">
        <p14:creationId xmlns:p14="http://schemas.microsoft.com/office/powerpoint/2010/main" val="2661442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final intervention is alerts and reminders. The benefits to this intervention include “provide immediate notification of errors and hazards related to new data or orders entered by clinical information system (CIS) user or the CIS itself (such as when abnormal lab result is posted) or passage of a time interval during which a critical event should occur; help enforce standards of care. Effectiveness requires careful attention to workflow, high value of information to end user, and other factors” (Osheroff et al., 2005). </a:t>
            </a:r>
          </a:p>
          <a:p>
            <a:endParaRPr lang="en-US" altLang="en-US" smtClean="0"/>
          </a:p>
          <a:p>
            <a:r>
              <a:rPr lang="en-US" altLang="en-US" smtClean="0"/>
              <a:t>The subtypes and examples for the alerts and reminders intervention as summarized by Osheroff et al. (2005) are shown in table 5.8. </a:t>
            </a:r>
          </a:p>
          <a:p>
            <a:endParaRPr lang="en-US" altLang="en-US" smtClean="0"/>
          </a:p>
          <a:p>
            <a:r>
              <a:rPr lang="en-US" altLang="en-US" smtClean="0"/>
              <a:t>The first row refers to alerts to prevent potential omission/commission errors or hazards as a subtype and drug interaction alert, for example, with drugs, pregnancy, laboratory, food as an example.</a:t>
            </a:r>
          </a:p>
          <a:p>
            <a:endParaRPr lang="en-US" altLang="en-US" smtClean="0"/>
          </a:p>
          <a:p>
            <a:r>
              <a:rPr lang="en-US" altLang="en-US" smtClean="0"/>
              <a:t>Row two lists the subtype alerts to foster best care and the example disease management such as an alert for needed therapeutic intervention based on guidelines/evidence and patient-specific factors. </a:t>
            </a:r>
          </a:p>
          <a:p>
            <a:endParaRPr lang="en-US" altLang="en-US"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A82920-039B-4982-855A-99DE18EF180C}" type="slidenum">
              <a:rPr lang="en-US" altLang="en-US"/>
              <a:pPr eaLnBrk="1" hangingPunct="1"/>
              <a:t>18</a:t>
            </a:fld>
            <a:endParaRPr lang="en-US" altLang="en-US"/>
          </a:p>
        </p:txBody>
      </p:sp>
    </p:spTree>
    <p:extLst>
      <p:ext uri="{BB962C8B-B14F-4D97-AF65-F5344CB8AC3E}">
        <p14:creationId xmlns:p14="http://schemas.microsoft.com/office/powerpoint/2010/main" val="2204019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1388"/>
            <a:r>
              <a:rPr lang="en-US" altLang="en-US" dirty="0" smtClean="0"/>
              <a:t>This image is an example of the subtype alerts to prevent potential omission/commission errors or hazards. The screen shot depicts an example of a CDS drug warning alert. The warning indicates the patient is currently on another drug and to avoid use due to a patient’s possible allergy to </a:t>
            </a:r>
            <a:r>
              <a:rPr lang="en-US" altLang="en-US" dirty="0" err="1" smtClean="0"/>
              <a:t>cephalosporins</a:t>
            </a:r>
            <a:r>
              <a:rPr lang="en-US" altLang="en-US" dirty="0" smtClean="0"/>
              <a:t>. The user has different options to consider, including canceling or continuing with the order thereby overriding the alert.</a:t>
            </a:r>
          </a:p>
          <a:p>
            <a:pPr defTabSz="941388"/>
            <a:endParaRPr lang="en-US" altLang="en-US" dirty="0" smtClean="0"/>
          </a:p>
          <a:p>
            <a:pPr defTabSz="941388"/>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E76668-EB66-4BA3-A17D-D7E633262625}" type="slidenum">
              <a:rPr lang="en-US" altLang="en-US"/>
              <a:pPr eaLnBrk="1" hangingPunct="1"/>
              <a:t>19</a:t>
            </a:fld>
            <a:endParaRPr lang="en-US" altLang="en-US"/>
          </a:p>
        </p:txBody>
      </p:sp>
    </p:spTree>
    <p:extLst>
      <p:ext uri="{BB962C8B-B14F-4D97-AF65-F5344CB8AC3E}">
        <p14:creationId xmlns:p14="http://schemas.microsoft.com/office/powerpoint/2010/main" val="526240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 </a:t>
            </a:r>
            <a:r>
              <a:rPr lang="en-US" altLang="en-US" b="1" dirty="0" smtClean="0"/>
              <a:t>Clinical Decision Support Systems lecture a </a:t>
            </a:r>
            <a:r>
              <a:rPr lang="en-US" altLang="en-US" dirty="0" smtClean="0"/>
              <a:t>are to:</a:t>
            </a:r>
          </a:p>
          <a:p>
            <a:pPr eaLnBrk="1" hangingPunct="1">
              <a:spcBef>
                <a:spcPct val="0"/>
              </a:spcBef>
            </a:pPr>
            <a:endParaRPr lang="en-US" altLang="en-US" dirty="0" smtClean="0"/>
          </a:p>
          <a:p>
            <a:pPr marL="171450" indent="-171450" eaLnBrk="1" hangingPunct="1">
              <a:spcBef>
                <a:spcPct val="0"/>
              </a:spcBef>
              <a:buFont typeface="Arial" panose="020B0604020202020204" pitchFamily="34" charset="0"/>
              <a:buChar char="•"/>
            </a:pPr>
            <a:r>
              <a:rPr lang="en-US" altLang="en-US" dirty="0" smtClean="0"/>
              <a:t>Describe the history and evolution of clinical decision support;  </a:t>
            </a:r>
          </a:p>
          <a:p>
            <a:pPr marL="171450" indent="-171450" eaLnBrk="1" hangingPunct="1">
              <a:spcBef>
                <a:spcPct val="0"/>
              </a:spcBef>
              <a:buFont typeface="Arial" panose="020B0604020202020204" pitchFamily="34" charset="0"/>
              <a:buChar char="•"/>
            </a:pPr>
            <a:r>
              <a:rPr lang="en-US" altLang="en-US" smtClean="0"/>
              <a:t>Describe </a:t>
            </a:r>
            <a:r>
              <a:rPr lang="en-US" altLang="en-US" dirty="0" smtClean="0"/>
              <a:t>the fundamental requirements of  effective clinical decision support systems;</a:t>
            </a:r>
          </a:p>
          <a:p>
            <a:pPr marL="171450" indent="-171450" eaLnBrk="1" hangingPunct="1">
              <a:spcBef>
                <a:spcPct val="0"/>
              </a:spcBef>
              <a:buFont typeface="Arial" panose="020B0604020202020204" pitchFamily="34" charset="0"/>
              <a:buChar char="•"/>
            </a:pPr>
            <a:r>
              <a:rPr lang="en-US" altLang="en-US" smtClean="0"/>
              <a:t>Discuss </a:t>
            </a:r>
            <a:r>
              <a:rPr lang="en-US" altLang="en-US" dirty="0" smtClean="0"/>
              <a:t>how clinical practice guidelines and evidence-based practice affect clinical decision support systems;</a:t>
            </a:r>
          </a:p>
          <a:p>
            <a:pPr eaLnBrk="1" hangingPunct="1">
              <a:spcBef>
                <a:spcPct val="0"/>
              </a:spcBef>
            </a:pPr>
            <a:endParaRPr lang="en-US" alt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501B75-AFA9-4142-91A4-81F9402B7E67}" type="slidenum">
              <a:rPr lang="en-US" altLang="en-US"/>
              <a:pPr eaLnBrk="1" hangingPunct="1"/>
              <a:t>2</a:t>
            </a:fld>
            <a:endParaRPr lang="en-US" altLang="en-US"/>
          </a:p>
        </p:txBody>
      </p:sp>
    </p:spTree>
    <p:extLst>
      <p:ext uri="{BB962C8B-B14F-4D97-AF65-F5344CB8AC3E}">
        <p14:creationId xmlns:p14="http://schemas.microsoft.com/office/powerpoint/2010/main" val="1653121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As mentioned previously, requirements for clinical decision support include the knowledge base, inference engine, and the communication mechanism. Each component provides a piece that is essential for clinical decision support interventions to occur. Since clinical decisions are made based on the intervention, then the accuracy and reliability of the knowledge base is vitally important.</a:t>
            </a:r>
          </a:p>
          <a:p>
            <a:pPr>
              <a:spcBef>
                <a:spcPct val="0"/>
              </a:spcBef>
            </a:pPr>
            <a:endParaRPr lang="en-US" altLang="en-US" smtClean="0"/>
          </a:p>
          <a:p>
            <a:pPr>
              <a:spcBef>
                <a:spcPct val="0"/>
              </a:spcBef>
            </a:pPr>
            <a:r>
              <a:rPr lang="en-US" altLang="en-US" smtClean="0"/>
              <a:t>Clinical best practices and evidence-based medicine are important to the trustworthiness of the knowledge base or its rules and associations of compiled data. Osheroff et al. (2006)  explain CDS has the capability of having the scientific evidence and clinical best practices be more available and helpful and “in so doing adds substantially to the value of health information technology such as EHRs and CPOE …It is only through CDS that EHRs and CPOE can achieve their full potential for improving the safety, quality and cost-effectiveness of care” (p.22).</a:t>
            </a:r>
          </a:p>
          <a:p>
            <a:endParaRPr lang="en-US" altLang="en-US"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CBFAB3-6EF9-4A8B-92F7-82EF7AFB9B2B}" type="slidenum">
              <a:rPr lang="en-US" altLang="en-US"/>
              <a:pPr eaLnBrk="1" hangingPunct="1"/>
              <a:t>20</a:t>
            </a:fld>
            <a:endParaRPr lang="en-US" altLang="en-US"/>
          </a:p>
        </p:txBody>
      </p:sp>
    </p:spTree>
    <p:extLst>
      <p:ext uri="{BB962C8B-B14F-4D97-AF65-F5344CB8AC3E}">
        <p14:creationId xmlns:p14="http://schemas.microsoft.com/office/powerpoint/2010/main" val="1921574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Clinical practice guidelines are a foundational part of the knowledge base. The Quality Assurance Project (QAP), funded by the U.S. Agency for International Development, includes a glossary of useful terms. According to Marquez (2001) “Practice guidelines consist of systematically developed statements, usually based on scientific evidence and expert consensus, to assist practitioner decision making about appropriate care for a specific clinical situation” (p. 5).</a:t>
            </a:r>
          </a:p>
          <a:p>
            <a:pPr marL="0" lvl="1"/>
            <a:endParaRPr lang="en-US" altLang="en-US" smtClean="0"/>
          </a:p>
          <a:p>
            <a:r>
              <a:rPr lang="en-US" altLang="en-US" smtClean="0"/>
              <a:t>A similar definition from the National Library of Medicine (NLM) defines a clinical practice guideline as “Work consisting of a set of directions or principles to assist the health care practitioner with patient care decisions about appropriate diagnostic, therapeutic, or other clinical procedures for specific clinical circumstances. Practice guidelines may be developed by government agencies at any level, institutions, organizations such as professional societies or governing boards, or by the convening of expert panels. They can provide a foundation for assessing and evaluating the quality and effectiveness of health care in terms of measuring improved health, reduction of variation in services or procedures performed, and reduction of variation in outcomes of health care delivered” (NLM, 2012).</a:t>
            </a:r>
          </a:p>
          <a:p>
            <a:endParaRPr lang="en-US" altLang="en-US" smtClean="0"/>
          </a:p>
          <a:p>
            <a:r>
              <a:rPr lang="en-US" altLang="en-US" smtClean="0"/>
              <a:t>Clinical practice guidelines are central to determining the care plan for a patient and are considered to be the preferred process for care.</a:t>
            </a: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029273-6FEC-437A-94A0-7564F09CE755}" type="slidenum">
              <a:rPr lang="en-US" altLang="en-US"/>
              <a:pPr eaLnBrk="1" hangingPunct="1"/>
              <a:t>21</a:t>
            </a:fld>
            <a:endParaRPr lang="en-US" altLang="en-US"/>
          </a:p>
        </p:txBody>
      </p:sp>
    </p:spTree>
    <p:extLst>
      <p:ext uri="{BB962C8B-B14F-4D97-AF65-F5344CB8AC3E}">
        <p14:creationId xmlns:p14="http://schemas.microsoft.com/office/powerpoint/2010/main" val="3522312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the previous slide noted, there a number of places where clinical practice guidelines can be located. For example, government agencies, institutions, professional societies, or expert panels may generate them. </a:t>
            </a:r>
          </a:p>
          <a:p>
            <a:endParaRPr lang="en-US" altLang="en-US" smtClean="0"/>
          </a:p>
          <a:p>
            <a:r>
              <a:rPr lang="en-US" altLang="en-US" smtClean="0"/>
              <a:t>Clinical practice guidelines “…can provide a foundation for assessing and evaluating the quality and effectiveness of health care in terms of measuring improved health, reduction of variation in services or procedures performed, and reduction of variation in outcomes of health care delivered. Clinical or practice guidelines usually cite references from a research study whose findings were used to support the recommendations as noted in the guideline” (Becker Medical Library, 2010, para. 2, 3)</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D5DA29-62AE-47FB-94F6-7A7668A4B6C5}" type="slidenum">
              <a:rPr lang="en-US" altLang="en-US"/>
              <a:pPr eaLnBrk="1" hangingPunct="1"/>
              <a:t>22</a:t>
            </a:fld>
            <a:endParaRPr lang="en-US" altLang="en-US"/>
          </a:p>
        </p:txBody>
      </p:sp>
    </p:spTree>
    <p:extLst>
      <p:ext uri="{BB962C8B-B14F-4D97-AF65-F5344CB8AC3E}">
        <p14:creationId xmlns:p14="http://schemas.microsoft.com/office/powerpoint/2010/main" val="2324883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dirty="0" smtClean="0"/>
              <a:t>The National Guideline Clearinghouse (NGC), a program of the Agency for Healthcare Research and Quality (AHRQ), was formed as a partnership with the American Medical Association and the American Association of Health Plans (now America's Health Insurance Plans [AHIP]). The NGH is a public resource for evidence-based clinical practice guidelines.</a:t>
            </a:r>
          </a:p>
          <a:p>
            <a:pPr marL="0" lvl="1"/>
            <a:endParaRPr lang="en-US" altLang="en-US" dirty="0" smtClean="0"/>
          </a:p>
          <a:p>
            <a:pPr marL="0" lvl="1"/>
            <a:r>
              <a:rPr lang="en-US" altLang="en-US" dirty="0" smtClean="0"/>
              <a:t>The image shown is a screen shot taken from AHRQ’s National Guideline Clearinghouse. It shows a portion of the clinical practice guideline for using nontraditional risk factors in coronary heart disease risk assessment. The source of this guideline is the U.S. Preventive Services Task Force, a federally-appointed panel of independent experts. It is an example of a source for clinical practice guidelines from a government agency. </a:t>
            </a: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E3EAF2-3C7B-46F2-955F-864CE3571384}" type="slidenum">
              <a:rPr lang="en-US" altLang="en-US"/>
              <a:pPr eaLnBrk="1" hangingPunct="1"/>
              <a:t>23</a:t>
            </a:fld>
            <a:endParaRPr lang="en-US" altLang="en-US"/>
          </a:p>
        </p:txBody>
      </p:sp>
    </p:spTree>
    <p:extLst>
      <p:ext uri="{BB962C8B-B14F-4D97-AF65-F5344CB8AC3E}">
        <p14:creationId xmlns:p14="http://schemas.microsoft.com/office/powerpoint/2010/main" val="4122108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Clinical practice guidelines which are based on evidence present the strongest case for accuracy and reliability. </a:t>
            </a:r>
            <a:r>
              <a:rPr lang="en-US" altLang="en-US" dirty="0" smtClean="0"/>
              <a:t>The National Library of Medicine (NLM) defines evidence-based practice as “A way of providing health care that is guided by a thoughtful integration of the best available scientific knowledge with clinical expertise. This approach allows the practitioner to critically assess research data, clinical guidelines, and other information resources in order to correctly identify the clinical problem, apply the most high-quality intervention, and re-evaluate the outcome for future improvement” (NLM, 2012).</a:t>
            </a:r>
          </a:p>
          <a:p>
            <a:pPr>
              <a:spcBef>
                <a:spcPct val="0"/>
              </a:spcBef>
            </a:pPr>
            <a:endParaRPr lang="en-US" altLang="en-US" dirty="0" smtClean="0"/>
          </a:p>
          <a:p>
            <a:pPr>
              <a:spcBef>
                <a:spcPct val="0"/>
              </a:spcBef>
            </a:pPr>
            <a:r>
              <a:rPr lang="en-US" altLang="en-US" dirty="0" smtClean="0"/>
              <a:t>The practice of evidence-based medicine is supported through the provision of clinical decision support systems. As Berner (2009) emphasized, “…the quality of the information and the evidence underlying it are the major determinants of the impact of clinical decision support on patient safety and quality improvement” (p. 7).</a:t>
            </a:r>
          </a:p>
          <a:p>
            <a:endParaRPr lang="en-US" altLang="en-US" dirty="0" smtClean="0"/>
          </a:p>
          <a:p>
            <a:r>
              <a:rPr lang="en-US" altLang="en-US" dirty="0" smtClean="0"/>
              <a:t>The accuracy and reliability of the knowledge base is vitally important since clinical decisions are being made based on the intervention. Clinical best practices and evidence-based medicine are essential to the trustworthiness of the knowledge base. Through the provision of clinical decision support systems the practice of evidence-based medicine is supported. </a:t>
            </a:r>
          </a:p>
          <a:p>
            <a:endParaRPr lang="en-US" altLang="en-US" dirty="0" smtClean="0"/>
          </a:p>
          <a:p>
            <a:r>
              <a:rPr lang="en-US" altLang="en-US" dirty="0" smtClean="0"/>
              <a:t>While guidelines exist, the reality is the availability and utility of useful guideline representations and user interface issues continue as challenges in CDS deployment.</a:t>
            </a:r>
          </a:p>
          <a:p>
            <a:endParaRPr lang="en-US" altLang="en-US" dirty="0"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E520EC-657C-4770-857F-492DDC1D6FD9}" type="slidenum">
              <a:rPr lang="en-US" altLang="en-US"/>
              <a:pPr eaLnBrk="1" hangingPunct="1"/>
              <a:t>24</a:t>
            </a:fld>
            <a:endParaRPr lang="en-US" altLang="en-US"/>
          </a:p>
        </p:txBody>
      </p:sp>
    </p:spTree>
    <p:extLst>
      <p:ext uri="{BB962C8B-B14F-4D97-AF65-F5344CB8AC3E}">
        <p14:creationId xmlns:p14="http://schemas.microsoft.com/office/powerpoint/2010/main" val="2942277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Lecture </a:t>
            </a:r>
            <a:r>
              <a:rPr lang="en-US" altLang="en-US" b="1" smtClean="0"/>
              <a:t>a</a:t>
            </a:r>
            <a:r>
              <a:rPr lang="en-US" altLang="en-US" smtClean="0"/>
              <a:t> of </a:t>
            </a:r>
            <a:r>
              <a:rPr lang="en-US" altLang="en-US" b="1" smtClean="0"/>
              <a:t>Clinical Decision Support Systems.</a:t>
            </a:r>
            <a:r>
              <a:rPr lang="en-US" altLang="en-US" smtClean="0"/>
              <a:t> This lecture defined clinical decision support, described system requirements, and explained the effects of clinical practice guidelines and evidence-based practice on CDSS. </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143389-96F9-4A1C-9B31-568EB051D158}" type="slidenum">
              <a:rPr lang="en-US" altLang="en-US"/>
              <a:pPr eaLnBrk="1" hangingPunct="1"/>
              <a:t>25</a:t>
            </a:fld>
            <a:endParaRPr lang="en-US" altLang="en-US"/>
          </a:p>
        </p:txBody>
      </p:sp>
    </p:spTree>
    <p:extLst>
      <p:ext uri="{BB962C8B-B14F-4D97-AF65-F5344CB8AC3E}">
        <p14:creationId xmlns:p14="http://schemas.microsoft.com/office/powerpoint/2010/main" val="361050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endParaRPr lang="en-US" altLang="en-US" smtClean="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47C29C-8B28-4652-A8B3-617B5627E70E}" type="slidenum">
              <a:rPr lang="en-US" altLang="en-US"/>
              <a:pPr eaLnBrk="1" hangingPunct="1"/>
              <a:t>26</a:t>
            </a:fld>
            <a:endParaRPr lang="en-US" altLang="en-US"/>
          </a:p>
        </p:txBody>
      </p:sp>
    </p:spTree>
    <p:extLst>
      <p:ext uri="{BB962C8B-B14F-4D97-AF65-F5344CB8AC3E}">
        <p14:creationId xmlns:p14="http://schemas.microsoft.com/office/powerpoint/2010/main" val="2134188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endParaRPr lang="en-US" altLang="en-US" smtClean="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E8CA98-6254-43E7-9D2D-E41BAD3326A5}" type="slidenum">
              <a:rPr lang="en-US" altLang="en-US"/>
              <a:pPr eaLnBrk="1" hangingPunct="1"/>
              <a:t>27</a:t>
            </a:fld>
            <a:endParaRPr lang="en-US" altLang="en-US"/>
          </a:p>
        </p:txBody>
      </p:sp>
    </p:spTree>
    <p:extLst>
      <p:ext uri="{BB962C8B-B14F-4D97-AF65-F5344CB8AC3E}">
        <p14:creationId xmlns:p14="http://schemas.microsoft.com/office/powerpoint/2010/main" val="3802550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endParaRPr lang="en-US" altLang="en-US" smtClean="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B2B15D-8B0D-4A5E-9BF9-FABA88C57DF8}" type="slidenum">
              <a:rPr lang="en-US" altLang="en-US"/>
              <a:pPr eaLnBrk="1" hangingPunct="1"/>
              <a:t>28</a:t>
            </a:fld>
            <a:endParaRPr lang="en-US" altLang="en-US"/>
          </a:p>
        </p:txBody>
      </p:sp>
    </p:spTree>
    <p:extLst>
      <p:ext uri="{BB962C8B-B14F-4D97-AF65-F5344CB8AC3E}">
        <p14:creationId xmlns:p14="http://schemas.microsoft.com/office/powerpoint/2010/main" val="7586131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endParaRPr lang="en-US" altLang="en-US"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5C4A58-5888-44F7-80B6-28DF63F65D6E}" type="slidenum">
              <a:rPr lang="en-US" altLang="en-US"/>
              <a:pPr eaLnBrk="1" hangingPunct="1"/>
              <a:t>29</a:t>
            </a:fld>
            <a:endParaRPr lang="en-US" altLang="en-US"/>
          </a:p>
        </p:txBody>
      </p:sp>
    </p:spTree>
    <p:extLst>
      <p:ext uri="{BB962C8B-B14F-4D97-AF65-F5344CB8AC3E}">
        <p14:creationId xmlns:p14="http://schemas.microsoft.com/office/powerpoint/2010/main" val="490136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Osheroff, Pifer, &amp; Teich (as cited in Das &amp; Eichner, 2010) stated “CDS provides clinicians, patients, or caregivers with clinical knowledge and patient-specific information to help them make decisions that enhance patient care” (Das &amp; Eichner, 2010, p. 4). Das &amp; Eichner (2010) go on to explain “The patient’s information is matched to a clinical knowledge base, and patient-specific assessments or recommendations are then communicated effectively at appropriate times during patient care” (p. 4).</a:t>
            </a:r>
          </a:p>
          <a:p>
            <a:endParaRPr lang="en-US" altLang="en-US" smtClean="0"/>
          </a:p>
          <a:p>
            <a:r>
              <a:rPr lang="en-US" altLang="en-US" smtClean="0"/>
              <a:t>Musen, Shahar, and Shortliffe (2006) define a clinical decision support system as “any computer program designed to help healthcare professionals to make clinical decisions” (p. 700).</a:t>
            </a:r>
          </a:p>
          <a:p>
            <a:endParaRPr lang="en-US" altLang="en-US" smtClean="0"/>
          </a:p>
          <a:p>
            <a:r>
              <a:rPr lang="en-US" altLang="en-US" smtClean="0"/>
              <a:t>Bottom line, when one hears CDS or CDSS, think of computer-assisted clinical decision-making. </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E3DD09-C205-4F05-9570-97AC9ED09AC3}" type="slidenum">
              <a:rPr lang="en-US" altLang="en-US"/>
              <a:pPr eaLnBrk="1" hangingPunct="1"/>
              <a:t>3</a:t>
            </a:fld>
            <a:endParaRPr lang="en-US" altLang="en-US"/>
          </a:p>
        </p:txBody>
      </p:sp>
    </p:spTree>
    <p:extLst>
      <p:ext uri="{BB962C8B-B14F-4D97-AF65-F5344CB8AC3E}">
        <p14:creationId xmlns:p14="http://schemas.microsoft.com/office/powerpoint/2010/main" val="1462332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30</a:t>
            </a:fld>
            <a:endParaRPr lang="en-US" altLang="en-US" dirty="0"/>
          </a:p>
        </p:txBody>
      </p:sp>
    </p:spTree>
    <p:extLst>
      <p:ext uri="{BB962C8B-B14F-4D97-AF65-F5344CB8AC3E}">
        <p14:creationId xmlns:p14="http://schemas.microsoft.com/office/powerpoint/2010/main" val="1773354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Computer-assisted clinical decision-making has been considered viable since the late 1950s when initial publications appeared. Then in the late 1960s, the Leeds Abdominal Pain System was created at the University of Leeds. The Leeds Abdominal Pain System was built based on “computer-based decision aids using Bayesian probability theory” (</a:t>
            </a:r>
            <a:r>
              <a:rPr lang="en-US" altLang="en-US" dirty="0" err="1" smtClean="0"/>
              <a:t>Musen</a:t>
            </a:r>
            <a:r>
              <a:rPr lang="en-US" altLang="en-US" dirty="0" smtClean="0"/>
              <a:t>, </a:t>
            </a:r>
            <a:r>
              <a:rPr lang="en-US" altLang="en-US" dirty="0" err="1" smtClean="0"/>
              <a:t>Shahar</a:t>
            </a:r>
            <a:r>
              <a:rPr lang="en-US" altLang="en-US" dirty="0" smtClean="0"/>
              <a:t>, &amp; </a:t>
            </a:r>
            <a:r>
              <a:rPr lang="en-US" altLang="en-US" dirty="0" err="1" smtClean="0"/>
              <a:t>Shortliffe</a:t>
            </a:r>
            <a:r>
              <a:rPr lang="en-US" altLang="en-US" dirty="0" smtClean="0"/>
              <a:t>, 2006, p. 702).</a:t>
            </a:r>
          </a:p>
          <a:p>
            <a:endParaRPr lang="en-US" altLang="en-US" dirty="0" smtClean="0"/>
          </a:p>
          <a:p>
            <a:r>
              <a:rPr lang="en-US" altLang="en-US" dirty="0" smtClean="0"/>
              <a:t>While it is not possible to explain the theory in depth in this short course, it is important to know the theorem is based on rules of predictive probability.  A clinical decision support system may use Bayesian logic in its inference engine.</a:t>
            </a:r>
          </a:p>
          <a:p>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6EDB4F-F470-4E7A-9402-C91186CADFB1}" type="slidenum">
              <a:rPr lang="en-US" altLang="en-US"/>
              <a:pPr eaLnBrk="1" hangingPunct="1"/>
              <a:t>4</a:t>
            </a:fld>
            <a:endParaRPr lang="en-US" altLang="en-US"/>
          </a:p>
        </p:txBody>
      </p:sp>
    </p:spTree>
    <p:extLst>
      <p:ext uri="{BB962C8B-B14F-4D97-AF65-F5344CB8AC3E}">
        <p14:creationId xmlns:p14="http://schemas.microsoft.com/office/powerpoint/2010/main" val="384438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Other systems considered to be key in the evolution of clinical decision support systems are MYCIN and HELP, both of which used rule-based approaches. </a:t>
            </a:r>
          </a:p>
          <a:p>
            <a:pPr>
              <a:spcBef>
                <a:spcPct val="0"/>
              </a:spcBef>
            </a:pPr>
            <a:endParaRPr lang="en-US" altLang="en-US" dirty="0" smtClean="0"/>
          </a:p>
          <a:p>
            <a:pPr>
              <a:spcBef>
                <a:spcPct val="0"/>
              </a:spcBef>
            </a:pPr>
            <a:r>
              <a:rPr lang="en-US" altLang="en-US" dirty="0" smtClean="0"/>
              <a:t>According to HIMSS, a rule is “A formal way of specifying a recommendation, directive, or strategy, expressed as ‘IF premise THEN conclusion’ or ‘IF condition THEN action’” (HIMSS Dictionary, 2010, p. 105).</a:t>
            </a:r>
          </a:p>
          <a:p>
            <a:pPr>
              <a:spcBef>
                <a:spcPct val="0"/>
              </a:spcBef>
            </a:pPr>
            <a:endParaRPr lang="en-US" altLang="en-US" dirty="0" smtClean="0"/>
          </a:p>
          <a:p>
            <a:pPr>
              <a:spcBef>
                <a:spcPct val="0"/>
              </a:spcBef>
            </a:pPr>
            <a:r>
              <a:rPr lang="en-US" altLang="en-US" dirty="0" smtClean="0"/>
              <a:t>MYCIN, which uses a rules-based methodology, is described by </a:t>
            </a:r>
            <a:r>
              <a:rPr lang="en-US" altLang="en-US" dirty="0" err="1" smtClean="0"/>
              <a:t>Musen</a:t>
            </a:r>
            <a:r>
              <a:rPr lang="en-US" altLang="en-US" dirty="0" smtClean="0"/>
              <a:t>, </a:t>
            </a:r>
            <a:r>
              <a:rPr lang="en-US" altLang="en-US" dirty="0" err="1" smtClean="0"/>
              <a:t>Shahar</a:t>
            </a:r>
            <a:r>
              <a:rPr lang="en-US" altLang="en-US" dirty="0" smtClean="0"/>
              <a:t>, &amp; </a:t>
            </a:r>
            <a:r>
              <a:rPr lang="en-US" altLang="en-US" dirty="0" err="1" smtClean="0"/>
              <a:t>Shortliffe</a:t>
            </a:r>
            <a:r>
              <a:rPr lang="en-US" altLang="en-US" dirty="0" smtClean="0"/>
              <a:t> as “…an early exploration of methods for capturing and applying ill-structured expert knowledge to solve important medical problems” (p. 705). </a:t>
            </a:r>
          </a:p>
          <a:p>
            <a:pPr>
              <a:spcBef>
                <a:spcPct val="0"/>
              </a:spcBef>
            </a:pPr>
            <a:endParaRPr lang="en-US" altLang="en-US" b="1" dirty="0" smtClean="0"/>
          </a:p>
          <a:p>
            <a:pPr>
              <a:spcBef>
                <a:spcPct val="0"/>
              </a:spcBef>
            </a:pPr>
            <a:r>
              <a:rPr lang="en-US" altLang="en-US" dirty="0" smtClean="0"/>
              <a:t>HELP, an integrated clinical information system, has decision rules called “HELP sectors” encoded into it (</a:t>
            </a:r>
            <a:r>
              <a:rPr lang="en-US" altLang="en-US" dirty="0" err="1" smtClean="0"/>
              <a:t>Musen</a:t>
            </a:r>
            <a:r>
              <a:rPr lang="en-US" altLang="en-US" dirty="0" smtClean="0"/>
              <a:t>, </a:t>
            </a:r>
            <a:r>
              <a:rPr lang="en-US" altLang="en-US" dirty="0" err="1" smtClean="0"/>
              <a:t>Shahar</a:t>
            </a:r>
            <a:r>
              <a:rPr lang="en-US" altLang="en-US" dirty="0" smtClean="0"/>
              <a:t>, &amp; </a:t>
            </a:r>
            <a:r>
              <a:rPr lang="en-US" altLang="en-US" dirty="0" err="1" smtClean="0"/>
              <a:t>Shortliffe</a:t>
            </a:r>
            <a:r>
              <a:rPr lang="en-US" altLang="en-US" dirty="0" smtClean="0"/>
              <a:t>, 2006, p. 705). </a:t>
            </a:r>
            <a:r>
              <a:rPr lang="en-US" altLang="en-US" dirty="0" err="1" smtClean="0"/>
              <a:t>Kuperman</a:t>
            </a:r>
            <a:r>
              <a:rPr lang="en-US" altLang="en-US" dirty="0" smtClean="0"/>
              <a:t>, Gardner, &amp; Pryor, (as cited in </a:t>
            </a:r>
            <a:r>
              <a:rPr lang="en-US" altLang="en-US" dirty="0" err="1" smtClean="0"/>
              <a:t>Musen</a:t>
            </a:r>
            <a:r>
              <a:rPr lang="en-US" altLang="en-US" dirty="0" smtClean="0"/>
              <a:t>, </a:t>
            </a:r>
            <a:r>
              <a:rPr lang="en-US" altLang="en-US" dirty="0" err="1" smtClean="0"/>
              <a:t>Shahar</a:t>
            </a:r>
            <a:r>
              <a:rPr lang="en-US" altLang="en-US" dirty="0" smtClean="0"/>
              <a:t>, &amp; </a:t>
            </a:r>
            <a:r>
              <a:rPr lang="en-US" altLang="en-US" dirty="0" err="1" smtClean="0"/>
              <a:t>Shortliffe</a:t>
            </a:r>
            <a:r>
              <a:rPr lang="en-US" altLang="en-US" dirty="0" smtClean="0"/>
              <a:t>, 2006) stated, “HELP has the ability to generate alerts when abnormalities in the patient record are noted, and its impact on the development of the field has been immense, with applications and methodologies that span nearly the full range of activities in biomedical informatics” (p. 705).  </a:t>
            </a:r>
          </a:p>
          <a:p>
            <a:pPr>
              <a:spcBef>
                <a:spcPct val="0"/>
              </a:spcBef>
            </a:pPr>
            <a:endParaRPr lang="en-US" altLang="en-US" b="1" dirty="0" smtClean="0"/>
          </a:p>
          <a:p>
            <a:pPr>
              <a:spcBef>
                <a:spcPct val="0"/>
              </a:spcBef>
            </a:pPr>
            <a:r>
              <a:rPr lang="en-US" altLang="en-US" dirty="0" smtClean="0"/>
              <a:t>In addition to Bayesian logic and rule-based approaches, the current clinical decision support systems may use other reasoning methodologies such as neural networks or combinations of several methods.</a:t>
            </a:r>
          </a:p>
          <a:p>
            <a:endParaRPr lang="en-US" alt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162B28-2EA3-49A5-B3F0-43B9614D02A8}" type="slidenum">
              <a:rPr lang="en-US" altLang="en-US"/>
              <a:pPr eaLnBrk="1" hangingPunct="1"/>
              <a:t>5</a:t>
            </a:fld>
            <a:endParaRPr lang="en-US" altLang="en-US"/>
          </a:p>
        </p:txBody>
      </p:sp>
    </p:spTree>
    <p:extLst>
      <p:ext uri="{BB962C8B-B14F-4D97-AF65-F5344CB8AC3E}">
        <p14:creationId xmlns:p14="http://schemas.microsoft.com/office/powerpoint/2010/main" val="2233827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p:txBody>
          <a:bodyPr wrap="square" numCol="1" anchor="t" anchorCtr="0" compatLnSpc="1">
            <a:prstTxWarp prst="textNoShape">
              <a:avLst/>
            </a:prstTxWarp>
          </a:bodyPr>
          <a:lstStyle/>
          <a:p>
            <a:pPr>
              <a:spcBef>
                <a:spcPct val="0"/>
              </a:spcBef>
              <a:defRPr/>
            </a:pPr>
            <a:r>
              <a:rPr lang="en-US" dirty="0" smtClean="0"/>
              <a:t>Two Healthcare Information Technology Standards Panel (HITSP) groups convened a meeting with experts in the area of clinical decision support systems and one outcome was the image shown on this slide. As explained by Boone (2008) in his blog, clinical decision support was “…viewed as a black box, through which we have three different kinds of inputs, and several different types of outputs… The three different inputs include:</a:t>
            </a:r>
            <a:br>
              <a:rPr lang="en-US" dirty="0" smtClean="0"/>
            </a:br>
            <a:endParaRPr lang="en-US" dirty="0" smtClean="0"/>
          </a:p>
          <a:p>
            <a:pPr marL="235481" indent="-235481">
              <a:spcBef>
                <a:spcPct val="0"/>
              </a:spcBef>
              <a:buFont typeface="+mj-lt"/>
              <a:buAutoNum type="arabicPeriod"/>
              <a:defRPr/>
            </a:pPr>
            <a:r>
              <a:rPr lang="en-US" dirty="0" smtClean="0"/>
              <a:t>Algorithms, or knowledge about how to make inferences or assertions based on existing instance or world knowledge.</a:t>
            </a:r>
          </a:p>
          <a:p>
            <a:pPr marL="235481" indent="-235481">
              <a:spcBef>
                <a:spcPct val="0"/>
              </a:spcBef>
              <a:buFont typeface="+mj-lt"/>
              <a:buAutoNum type="arabicPeriod"/>
              <a:defRPr/>
            </a:pPr>
            <a:endParaRPr lang="en-US" dirty="0" smtClean="0"/>
          </a:p>
          <a:p>
            <a:pPr marL="235481" indent="-235481">
              <a:spcBef>
                <a:spcPct val="0"/>
              </a:spcBef>
              <a:buFont typeface="+mj-lt"/>
              <a:buAutoNum type="arabicPeriod"/>
              <a:defRPr/>
            </a:pPr>
            <a:r>
              <a:rPr lang="en-US" dirty="0" smtClean="0"/>
              <a:t>Instance data describing the specific case that is being addressed by the clinical decision support application. </a:t>
            </a:r>
          </a:p>
          <a:p>
            <a:pPr marL="235481" indent="-235481">
              <a:spcBef>
                <a:spcPct val="0"/>
              </a:spcBef>
              <a:buFont typeface="+mj-lt"/>
              <a:buAutoNum type="arabicPeriod"/>
              <a:defRPr/>
            </a:pPr>
            <a:endParaRPr lang="en-US" dirty="0" smtClean="0"/>
          </a:p>
          <a:p>
            <a:pPr marL="235481" indent="-235481">
              <a:spcBef>
                <a:spcPct val="0"/>
              </a:spcBef>
              <a:buFont typeface="+mj-lt"/>
              <a:buAutoNum type="arabicPeriod"/>
              <a:defRPr/>
            </a:pPr>
            <a:r>
              <a:rPr lang="en-US" dirty="0" smtClean="0"/>
              <a:t>Ontological or "world knowledge", representing facts about the world, such as what drugs interact badly, or how body parts are related, or the relationships between genes and diseases”.</a:t>
            </a:r>
          </a:p>
          <a:p>
            <a:pPr>
              <a:spcBef>
                <a:spcPct val="0"/>
              </a:spcBef>
              <a:defRPr/>
            </a:pPr>
            <a:endParaRPr lang="en-US" dirty="0" smtClean="0"/>
          </a:p>
          <a:p>
            <a:pPr>
              <a:spcBef>
                <a:spcPct val="0"/>
              </a:spcBef>
              <a:defRPr/>
            </a:pPr>
            <a:r>
              <a:rPr lang="en-US" dirty="0" smtClean="0"/>
              <a:t>The output of information, actions, and alerts is characterized by symbols shown coming from the black box representing clinical decision support.</a:t>
            </a:r>
          </a:p>
          <a:p>
            <a:pPr>
              <a:spcBef>
                <a:spcPct val="0"/>
              </a:spcBef>
              <a:defRPr/>
            </a:pPr>
            <a:endParaRPr lang="en-US" dirty="0" smtClean="0"/>
          </a:p>
          <a:p>
            <a:pPr>
              <a:spcBef>
                <a:spcPct val="0"/>
              </a:spcBef>
              <a:defRPr/>
            </a:pPr>
            <a:r>
              <a:rPr lang="en-US" dirty="0" smtClean="0"/>
              <a:t>This image of a model is representative of the components of clinical decision support.</a:t>
            </a:r>
          </a:p>
          <a:p>
            <a:pPr>
              <a:defRPr/>
            </a:pPr>
            <a:endParaRPr 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A7D277-000E-41C7-9E7D-FD9DFACA6CBA}" type="slidenum">
              <a:rPr lang="en-US" altLang="en-US"/>
              <a:pPr eaLnBrk="1" hangingPunct="1"/>
              <a:t>6</a:t>
            </a:fld>
            <a:endParaRPr lang="en-US" altLang="en-US"/>
          </a:p>
        </p:txBody>
      </p:sp>
    </p:spTree>
    <p:extLst>
      <p:ext uri="{BB962C8B-B14F-4D97-AF65-F5344CB8AC3E}">
        <p14:creationId xmlns:p14="http://schemas.microsoft.com/office/powerpoint/2010/main" val="88364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the previous slide showed, a model of a clinical decision support involves certain inputs in order to arrive at an output. Berner (2009) explains the system requirements in the following way: “Common features of CDS systems that are designed to provide patient-specific guidance include the knowledge base (e.g., compiled clinical information on diagnoses, drug interactions, and guidelines), a program for combining that knowledge with patient-specific information, and a communication mechanism—in other words, a way of entering patient data (or importing it from the EMR) into the CDS application and providing relevant information (e.g., lists of possible diagnoses, drug interaction alerts, or preventive care reminders) back to the clinician” (p. 5).</a:t>
            </a:r>
          </a:p>
          <a:p>
            <a:endParaRPr lang="en-US" altLang="en-US" smtClean="0"/>
          </a:p>
          <a:p>
            <a:r>
              <a:rPr lang="en-US" altLang="en-US" smtClean="0"/>
              <a:t>Each component provides a piece that is important for clinical decision support interventions to occur. For example, clinical decision support could provide suggestions for possible diagnoses (knowledge base) that match a patient’s signs and symptoms (inference engine) and communicate this to the provider through a ranked list of diagnoses that might explain the patient’s signs and symptoms (communication mechanism). </a:t>
            </a:r>
          </a:p>
          <a:p>
            <a:endParaRPr lang="en-US" altLang="en-US" smtClean="0"/>
          </a:p>
          <a:p>
            <a:endParaRPr lang="en-US" altLang="en-US"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921BF4-86C2-4C1D-BBB3-C0C6A90DF116}" type="slidenum">
              <a:rPr lang="en-US" altLang="en-US"/>
              <a:pPr eaLnBrk="1" hangingPunct="1"/>
              <a:t>7</a:t>
            </a:fld>
            <a:endParaRPr lang="en-US" altLang="en-US"/>
          </a:p>
        </p:txBody>
      </p:sp>
    </p:spTree>
    <p:extLst>
      <p:ext uri="{BB962C8B-B14F-4D97-AF65-F5344CB8AC3E}">
        <p14:creationId xmlns:p14="http://schemas.microsoft.com/office/powerpoint/2010/main" val="1980204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first system requirement is the knowledge base. A knowledge base is just what you would expect it to be, that is an automated representation of clinical knowledge. </a:t>
            </a:r>
          </a:p>
          <a:p>
            <a:endParaRPr lang="en-US" altLang="en-US" dirty="0" smtClean="0"/>
          </a:p>
          <a:p>
            <a:r>
              <a:rPr lang="en-US" altLang="en-US" dirty="0" err="1" smtClean="0"/>
              <a:t>Osheroff</a:t>
            </a:r>
            <a:r>
              <a:rPr lang="en-US" altLang="en-US" dirty="0" smtClean="0"/>
              <a:t> et al. (2006) defined clinical knowledge as “A generally applicable fact (or set of facts), best practice, guideline, logical rule, piece of reference information (such as a text article), or other element of information that is important to know for optimal data interpretation and decision-making regarding individual and population health and health care delivery” (p. 59).</a:t>
            </a:r>
          </a:p>
          <a:p>
            <a:endParaRPr lang="en-US" altLang="en-US" dirty="0" smtClean="0"/>
          </a:p>
          <a:p>
            <a:r>
              <a:rPr lang="en-US" altLang="en-US" dirty="0" smtClean="0"/>
              <a:t>The knowledge base is a collection of clinical information on such things as diagnoses, drug interactions, and evidence-based guidelines. Content for the knowledge base comes from internal as well as external sources such as specialty societies, commercial knowledge vendors, and health care organizations. Because of amount of time and expertise it takes to create content, healthcare providers usually depend on developers of clinical information systems for the knowledge base who often will obtain and incorporate commercial knowledge bases into their CDS products. For example, a number of drug knowledge bases are available in the marketplace. </a:t>
            </a:r>
          </a:p>
          <a:p>
            <a:endParaRPr lang="en-US" altLang="en-US" dirty="0" smtClean="0"/>
          </a:p>
          <a:p>
            <a:endParaRPr lang="en-US" altLang="en-US" dirty="0" smtClean="0"/>
          </a:p>
          <a:p>
            <a:endParaRPr lang="en-US" alt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724FC9-04D9-4F43-B8E2-E8116F58CFB6}" type="slidenum">
              <a:rPr lang="en-US" altLang="en-US"/>
              <a:pPr eaLnBrk="1" hangingPunct="1"/>
              <a:t>8</a:t>
            </a:fld>
            <a:endParaRPr lang="en-US" altLang="en-US"/>
          </a:p>
        </p:txBody>
      </p:sp>
    </p:spTree>
    <p:extLst>
      <p:ext uri="{BB962C8B-B14F-4D97-AF65-F5344CB8AC3E}">
        <p14:creationId xmlns:p14="http://schemas.microsoft.com/office/powerpoint/2010/main" val="1686493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second system requirement is the inference engine. In a clinical decision support system, the inference engine combines the knowledge base with the patient’s data. According to Spooner (2007), “The inference engine is the portion of the CDSS that combines the input and other data according to some logical scheme for output…One such scheme for an inference engine is the Bayesian network… A Bayesian network is a way to put Bayes’ rule to work by laying out graphically which events influence the likelihood of occurrence of other events” (p. 37).</a:t>
            </a:r>
          </a:p>
          <a:p>
            <a:endParaRPr lang="en-US" altLang="en-US" smtClean="0"/>
          </a:p>
          <a:p>
            <a:r>
              <a:rPr lang="en-US" altLang="en-US" smtClean="0"/>
              <a:t>As mentioned previously, in addition to Bayesian logic, clinical decision support systems may use other reasoning methodologies such as rule-based approaches.</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F3F44C-AEEC-4B0D-B59B-2AAB043817B7}" type="slidenum">
              <a:rPr lang="en-US" altLang="en-US"/>
              <a:pPr eaLnBrk="1" hangingPunct="1"/>
              <a:t>9</a:t>
            </a:fld>
            <a:endParaRPr lang="en-US" altLang="en-US"/>
          </a:p>
        </p:txBody>
      </p:sp>
    </p:spTree>
    <p:extLst>
      <p:ext uri="{BB962C8B-B14F-4D97-AF65-F5344CB8AC3E}">
        <p14:creationId xmlns:p14="http://schemas.microsoft.com/office/powerpoint/2010/main" val="2589614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4180966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40142220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17851E56-5ED7-4F98-945D-8F0BB9743772}"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525427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3845853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A763D028-13C2-4B68-8CE5-99D8875D5CAE}"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3305561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31D19D1B-1449-4781-AFD4-84A6B374F7F9}"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endParaRPr lang="en-US"/>
          </a:p>
        </p:txBody>
      </p:sp>
      <p:sp>
        <p:nvSpPr>
          <p:cNvPr id="7" name="Footer Placeholder 5"/>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362778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144A2C61-C174-4586-9B35-B5C8FFC23CF6}"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endParaRPr lang="en-US"/>
          </a:p>
        </p:txBody>
      </p:sp>
      <p:sp>
        <p:nvSpPr>
          <p:cNvPr id="7" name="Footer Placeholder 5"/>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56768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2F5EAD86-1D7C-4D71-ACE6-801D515C8772}"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1947355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95FC621A-9069-40C3-9120-AEA462096094}"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076309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B132E501-DB34-4247-B678-B83EDF5072A2}"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481972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1C48BF35-ECA3-4A3F-BE16-24AC3D2BD065}"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45011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297255697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6D636D24-A51D-4C3B-BD1F-F16C41E1278D}"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90838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E8D1AF9F-381E-45C5-B8A2-CB2EFF9420D0}"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040374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03FA9F50-651B-4BFF-AAA8-D356C11BEFCE}"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708328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BDEB8FB4-BDBD-47D2-A22A-B3FB90D0F0F6}"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50175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5837061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38380166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26879185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5837248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24768243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19546497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630328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17851E56-5ED7-4F98-945D-8F0BB9743772}" type="slidenum">
              <a:rPr lang="en-US" altLang="en-US" smtClean="0"/>
              <a:pPr/>
              <a:t>‹#›</a:t>
            </a:fld>
            <a:endParaRPr lang="en-US" altLang="en-US"/>
          </a:p>
        </p:txBody>
      </p:sp>
    </p:spTree>
    <p:extLst>
      <p:ext uri="{BB962C8B-B14F-4D97-AF65-F5344CB8AC3E}">
        <p14:creationId xmlns:p14="http://schemas.microsoft.com/office/powerpoint/2010/main" val="3034044467"/>
      </p:ext>
    </p:extLst>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2" r:id="rId11"/>
    <p:sldLayoutId id="2147484523" r:id="rId12"/>
    <p:sldLayoutId id="2147484524" r:id="rId13"/>
    <p:sldLayoutId id="2147484525" r:id="rId14"/>
    <p:sldLayoutId id="2147484526" r:id="rId15"/>
    <p:sldLayoutId id="2147484527" r:id="rId16"/>
    <p:sldLayoutId id="2147484482" r:id="rId17"/>
    <p:sldLayoutId id="2147484493" r:id="rId18"/>
    <p:sldLayoutId id="2147484484" r:id="rId19"/>
    <p:sldLayoutId id="2147484485" r:id="rId20"/>
    <p:sldLayoutId id="2147484486" r:id="rId21"/>
    <p:sldLayoutId id="2147484488" r:id="rId22"/>
    <p:sldLayoutId id="2147484490"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digitalcommons.wustl.edu/cgi/viewcontent.cgi?article=1017&amp;context=becker_pubs"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 Id="rId6" Type="http://schemas.openxmlformats.org/officeDocument/2006/relationships/hyperlink" Target="https://healthit.ahrq.gov/sites/default/files/docs/page/CDS_challenges_and_barriers.pdf" TargetMode="External"/><Relationship Id="rId5" Type="http://schemas.openxmlformats.org/officeDocument/2006/relationships/hyperlink" Target="http://motorcycleguy.blogspot.com/2008/06/clinical-decision-support.html" TargetMode="External"/><Relationship Id="rId4" Type="http://schemas.openxmlformats.org/officeDocument/2006/relationships/hyperlink" Target="http://healthit.ahrq.gov/images/jun09cdsreview/09_0069_ef.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nlm.nih.gov/cgi/mesh/2012/MB_cgi?mode=&amp;index=16064" TargetMode="External"/><Relationship Id="rId2" Type="http://schemas.openxmlformats.org/officeDocument/2006/relationships/notesSlide" Target="../notesSlides/notesSlide27.xml"/><Relationship Id="rId1" Type="http://schemas.openxmlformats.org/officeDocument/2006/relationships/slideLayout" Target="../slideLayouts/slideLayout9.xml"/><Relationship Id="rId5" Type="http://schemas.openxmlformats.org/officeDocument/2006/relationships/hyperlink" Target="http://www.amia.org/sites/amia.org/files/A-Roadmap-for-National-Action-on-Clinical-Decision-Support-June132006.pdf" TargetMode="External"/><Relationship Id="rId4" Type="http://schemas.openxmlformats.org/officeDocument/2006/relationships/hyperlink" Target="https://healthit.ahrq.gov/sites/default/files/docs/Slides_01212009%20(5).pdf"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hyperlink" Target="http://motorcycleguy.blogspot.com/2008/06/clinical-decision-support.html" TargetMode="External"/><Relationship Id="rId2" Type="http://schemas.openxmlformats.org/officeDocument/2006/relationships/notesSlide" Target="../notesSlides/notesSlide29.xml"/><Relationship Id="rId1" Type="http://schemas.openxmlformats.org/officeDocument/2006/relationships/slideLayout" Target="../slideLayouts/slideLayout9.xml"/><Relationship Id="rId5" Type="http://schemas.openxmlformats.org/officeDocument/2006/relationships/hyperlink" Target="http://www.guideline.gov/" TargetMode="External"/><Relationship Id="rId4" Type="http://schemas.openxmlformats.org/officeDocument/2006/relationships/hyperlink" Target="http://himss.org/ASP/topics_cds_101.asp?faid=509&amp;tid=1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dirty="0" smtClean="0"/>
              <a:t>Health Management Information Systems</a:t>
            </a:r>
          </a:p>
        </p:txBody>
      </p:sp>
      <p:sp>
        <p:nvSpPr>
          <p:cNvPr id="4099" name="Text Placeholder 2"/>
          <p:cNvSpPr>
            <a:spLocks noGrp="1"/>
          </p:cNvSpPr>
          <p:nvPr>
            <p:ph type="body" sz="half" idx="2"/>
          </p:nvPr>
        </p:nvSpPr>
        <p:spPr/>
        <p:txBody>
          <a:bodyPr/>
          <a:lstStyle/>
          <a:p>
            <a:pPr eaLnBrk="1" hangingPunct="1"/>
            <a:r>
              <a:rPr lang="en-US" altLang="en-US" smtClean="0"/>
              <a:t>Clinical Decision Support Systems</a:t>
            </a:r>
          </a:p>
        </p:txBody>
      </p:sp>
      <p:sp>
        <p:nvSpPr>
          <p:cNvPr id="4100" name="Text Placeholder 3"/>
          <p:cNvSpPr>
            <a:spLocks noGrp="1"/>
          </p:cNvSpPr>
          <p:nvPr>
            <p:ph type="body" sz="quarter" idx="11"/>
          </p:nvPr>
        </p:nvSpPr>
        <p:spPr/>
        <p:txBody>
          <a:bodyPr/>
          <a:lstStyle/>
          <a:p>
            <a:pPr eaLnBrk="1" hangingPunct="1"/>
            <a:r>
              <a:rPr lang="en-US" altLang="en-US" smtClean="0"/>
              <a:t>Lecture a</a:t>
            </a:r>
          </a:p>
        </p:txBody>
      </p:sp>
      <p:sp>
        <p:nvSpPr>
          <p:cNvPr id="4101" name="Text Placeholder 4"/>
          <p:cNvSpPr>
            <a:spLocks noGrp="1"/>
          </p:cNvSpPr>
          <p:nvPr>
            <p:ph type="body" sz="quarter" idx="12"/>
          </p:nvPr>
        </p:nvSpPr>
        <p:spPr/>
        <p:txBody>
          <a:bodyPr/>
          <a:lstStyle/>
          <a:p>
            <a:r>
              <a:rPr lang="en-US" sz="1000" dirty="0"/>
              <a:t>This material (</a:t>
            </a:r>
            <a:r>
              <a:rPr lang="en-US" altLang="en-US" sz="1000" dirty="0">
                <a:ea typeface="Calibri" panose="020F0502020204030204" pitchFamily="34" charset="0"/>
                <a:cs typeface="Arial" panose="020B0604020202020204" pitchFamily="34" charset="0"/>
              </a:rPr>
              <a:t>Comp 6 </a:t>
            </a:r>
            <a:r>
              <a:rPr lang="en-US" altLang="en-US" sz="1000">
                <a:ea typeface="Calibri" panose="020F0502020204030204" pitchFamily="34" charset="0"/>
                <a:cs typeface="Arial" panose="020B0604020202020204" pitchFamily="34" charset="0"/>
              </a:rPr>
              <a:t>Unit </a:t>
            </a:r>
            <a:r>
              <a:rPr lang="en-US" altLang="en-US" sz="1000" smtClean="0">
                <a:ea typeface="Calibri" panose="020F0502020204030204" pitchFamily="34" charset="0"/>
                <a:cs typeface="Arial" panose="020B0604020202020204" pitchFamily="34" charset="0"/>
              </a:rPr>
              <a:t>5</a:t>
            </a:r>
            <a:r>
              <a:rPr lang="en-US" sz="1000" smtClean="0"/>
              <a:t>) </a:t>
            </a:r>
            <a:r>
              <a:rPr lang="en-US" sz="1000" dirty="0"/>
              <a:t>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Communication Mechanism</a:t>
            </a:r>
          </a:p>
        </p:txBody>
      </p:sp>
      <p:sp>
        <p:nvSpPr>
          <p:cNvPr id="14339" name="Content Placeholder 7"/>
          <p:cNvSpPr>
            <a:spLocks noGrp="1"/>
          </p:cNvSpPr>
          <p:nvPr>
            <p:ph sz="quarter" idx="14"/>
          </p:nvPr>
        </p:nvSpPr>
        <p:spPr/>
        <p:txBody>
          <a:bodyPr/>
          <a:lstStyle/>
          <a:p>
            <a:r>
              <a:rPr lang="en-US" altLang="en-US" sz="3600" smtClean="0"/>
              <a:t>Method for </a:t>
            </a:r>
          </a:p>
          <a:p>
            <a:pPr lvl="1"/>
            <a:r>
              <a:rPr lang="en-US" altLang="en-US" sz="3200" smtClean="0"/>
              <a:t>Entering patient data</a:t>
            </a:r>
          </a:p>
          <a:p>
            <a:pPr lvl="2"/>
            <a:r>
              <a:rPr lang="en-US" altLang="en-US" sz="2800" smtClean="0"/>
              <a:t>Import from the EMR </a:t>
            </a:r>
          </a:p>
          <a:p>
            <a:pPr lvl="1"/>
            <a:r>
              <a:rPr lang="en-US" altLang="en-US" sz="3200" smtClean="0"/>
              <a:t>Output to the user of the system so a decision can be made</a:t>
            </a:r>
          </a:p>
          <a:p>
            <a:pPr lvl="2"/>
            <a:r>
              <a:rPr lang="en-US" altLang="en-US" smtClean="0"/>
              <a:t>Possible diagnoses, drug-allergy alerts, duplicate testing reminder, drug interaction alerts, </a:t>
            </a:r>
            <a:r>
              <a:rPr lang="en-US" altLang="en-US" smtClean="0">
                <a:solidFill>
                  <a:srgbClr val="000000"/>
                </a:solidFill>
              </a:rPr>
              <a:t>drug formulary guidelines, </a:t>
            </a:r>
            <a:r>
              <a:rPr lang="en-US" altLang="en-US" smtClean="0"/>
              <a:t>or preventive care reminder</a:t>
            </a:r>
          </a:p>
          <a:p>
            <a:pPr>
              <a:buFont typeface="Arial" panose="020B0604020202020204" pitchFamily="34" charset="0"/>
              <a:buNone/>
            </a:pP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6DD637-FB69-4896-BE59-4B677E32B781}"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p:txBody>
          <a:bodyPr/>
          <a:lstStyle/>
          <a:p>
            <a:r>
              <a:rPr lang="en-US" altLang="en-US" dirty="0" smtClean="0"/>
              <a:t>Examples of CDS Interventions by Target Area of Care</a:t>
            </a:r>
          </a:p>
        </p:txBody>
      </p:sp>
      <p:graphicFrame>
        <p:nvGraphicFramePr>
          <p:cNvPr id="7" name="Content Placeholder 6" descr="Table 5.1 provides examples of CDS interventions for 6 target area of care, i.e., 1) Preventive care, 2) Diagnosis, 3) Planning or implementing treatment, 4) Follow-up management, 5) Hospital, provider efficiency and 6) Cost reductions and improved patient convenience."/>
          <p:cNvGraphicFramePr>
            <a:graphicFrameLocks noGrp="1"/>
          </p:cNvGraphicFramePr>
          <p:nvPr>
            <p:ph type="tbl" sz="quarter" idx="14"/>
            <p:extLst>
              <p:ext uri="{D42A27DB-BD31-4B8C-83A1-F6EECF244321}">
                <p14:modId xmlns:p14="http://schemas.microsoft.com/office/powerpoint/2010/main" val="2557352111"/>
              </p:ext>
            </p:extLst>
          </p:nvPr>
        </p:nvGraphicFramePr>
        <p:xfrm>
          <a:off x="457200" y="1600200"/>
          <a:ext cx="8229600" cy="3776662"/>
        </p:xfrm>
        <a:graphic>
          <a:graphicData uri="http://schemas.openxmlformats.org/drawingml/2006/table">
            <a:tbl>
              <a:tblPr firstRow="1" bandRow="1">
                <a:tableStyleId>{073A0DAA-6AF3-43AB-8588-CEC1D06C72B9}</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867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Target area of care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Example</a:t>
                      </a:r>
                    </a:p>
                  </a:txBody>
                  <a:tcPr/>
                </a:tc>
                <a:extLst>
                  <a:ext uri="{0D108BD9-81ED-4DB2-BD59-A6C34878D82A}">
                    <a16:rowId xmlns="" xmlns:a16="http://schemas.microsoft.com/office/drawing/2014/main" val="10000"/>
                  </a:ext>
                </a:extLst>
              </a:tr>
              <a:tr h="548633">
                <a:tc>
                  <a:txBody>
                    <a:bodyPr/>
                    <a:lstStyle/>
                    <a:p>
                      <a:pPr>
                        <a:spcAft>
                          <a:spcPts val="0"/>
                        </a:spcAft>
                      </a:pPr>
                      <a:r>
                        <a:rPr lang="en-US" sz="1400" dirty="0">
                          <a:solidFill>
                            <a:srgbClr val="000000"/>
                          </a:solidFill>
                          <a:latin typeface="Arial"/>
                        </a:rPr>
                        <a:t>Preventive care</a:t>
                      </a:r>
                      <a:endParaRPr lang="en-US" sz="1400" dirty="0"/>
                    </a:p>
                  </a:txBody>
                  <a:tcPr marL="68580" marR="68580" marT="45713" marB="45713"/>
                </a:tc>
                <a:tc>
                  <a:txBody>
                    <a:bodyPr/>
                    <a:lstStyle/>
                    <a:p>
                      <a:pPr>
                        <a:spcAft>
                          <a:spcPts val="0"/>
                        </a:spcAft>
                      </a:pPr>
                      <a:r>
                        <a:rPr lang="en-US" sz="1400" dirty="0">
                          <a:solidFill>
                            <a:srgbClr val="000000"/>
                          </a:solidFill>
                          <a:latin typeface="Arial"/>
                        </a:rPr>
                        <a:t>Immunization, screening, disease management guidelines for secondary prevention</a:t>
                      </a:r>
                      <a:endParaRPr lang="en-US" sz="1400" dirty="0"/>
                    </a:p>
                  </a:txBody>
                  <a:tcPr marL="68580" marR="68580" marT="45713" marB="45713"/>
                </a:tc>
                <a:extLst>
                  <a:ext uri="{0D108BD9-81ED-4DB2-BD59-A6C34878D82A}">
                    <a16:rowId xmlns="" xmlns:a16="http://schemas.microsoft.com/office/drawing/2014/main" val="10001"/>
                  </a:ext>
                </a:extLst>
              </a:tr>
              <a:tr h="559944">
                <a:tc>
                  <a:txBody>
                    <a:bodyPr/>
                    <a:lstStyle/>
                    <a:p>
                      <a:pPr>
                        <a:spcAft>
                          <a:spcPts val="0"/>
                        </a:spcAft>
                      </a:pPr>
                      <a:r>
                        <a:rPr lang="en-US" sz="1400" dirty="0">
                          <a:solidFill>
                            <a:srgbClr val="000000"/>
                          </a:solidFill>
                          <a:latin typeface="Arial"/>
                        </a:rPr>
                        <a:t>Diagnosis </a:t>
                      </a:r>
                      <a:endParaRPr lang="en-US" sz="1400" dirty="0"/>
                    </a:p>
                  </a:txBody>
                  <a:tcPr marL="68580" marR="68580" marT="45713" marB="45713"/>
                </a:tc>
                <a:tc>
                  <a:txBody>
                    <a:bodyPr/>
                    <a:lstStyle/>
                    <a:p>
                      <a:pPr>
                        <a:spcAft>
                          <a:spcPts val="0"/>
                        </a:spcAft>
                      </a:pPr>
                      <a:r>
                        <a:rPr lang="en-US" sz="1400" dirty="0">
                          <a:solidFill>
                            <a:srgbClr val="000000"/>
                          </a:solidFill>
                          <a:latin typeface="Arial"/>
                        </a:rPr>
                        <a:t>Suggestions for possible diagnoses that match a patient’s signs and symptoms</a:t>
                      </a:r>
                      <a:endParaRPr lang="en-US" sz="1400" dirty="0"/>
                    </a:p>
                  </a:txBody>
                  <a:tcPr marL="68580" marR="68580" marT="45713" marB="45713"/>
                </a:tc>
                <a:extLst>
                  <a:ext uri="{0D108BD9-81ED-4DB2-BD59-A6C34878D82A}">
                    <a16:rowId xmlns="" xmlns:a16="http://schemas.microsoft.com/office/drawing/2014/main" val="10002"/>
                  </a:ext>
                </a:extLst>
              </a:tr>
              <a:tr h="795717">
                <a:tc>
                  <a:txBody>
                    <a:bodyPr/>
                    <a:lstStyle/>
                    <a:p>
                      <a:pPr>
                        <a:spcAft>
                          <a:spcPts val="0"/>
                        </a:spcAft>
                      </a:pPr>
                      <a:r>
                        <a:rPr lang="en-US" sz="1400" dirty="0">
                          <a:solidFill>
                            <a:srgbClr val="000000"/>
                          </a:solidFill>
                          <a:latin typeface="Arial"/>
                        </a:rPr>
                        <a:t>Planning or implementing treatment</a:t>
                      </a:r>
                      <a:endParaRPr lang="en-US" sz="1400" dirty="0"/>
                    </a:p>
                  </a:txBody>
                  <a:tcPr marL="68580" marR="68580" marT="45713" marB="45713"/>
                </a:tc>
                <a:tc>
                  <a:txBody>
                    <a:bodyPr/>
                    <a:lstStyle/>
                    <a:p>
                      <a:pPr>
                        <a:spcAft>
                          <a:spcPts val="0"/>
                        </a:spcAft>
                      </a:pPr>
                      <a:r>
                        <a:rPr lang="en-US" sz="1400" dirty="0">
                          <a:solidFill>
                            <a:srgbClr val="000000"/>
                          </a:solidFill>
                          <a:latin typeface="Arial"/>
                        </a:rPr>
                        <a:t>Treatment guidelines for specific diagnoses, drug dosage recommendations, alerts for drug-drug interactions</a:t>
                      </a:r>
                      <a:endParaRPr lang="en-US" sz="1400" dirty="0"/>
                    </a:p>
                  </a:txBody>
                  <a:tcPr marL="68580" marR="68580" marT="45713" marB="45713"/>
                </a:tc>
                <a:extLst>
                  <a:ext uri="{0D108BD9-81ED-4DB2-BD59-A6C34878D82A}">
                    <a16:rowId xmlns="" xmlns:a16="http://schemas.microsoft.com/office/drawing/2014/main" val="10003"/>
                  </a:ext>
                </a:extLst>
              </a:tr>
              <a:tr h="559944">
                <a:tc>
                  <a:txBody>
                    <a:bodyPr/>
                    <a:lstStyle/>
                    <a:p>
                      <a:pPr>
                        <a:spcAft>
                          <a:spcPts val="0"/>
                        </a:spcAft>
                      </a:pPr>
                      <a:r>
                        <a:rPr lang="en-US" sz="1400" dirty="0" smtClean="0">
                          <a:solidFill>
                            <a:srgbClr val="000000"/>
                          </a:solidFill>
                          <a:latin typeface="Arial"/>
                        </a:rPr>
                        <a:t>Follow-up </a:t>
                      </a:r>
                      <a:r>
                        <a:rPr lang="en-US" sz="1400" dirty="0">
                          <a:solidFill>
                            <a:srgbClr val="000000"/>
                          </a:solidFill>
                          <a:latin typeface="Arial"/>
                        </a:rPr>
                        <a:t>management</a:t>
                      </a:r>
                      <a:endParaRPr lang="en-US" sz="1400" dirty="0"/>
                    </a:p>
                  </a:txBody>
                  <a:tcPr marL="68580" marR="68580" marT="45713" marB="45713"/>
                </a:tc>
                <a:tc>
                  <a:txBody>
                    <a:bodyPr/>
                    <a:lstStyle/>
                    <a:p>
                      <a:pPr>
                        <a:spcAft>
                          <a:spcPts val="0"/>
                        </a:spcAft>
                      </a:pPr>
                      <a:r>
                        <a:rPr lang="en-US" sz="1400" dirty="0" smtClean="0">
                          <a:solidFill>
                            <a:srgbClr val="000000"/>
                          </a:solidFill>
                          <a:latin typeface="Arial"/>
                        </a:rPr>
                        <a:t>Orders or </a:t>
                      </a:r>
                      <a:r>
                        <a:rPr lang="en-US" sz="1400" dirty="0">
                          <a:solidFill>
                            <a:srgbClr val="000000"/>
                          </a:solidFill>
                          <a:latin typeface="Arial"/>
                        </a:rPr>
                        <a:t>reminders for drug adverse event monitoring</a:t>
                      </a:r>
                      <a:endParaRPr lang="en-US" sz="1400" dirty="0"/>
                    </a:p>
                  </a:txBody>
                  <a:tcPr marL="68580" marR="68580" marT="45713" marB="45713"/>
                </a:tc>
                <a:extLst>
                  <a:ext uri="{0D108BD9-81ED-4DB2-BD59-A6C34878D82A}">
                    <a16:rowId xmlns="" xmlns:a16="http://schemas.microsoft.com/office/drawing/2014/main" val="10004"/>
                  </a:ext>
                </a:extLst>
              </a:tr>
              <a:tr h="365756">
                <a:tc>
                  <a:txBody>
                    <a:bodyPr/>
                    <a:lstStyle/>
                    <a:p>
                      <a:pPr>
                        <a:spcAft>
                          <a:spcPts val="0"/>
                        </a:spcAft>
                      </a:pPr>
                      <a:r>
                        <a:rPr lang="en-US" sz="1400" dirty="0">
                          <a:solidFill>
                            <a:srgbClr val="000000"/>
                          </a:solidFill>
                          <a:latin typeface="Arial"/>
                        </a:rPr>
                        <a:t>Hospital, provider efficiency</a:t>
                      </a:r>
                      <a:endParaRPr lang="en-US" sz="1400" dirty="0"/>
                    </a:p>
                  </a:txBody>
                  <a:tcPr marL="68580" marR="68580" marT="45713" marB="45713"/>
                </a:tc>
                <a:tc>
                  <a:txBody>
                    <a:bodyPr/>
                    <a:lstStyle/>
                    <a:p>
                      <a:pPr>
                        <a:spcAft>
                          <a:spcPts val="0"/>
                        </a:spcAft>
                      </a:pPr>
                      <a:r>
                        <a:rPr lang="en-US" sz="1400" dirty="0">
                          <a:solidFill>
                            <a:srgbClr val="000000"/>
                          </a:solidFill>
                          <a:latin typeface="Arial"/>
                        </a:rPr>
                        <a:t>Care plans to minimize length of stay, order sets</a:t>
                      </a:r>
                      <a:endParaRPr lang="en-US" sz="1400" dirty="0"/>
                    </a:p>
                  </a:txBody>
                  <a:tcPr marL="68580" marR="68580" marT="45713" marB="45713"/>
                </a:tc>
                <a:extLst>
                  <a:ext uri="{0D108BD9-81ED-4DB2-BD59-A6C34878D82A}">
                    <a16:rowId xmlns="" xmlns:a16="http://schemas.microsoft.com/office/drawing/2014/main" val="10005"/>
                  </a:ext>
                </a:extLst>
              </a:tr>
              <a:tr h="559944">
                <a:tc>
                  <a:txBody>
                    <a:bodyPr/>
                    <a:lstStyle/>
                    <a:p>
                      <a:pPr>
                        <a:spcAft>
                          <a:spcPts val="0"/>
                        </a:spcAft>
                      </a:pPr>
                      <a:r>
                        <a:rPr lang="en-US" sz="1400" dirty="0">
                          <a:solidFill>
                            <a:srgbClr val="000000"/>
                          </a:solidFill>
                          <a:latin typeface="Arial"/>
                        </a:rPr>
                        <a:t>Cost reductions and improved patient convenience </a:t>
                      </a:r>
                      <a:endParaRPr lang="en-US" sz="1400" dirty="0"/>
                    </a:p>
                  </a:txBody>
                  <a:tcPr marL="68580" marR="68580" marT="45713" marB="45713"/>
                </a:tc>
                <a:tc>
                  <a:txBody>
                    <a:bodyPr/>
                    <a:lstStyle/>
                    <a:p>
                      <a:pPr>
                        <a:spcAft>
                          <a:spcPts val="0"/>
                        </a:spcAft>
                      </a:pPr>
                      <a:r>
                        <a:rPr lang="en-US" sz="1400" dirty="0">
                          <a:solidFill>
                            <a:srgbClr val="000000"/>
                          </a:solidFill>
                          <a:latin typeface="Arial"/>
                        </a:rPr>
                        <a:t>Duplicate testing alerts, drug formulary guidelines</a:t>
                      </a:r>
                      <a:endParaRPr lang="en-US" sz="1400" dirty="0"/>
                    </a:p>
                  </a:txBody>
                  <a:tcPr marL="68580" marR="68580" marT="45713" marB="45713"/>
                </a:tc>
                <a:extLst>
                  <a:ext uri="{0D108BD9-81ED-4DB2-BD59-A6C34878D82A}">
                    <a16:rowId xmlns="" xmlns:a16="http://schemas.microsoft.com/office/drawing/2014/main" val="10006"/>
                  </a:ext>
                </a:extLst>
              </a:tr>
            </a:tbl>
          </a:graphicData>
        </a:graphic>
      </p:graphicFrame>
      <p:sp>
        <p:nvSpPr>
          <p:cNvPr id="15389" name="Text Placeholder 2"/>
          <p:cNvSpPr>
            <a:spLocks noGrp="1"/>
          </p:cNvSpPr>
          <p:nvPr>
            <p:ph type="body" sz="quarter" idx="32"/>
          </p:nvPr>
        </p:nvSpPr>
        <p:spPr>
          <a:xfrm>
            <a:off x="457200" y="6271260"/>
            <a:ext cx="7634331" cy="533400"/>
          </a:xfrm>
        </p:spPr>
        <p:txBody>
          <a:bodyPr/>
          <a:lstStyle/>
          <a:p>
            <a:r>
              <a:rPr lang="en-US" altLang="en-US" dirty="0" smtClean="0"/>
              <a:t>Table 5.1  Target Area of Care (</a:t>
            </a:r>
            <a:r>
              <a:rPr lang="en-US" altLang="en-US" dirty="0" err="1" smtClean="0"/>
              <a:t>Berner</a:t>
            </a:r>
            <a:r>
              <a:rPr lang="en-US" altLang="en-US" dirty="0" smtClean="0"/>
              <a:t>, 2009)</a:t>
            </a: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0A7A75-EC4F-44DC-857D-1969877A0E3F}" type="slidenum">
              <a:rPr lang="en-US" altLang="en-US">
                <a:solidFill>
                  <a:srgbClr val="898989"/>
                </a:solidFill>
              </a:rPr>
              <a:pPr eaLnBrk="1" hangingPunct="1"/>
              <a:t>11</a:t>
            </a:fld>
            <a:endParaRPr lang="en-US" altLang="en-US">
              <a:solidFill>
                <a:srgbClr val="898989"/>
              </a:solidFill>
            </a:endParaRPr>
          </a:p>
        </p:txBody>
      </p:sp>
      <p:sp>
        <p:nvSpPr>
          <p:cNvPr id="15393" name="Text Placeholder 7" descr="Given the components of a CDSS, what are some expectations of its use? Berner (2009) provided examples shown in Table 5.1 of CDS interventions by target area of care.&#10;&#10;The first row in Table 5.1 states the target area of care as preventive care with intervention examples of immunization, screening, and disease management guidelines for secondary prevention. &#10;&#10;The second row lists diagnosis as the target area of care, where clinical decision support could provide suggestions for possible diagnoses that match a patient’s signs and symptoms. &#10;&#10;The third row on the list is the target area planning or implementing treatment. CDS intervention could entail the display treatment guidelines for specific diagnoses, drug dosage recommendations, or alerts for drug-to-drug interactions.  &#10;&#10;The fourth row, follow-up management, is the target area of care for clinical decision support an intervention might involve information about orders or reminders for drug adverse event monitoring. &#10;&#10;The fifth row states the target area of care as hospital or provider efficiency with care plans to minimize length of stay or the presentation of order sets as examples of CDS intervention. &#10;&#10;The sixth and final row is the target area cost reductions and improved patient convenience. Examples of CDS interventions include duplicate testing alerts and drug formulary guidelines. &#10;&#10;Thus, CDS interventions can assist health care providers at different stages in the care process, that is, from preventive care through diagnosis and treatment, all the way to monitoring and follow-up. &#10;"/>
          <p:cNvSpPr txBox="1">
            <a:spLocks/>
          </p:cNvSpPr>
          <p:nvPr/>
        </p:nvSpPr>
        <p:spPr bwMode="auto">
          <a:xfrm>
            <a:off x="457200" y="6705600"/>
            <a:ext cx="975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160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CDS Intervention Types/Examples</a:t>
            </a:r>
          </a:p>
        </p:txBody>
      </p:sp>
      <p:graphicFrame>
        <p:nvGraphicFramePr>
          <p:cNvPr id="7" name="Content Placeholder 6" descr="Table 5.2 gives examples of CDS intervention types including documentation forms/templates, relevant data presentation, order/prescription creation facilitators, protocol/pathway support, reference information and guidance, and alerts and reminders."/>
          <p:cNvGraphicFramePr>
            <a:graphicFrameLocks noGrp="1"/>
          </p:cNvGraphicFramePr>
          <p:nvPr>
            <p:ph type="tbl" sz="quarter" idx="14"/>
            <p:extLst>
              <p:ext uri="{D42A27DB-BD31-4B8C-83A1-F6EECF244321}">
                <p14:modId xmlns:p14="http://schemas.microsoft.com/office/powerpoint/2010/main" val="3047701131"/>
              </p:ext>
            </p:extLst>
          </p:nvPr>
        </p:nvGraphicFramePr>
        <p:xfrm>
          <a:off x="457200" y="1600200"/>
          <a:ext cx="8229600" cy="3962400"/>
        </p:xfrm>
        <a:graphic>
          <a:graphicData uri="http://schemas.openxmlformats.org/drawingml/2006/table">
            <a:tbl>
              <a:tblPr firstRow="1" bandRow="1">
                <a:tableStyleId>{073A0DAA-6AF3-43AB-8588-CEC1D06C72B9}</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5487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Intervention Types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Examples</a:t>
                      </a:r>
                    </a:p>
                  </a:txBody>
                  <a:tcPr/>
                </a:tc>
                <a:extLst>
                  <a:ext uri="{0D108BD9-81ED-4DB2-BD59-A6C34878D82A}">
                    <a16:rowId xmlns="" xmlns:a16="http://schemas.microsoft.com/office/drawing/2014/main" val="10000"/>
                  </a:ext>
                </a:extLst>
              </a:tr>
              <a:tr h="548758">
                <a:tc>
                  <a:txBody>
                    <a:bodyPr/>
                    <a:lstStyle/>
                    <a:p>
                      <a:r>
                        <a:rPr lang="en-US" sz="1600" dirty="0" smtClean="0"/>
                        <a:t>Documentation forms/templates</a:t>
                      </a:r>
                      <a:endParaRPr lang="en-US" sz="1600" dirty="0"/>
                    </a:p>
                  </a:txBody>
                  <a:tcPr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Patient history, visit note </a:t>
                      </a:r>
                    </a:p>
                  </a:txBody>
                  <a:tcPr marT="45717" marB="45717"/>
                </a:tc>
                <a:extLst>
                  <a:ext uri="{0D108BD9-81ED-4DB2-BD59-A6C34878D82A}">
                    <a16:rowId xmlns="" xmlns:a16="http://schemas.microsoft.com/office/drawing/2014/main" val="10001"/>
                  </a:ext>
                </a:extLst>
              </a:tr>
              <a:tr h="609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Relevant data presentation</a:t>
                      </a:r>
                    </a:p>
                  </a:txBody>
                  <a:tcPr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Flowsheets, surveillance</a:t>
                      </a:r>
                    </a:p>
                  </a:txBody>
                  <a:tcPr marT="45717" marB="45717"/>
                </a:tc>
                <a:extLst>
                  <a:ext uri="{0D108BD9-81ED-4DB2-BD59-A6C34878D82A}">
                    <a16:rowId xmlns="" xmlns:a16="http://schemas.microsoft.com/office/drawing/2014/main" val="10002"/>
                  </a:ext>
                </a:extLst>
              </a:tr>
              <a:tr h="609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Order/prescription creation facilitators</a:t>
                      </a:r>
                    </a:p>
                  </a:txBody>
                  <a:tcPr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Order sentences, sets </a:t>
                      </a:r>
                    </a:p>
                  </a:txBody>
                  <a:tcPr marT="45717" marB="45717"/>
                </a:tc>
                <a:extLst>
                  <a:ext uri="{0D108BD9-81ED-4DB2-BD59-A6C34878D82A}">
                    <a16:rowId xmlns="" xmlns:a16="http://schemas.microsoft.com/office/drawing/2014/main" val="10003"/>
                  </a:ext>
                </a:extLst>
              </a:tr>
              <a:tr h="548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Protocol/pathway</a:t>
                      </a:r>
                      <a:r>
                        <a:rPr lang="en-US" sz="1600" baseline="0" dirty="0" smtClean="0"/>
                        <a:t> </a:t>
                      </a:r>
                      <a:r>
                        <a:rPr lang="en-US" sz="1600" dirty="0" smtClean="0"/>
                        <a:t>support</a:t>
                      </a:r>
                    </a:p>
                  </a:txBody>
                  <a:tcPr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New admission protocol</a:t>
                      </a:r>
                    </a:p>
                  </a:txBody>
                  <a:tcPr marT="45717" marB="45717"/>
                </a:tc>
                <a:extLst>
                  <a:ext uri="{0D108BD9-81ED-4DB2-BD59-A6C34878D82A}">
                    <a16:rowId xmlns="" xmlns:a16="http://schemas.microsoft.com/office/drawing/2014/main" val="10004"/>
                  </a:ext>
                </a:extLst>
              </a:tr>
              <a:tr h="548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Reference information and guidance</a:t>
                      </a:r>
                    </a:p>
                  </a:txBody>
                  <a:tcPr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Infobuttons, Web</a:t>
                      </a:r>
                    </a:p>
                  </a:txBody>
                  <a:tcPr marT="45717" marB="45717"/>
                </a:tc>
                <a:extLst>
                  <a:ext uri="{0D108BD9-81ED-4DB2-BD59-A6C34878D82A}">
                    <a16:rowId xmlns="" xmlns:a16="http://schemas.microsoft.com/office/drawing/2014/main" val="10005"/>
                  </a:ext>
                </a:extLst>
              </a:tr>
              <a:tr h="548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Alerts and reminders</a:t>
                      </a:r>
                    </a:p>
                  </a:txBody>
                  <a:tcPr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Proactive warnings</a:t>
                      </a:r>
                    </a:p>
                  </a:txBody>
                  <a:tcPr marT="45717" marB="45717"/>
                </a:tc>
                <a:extLst>
                  <a:ext uri="{0D108BD9-81ED-4DB2-BD59-A6C34878D82A}">
                    <a16:rowId xmlns="" xmlns:a16="http://schemas.microsoft.com/office/drawing/2014/main" val="10006"/>
                  </a:ext>
                </a:extLst>
              </a:tr>
            </a:tbl>
          </a:graphicData>
        </a:graphic>
      </p:graphicFrame>
      <p:sp>
        <p:nvSpPr>
          <p:cNvPr id="16413" name="Text Placeholder 2"/>
          <p:cNvSpPr>
            <a:spLocks noGrp="1"/>
          </p:cNvSpPr>
          <p:nvPr>
            <p:ph type="body" sz="quarter" idx="32"/>
          </p:nvPr>
        </p:nvSpPr>
        <p:spPr/>
        <p:txBody>
          <a:bodyPr/>
          <a:lstStyle/>
          <a:p>
            <a:pPr eaLnBrk="1" hangingPunct="1">
              <a:spcBef>
                <a:spcPct val="0"/>
              </a:spcBef>
            </a:pPr>
            <a:r>
              <a:rPr lang="en-US" altLang="en-US" dirty="0" smtClean="0">
                <a:solidFill>
                  <a:srgbClr val="000000"/>
                </a:solidFill>
              </a:rPr>
              <a:t>Table 5.2  </a:t>
            </a:r>
            <a:r>
              <a:rPr lang="en-US" altLang="en-US" dirty="0"/>
              <a:t>Intervention</a:t>
            </a:r>
            <a:r>
              <a:rPr lang="en-US" altLang="en-US" dirty="0" smtClean="0">
                <a:solidFill>
                  <a:srgbClr val="000000"/>
                </a:solidFill>
              </a:rPr>
              <a:t> Types (</a:t>
            </a:r>
            <a:r>
              <a:rPr lang="en-US" altLang="en-US" dirty="0" err="1" smtClean="0">
                <a:solidFill>
                  <a:srgbClr val="000000"/>
                </a:solidFill>
              </a:rPr>
              <a:t>Osheroff</a:t>
            </a:r>
            <a:r>
              <a:rPr lang="en-US" altLang="en-US" dirty="0" smtClean="0">
                <a:solidFill>
                  <a:srgbClr val="000000"/>
                </a:solidFill>
              </a:rPr>
              <a:t>, 2009) </a:t>
            </a:r>
            <a:endParaRPr lang="en-US" altLang="en-US" i="1" dirty="0" smtClean="0">
              <a:solidFill>
                <a:srgbClr val="000000"/>
              </a:solidFill>
            </a:endParaRP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E6A0AA-5F5F-4A8D-AB97-78FE74551E37}"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Documentation Forms/</a:t>
            </a:r>
            <a:br>
              <a:rPr lang="en-US" altLang="en-US" smtClean="0"/>
            </a:br>
            <a:r>
              <a:rPr lang="en-US" altLang="en-US" smtClean="0"/>
              <a:t>Templates Intervention Subtypes</a:t>
            </a:r>
          </a:p>
        </p:txBody>
      </p:sp>
      <p:graphicFrame>
        <p:nvGraphicFramePr>
          <p:cNvPr id="8" name="Content Placeholder 7" descr="Table 5.3 lists the subtypes for documentation forms/templates along with examples. These include patient self-assessment forms, clinician patient assessment forms, clinician encounter documentation forms, departmental/multidisciplinary clinical documentation forms, and data flowsheets."/>
          <p:cNvGraphicFramePr>
            <a:graphicFrameLocks noGrp="1"/>
          </p:cNvGraphicFramePr>
          <p:nvPr>
            <p:ph type="tbl" sz="quarter" idx="14"/>
          </p:nvPr>
        </p:nvGraphicFramePr>
        <p:xfrm>
          <a:off x="457200" y="1600200"/>
          <a:ext cx="8229600" cy="3489520"/>
        </p:xfrm>
        <a:graphic>
          <a:graphicData uri="http://schemas.openxmlformats.org/drawingml/2006/table">
            <a:tbl>
              <a:tblPr firstRow="1" bandRow="1">
                <a:tableStyleId>{073A0DAA-6AF3-43AB-8588-CEC1D06C72B9}</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35204">
                <a:tc>
                  <a:txBody>
                    <a:bodyPr/>
                    <a:lstStyle/>
                    <a:p>
                      <a:r>
                        <a:rPr lang="en-US" sz="1600" dirty="0" smtClean="0"/>
                        <a:t>Subtypes</a:t>
                      </a:r>
                      <a:endParaRPr lang="en-US" sz="1600" dirty="0"/>
                    </a:p>
                  </a:txBody>
                  <a:tcPr marL="99753" marR="99753" marT="45691" marB="45691"/>
                </a:tc>
                <a:tc>
                  <a:txBody>
                    <a:bodyPr/>
                    <a:lstStyle/>
                    <a:p>
                      <a:r>
                        <a:rPr lang="en-US" sz="1600" dirty="0" smtClean="0"/>
                        <a:t>Example</a:t>
                      </a:r>
                      <a:endParaRPr lang="en-US" sz="1600" dirty="0"/>
                    </a:p>
                  </a:txBody>
                  <a:tcPr marL="99753" marR="99753" marT="45691" marB="45691"/>
                </a:tc>
                <a:extLst>
                  <a:ext uri="{0D108BD9-81ED-4DB2-BD59-A6C34878D82A}">
                    <a16:rowId xmlns="" xmlns:a16="http://schemas.microsoft.com/office/drawing/2014/main" val="10000"/>
                  </a:ext>
                </a:extLst>
              </a:tr>
              <a:tr h="822849">
                <a:tc>
                  <a:txBody>
                    <a:bodyPr/>
                    <a:lstStyle/>
                    <a:p>
                      <a:r>
                        <a:rPr lang="en-US" sz="1600" dirty="0" smtClean="0"/>
                        <a:t>Patient self-assessment forms </a:t>
                      </a:r>
                      <a:endParaRPr lang="en-US" sz="1600" dirty="0"/>
                    </a:p>
                  </a:txBody>
                  <a:tcPr marL="99753" marR="99753" marT="45691" marB="45691"/>
                </a:tc>
                <a:tc>
                  <a:txBody>
                    <a:bodyPr/>
                    <a:lstStyle/>
                    <a:p>
                      <a:r>
                        <a:rPr lang="en-US" sz="1600" dirty="0" smtClean="0"/>
                        <a:t>Pre-visit questionnaire, for example, that outlines health problems and current medications </a:t>
                      </a:r>
                      <a:endParaRPr lang="en-US" sz="1600" dirty="0"/>
                    </a:p>
                  </a:txBody>
                  <a:tcPr marL="99753" marR="99753" marT="45691" marB="45691"/>
                </a:tc>
                <a:extLst>
                  <a:ext uri="{0D108BD9-81ED-4DB2-BD59-A6C34878D82A}">
                    <a16:rowId xmlns="" xmlns:a16="http://schemas.microsoft.com/office/drawing/2014/main" val="10001"/>
                  </a:ext>
                </a:extLst>
              </a:tr>
              <a:tr h="350370">
                <a:tc>
                  <a:txBody>
                    <a:bodyPr/>
                    <a:lstStyle/>
                    <a:p>
                      <a:r>
                        <a:rPr lang="en-US" sz="1600" dirty="0" smtClean="0"/>
                        <a:t>Clinician patient assessment forms</a:t>
                      </a:r>
                      <a:endParaRPr lang="en-US" sz="1600" dirty="0"/>
                    </a:p>
                  </a:txBody>
                  <a:tcPr marL="99753" marR="99753" marT="45691" marB="45691"/>
                </a:tc>
                <a:tc>
                  <a:txBody>
                    <a:bodyPr/>
                    <a:lstStyle/>
                    <a:p>
                      <a:r>
                        <a:rPr lang="en-US" sz="1600" dirty="0" smtClean="0"/>
                        <a:t>Inpatient admission assessment </a:t>
                      </a:r>
                      <a:endParaRPr lang="en-US" sz="1600" dirty="0"/>
                    </a:p>
                  </a:txBody>
                  <a:tcPr marL="99753" marR="99753" marT="45691" marB="45691"/>
                </a:tc>
                <a:extLst>
                  <a:ext uri="{0D108BD9-81ED-4DB2-BD59-A6C34878D82A}">
                    <a16:rowId xmlns="" xmlns:a16="http://schemas.microsoft.com/office/drawing/2014/main" val="10002"/>
                  </a:ext>
                </a:extLst>
              </a:tr>
              <a:tr h="579027">
                <a:tc>
                  <a:txBody>
                    <a:bodyPr/>
                    <a:lstStyle/>
                    <a:p>
                      <a:r>
                        <a:rPr lang="en-US" sz="1600" dirty="0" smtClean="0"/>
                        <a:t>Clinician encounter documentation forms</a:t>
                      </a:r>
                      <a:endParaRPr lang="en-US" sz="1600" dirty="0"/>
                    </a:p>
                  </a:txBody>
                  <a:tcPr marL="99753" marR="99753" marT="45691" marB="45691"/>
                </a:tc>
                <a:tc>
                  <a:txBody>
                    <a:bodyPr/>
                    <a:lstStyle/>
                    <a:p>
                      <a:r>
                        <a:rPr lang="en-US" sz="1600" dirty="0" smtClean="0"/>
                        <a:t>Structured history and physical examination template </a:t>
                      </a:r>
                      <a:endParaRPr lang="en-US" sz="1600" dirty="0"/>
                    </a:p>
                  </a:txBody>
                  <a:tcPr marL="99753" marR="99753" marT="45691" marB="45691"/>
                </a:tc>
                <a:extLst>
                  <a:ext uri="{0D108BD9-81ED-4DB2-BD59-A6C34878D82A}">
                    <a16:rowId xmlns="" xmlns:a16="http://schemas.microsoft.com/office/drawing/2014/main" val="10003"/>
                  </a:ext>
                </a:extLst>
              </a:tr>
              <a:tr h="579027">
                <a:tc>
                  <a:txBody>
                    <a:bodyPr/>
                    <a:lstStyle/>
                    <a:p>
                      <a:r>
                        <a:rPr lang="en-US" sz="1600" dirty="0" smtClean="0"/>
                        <a:t>Departmental/multidisciplinary clinical documentation forms</a:t>
                      </a:r>
                      <a:endParaRPr lang="en-US" sz="1600" dirty="0"/>
                    </a:p>
                  </a:txBody>
                  <a:tcPr marL="99753" marR="99753" marT="45691" marB="45691"/>
                </a:tc>
                <a:tc>
                  <a:txBody>
                    <a:bodyPr/>
                    <a:lstStyle/>
                    <a:p>
                      <a:r>
                        <a:rPr lang="en-US" sz="1600" dirty="0" smtClean="0"/>
                        <a:t>Emergency Department (ED) documentation </a:t>
                      </a:r>
                      <a:endParaRPr lang="en-US" sz="1600" dirty="0"/>
                    </a:p>
                  </a:txBody>
                  <a:tcPr marL="99753" marR="99753" marT="45691" marB="45691"/>
                </a:tc>
                <a:extLst>
                  <a:ext uri="{0D108BD9-81ED-4DB2-BD59-A6C34878D82A}">
                    <a16:rowId xmlns="" xmlns:a16="http://schemas.microsoft.com/office/drawing/2014/main" val="10004"/>
                  </a:ext>
                </a:extLst>
              </a:tr>
              <a:tr h="822849">
                <a:tc>
                  <a:txBody>
                    <a:bodyPr/>
                    <a:lstStyle/>
                    <a:p>
                      <a:r>
                        <a:rPr lang="en-US" sz="1600" dirty="0" smtClean="0"/>
                        <a:t>Data flowsheets (usually a mixture of data entry form and relevant data presentation, see next entry) </a:t>
                      </a:r>
                      <a:endParaRPr lang="en-US" sz="1600" dirty="0"/>
                    </a:p>
                  </a:txBody>
                  <a:tcPr marL="99753" marR="99753" marT="45691" marB="45691"/>
                </a:tc>
                <a:tc>
                  <a:txBody>
                    <a:bodyPr/>
                    <a:lstStyle/>
                    <a:p>
                      <a:r>
                        <a:rPr lang="en-US" sz="1600" dirty="0" smtClean="0"/>
                        <a:t>Health maintenance/disease management form </a:t>
                      </a:r>
                      <a:endParaRPr lang="en-US" sz="1600" dirty="0"/>
                    </a:p>
                  </a:txBody>
                  <a:tcPr marL="99753" marR="99753" marT="45691" marB="45691"/>
                </a:tc>
                <a:extLst>
                  <a:ext uri="{0D108BD9-81ED-4DB2-BD59-A6C34878D82A}">
                    <a16:rowId xmlns="" xmlns:a16="http://schemas.microsoft.com/office/drawing/2014/main" val="10005"/>
                  </a:ext>
                </a:extLst>
              </a:tr>
            </a:tbl>
          </a:graphicData>
        </a:graphic>
      </p:graphicFrame>
      <p:sp>
        <p:nvSpPr>
          <p:cNvPr id="17434" name="Text Placeholder 1"/>
          <p:cNvSpPr>
            <a:spLocks noGrp="1"/>
          </p:cNvSpPr>
          <p:nvPr>
            <p:ph type="body" sz="quarter" idx="32"/>
          </p:nvPr>
        </p:nvSpPr>
        <p:spPr/>
        <p:txBody>
          <a:bodyPr>
            <a:normAutofit/>
          </a:bodyPr>
          <a:lstStyle/>
          <a:p>
            <a:pPr eaLnBrk="1" hangingPunct="1">
              <a:spcBef>
                <a:spcPct val="0"/>
              </a:spcBef>
            </a:pPr>
            <a:r>
              <a:rPr lang="en-US" altLang="en-US" dirty="0" smtClean="0">
                <a:solidFill>
                  <a:srgbClr val="000000"/>
                </a:solidFill>
              </a:rPr>
              <a:t>Table 5.3  Documentation Forms/Templates Intervention Subtypes (</a:t>
            </a:r>
            <a:r>
              <a:rPr lang="en-US" altLang="en-US" dirty="0" err="1" smtClean="0">
                <a:solidFill>
                  <a:srgbClr val="000000"/>
                </a:solidFill>
              </a:rPr>
              <a:t>Osheroff</a:t>
            </a:r>
            <a:r>
              <a:rPr lang="en-US" altLang="en-US" dirty="0" smtClean="0">
                <a:solidFill>
                  <a:srgbClr val="000000"/>
                </a:solidFill>
              </a:rPr>
              <a:t> et al., 2005)</a:t>
            </a:r>
            <a:endParaRPr lang="en-US" altLang="en-US" i="1" dirty="0" smtClean="0">
              <a:solidFill>
                <a:srgbClr val="000000"/>
              </a:solidFill>
            </a:endParaRP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B5B595-DB08-4622-9182-A13AEDBCBA32}"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mtClean="0"/>
              <a:t>Relevant Data Presentation Intervention Subtypes</a:t>
            </a:r>
          </a:p>
        </p:txBody>
      </p:sp>
      <p:graphicFrame>
        <p:nvGraphicFramePr>
          <p:cNvPr id="8" name="Content Placeholder 7" descr="Table 5.4 lists the subtypes for relevant data presentation with examples for each. The subtypes are relevant data for ordering, administration or documentation, retrospective/aggregate reporting or filtering, environmental parameter reporting, choice lists, and practice status display."/>
          <p:cNvGraphicFramePr>
            <a:graphicFrameLocks noGrp="1"/>
          </p:cNvGraphicFramePr>
          <p:nvPr>
            <p:ph type="tbl" sz="quarter" idx="14"/>
          </p:nvPr>
        </p:nvGraphicFramePr>
        <p:xfrm>
          <a:off x="457200" y="1600200"/>
          <a:ext cx="8229600" cy="3794271"/>
        </p:xfrm>
        <a:graphic>
          <a:graphicData uri="http://schemas.openxmlformats.org/drawingml/2006/table">
            <a:tbl>
              <a:tblPr firstRow="1" bandRow="1">
                <a:tableStyleId>{073A0DAA-6AF3-43AB-8588-CEC1D06C72B9}</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594121">
                <a:tc>
                  <a:txBody>
                    <a:bodyPr/>
                    <a:lstStyle/>
                    <a:p>
                      <a:r>
                        <a:rPr lang="en-US" sz="1800" dirty="0" smtClean="0"/>
                        <a:t>Subtypes</a:t>
                      </a:r>
                      <a:endParaRPr lang="en-US" sz="1800" dirty="0"/>
                    </a:p>
                  </a:txBody>
                  <a:tcPr marL="99753" marR="99753" marT="45695" marB="45695"/>
                </a:tc>
                <a:tc>
                  <a:txBody>
                    <a:bodyPr/>
                    <a:lstStyle/>
                    <a:p>
                      <a:r>
                        <a:rPr lang="en-US" sz="1800" dirty="0" smtClean="0"/>
                        <a:t>Example</a:t>
                      </a:r>
                      <a:endParaRPr lang="en-US" sz="1800" dirty="0"/>
                    </a:p>
                  </a:txBody>
                  <a:tcPr marL="99753" marR="99753" marT="45695" marB="45695"/>
                </a:tc>
                <a:extLst>
                  <a:ext uri="{0D108BD9-81ED-4DB2-BD59-A6C34878D82A}">
                    <a16:rowId xmlns="" xmlns:a16="http://schemas.microsoft.com/office/drawing/2014/main" val="10000"/>
                  </a:ext>
                </a:extLst>
              </a:tr>
              <a:tr h="914306">
                <a:tc>
                  <a:txBody>
                    <a:bodyPr/>
                    <a:lstStyle/>
                    <a:p>
                      <a:r>
                        <a:rPr lang="en-US" sz="1800" dirty="0" smtClean="0"/>
                        <a:t>Relevant data for ordering, administration, or documentation</a:t>
                      </a:r>
                      <a:endParaRPr lang="en-US" sz="1800" dirty="0"/>
                    </a:p>
                  </a:txBody>
                  <a:tcPr marL="99753" marR="99753" marT="45695" marB="45695"/>
                </a:tc>
                <a:tc>
                  <a:txBody>
                    <a:bodyPr/>
                    <a:lstStyle/>
                    <a:p>
                      <a:r>
                        <a:rPr lang="en-US" sz="1800" dirty="0" smtClean="0"/>
                        <a:t>Longitudinal display of key patient information to highlight trends and issues requiring attention </a:t>
                      </a:r>
                      <a:endParaRPr lang="en-US" sz="1800" dirty="0"/>
                    </a:p>
                  </a:txBody>
                  <a:tcPr marL="99753" marR="99753" marT="45695" marB="45695"/>
                </a:tc>
                <a:extLst>
                  <a:ext uri="{0D108BD9-81ED-4DB2-BD59-A6C34878D82A}">
                    <a16:rowId xmlns="" xmlns:a16="http://schemas.microsoft.com/office/drawing/2014/main" val="10001"/>
                  </a:ext>
                </a:extLst>
              </a:tr>
              <a:tr h="640001">
                <a:tc>
                  <a:txBody>
                    <a:bodyPr/>
                    <a:lstStyle/>
                    <a:p>
                      <a:r>
                        <a:rPr lang="en-US" sz="1800" dirty="0" smtClean="0"/>
                        <a:t>Retrospective/aggregate reporting or filtering </a:t>
                      </a:r>
                      <a:endParaRPr lang="en-US" sz="1800" dirty="0"/>
                    </a:p>
                  </a:txBody>
                  <a:tcPr marL="99753" marR="99753" marT="45695" marB="45695"/>
                </a:tc>
                <a:tc>
                  <a:txBody>
                    <a:bodyPr/>
                    <a:lstStyle/>
                    <a:p>
                      <a:r>
                        <a:rPr lang="en-US" sz="1800" dirty="0" smtClean="0"/>
                        <a:t>Adverse drug event (ADE) tracking </a:t>
                      </a:r>
                      <a:endParaRPr lang="en-US" sz="1800" dirty="0"/>
                    </a:p>
                  </a:txBody>
                  <a:tcPr marL="99753" marR="99753" marT="45695" marB="45695"/>
                </a:tc>
                <a:extLst>
                  <a:ext uri="{0D108BD9-81ED-4DB2-BD59-A6C34878D82A}">
                    <a16:rowId xmlns="" xmlns:a16="http://schemas.microsoft.com/office/drawing/2014/main" val="10002"/>
                  </a:ext>
                </a:extLst>
              </a:tr>
              <a:tr h="365696">
                <a:tc>
                  <a:txBody>
                    <a:bodyPr/>
                    <a:lstStyle/>
                    <a:p>
                      <a:r>
                        <a:rPr lang="en-US" sz="1800" dirty="0" smtClean="0"/>
                        <a:t>Environmental parameter reporting </a:t>
                      </a:r>
                      <a:endParaRPr lang="en-US" sz="1800" dirty="0"/>
                    </a:p>
                  </a:txBody>
                  <a:tcPr marL="99753" marR="99753" marT="45695" marB="45695"/>
                </a:tc>
                <a:tc>
                  <a:txBody>
                    <a:bodyPr/>
                    <a:lstStyle/>
                    <a:p>
                      <a:r>
                        <a:rPr lang="en-US" sz="1800" dirty="0" smtClean="0"/>
                        <a:t>Recent hospital antibiotic sensitivities </a:t>
                      </a:r>
                      <a:endParaRPr lang="en-US" sz="1800" dirty="0"/>
                    </a:p>
                  </a:txBody>
                  <a:tcPr marL="99753" marR="99753" marT="45695" marB="45695"/>
                </a:tc>
                <a:extLst>
                  <a:ext uri="{0D108BD9-81ED-4DB2-BD59-A6C34878D82A}">
                    <a16:rowId xmlns="" xmlns:a16="http://schemas.microsoft.com/office/drawing/2014/main" val="10003"/>
                  </a:ext>
                </a:extLst>
              </a:tr>
              <a:tr h="914306">
                <a:tc>
                  <a:txBody>
                    <a:bodyPr/>
                    <a:lstStyle/>
                    <a:p>
                      <a:r>
                        <a:rPr lang="en-US" sz="1800" dirty="0" smtClean="0"/>
                        <a:t>Choice lists </a:t>
                      </a:r>
                      <a:endParaRPr lang="en-US" sz="1800" dirty="0"/>
                    </a:p>
                  </a:txBody>
                  <a:tcPr marL="99753" marR="99753" marT="45695" marB="45695"/>
                </a:tc>
                <a:tc>
                  <a:txBody>
                    <a:bodyPr/>
                    <a:lstStyle/>
                    <a:p>
                      <a:r>
                        <a:rPr lang="en-US" sz="1800" dirty="0" smtClean="0"/>
                        <a:t>Suggested dose choice lists, possibly modified as needed for patient’s kidney or liver function and age </a:t>
                      </a:r>
                      <a:endParaRPr lang="en-US" sz="1800" dirty="0"/>
                    </a:p>
                  </a:txBody>
                  <a:tcPr marL="99753" marR="99753" marT="45695" marB="45695"/>
                </a:tc>
                <a:extLst>
                  <a:ext uri="{0D108BD9-81ED-4DB2-BD59-A6C34878D82A}">
                    <a16:rowId xmlns="" xmlns:a16="http://schemas.microsoft.com/office/drawing/2014/main" val="10004"/>
                  </a:ext>
                </a:extLst>
              </a:tr>
              <a:tr h="365696">
                <a:tc>
                  <a:txBody>
                    <a:bodyPr/>
                    <a:lstStyle/>
                    <a:p>
                      <a:r>
                        <a:rPr lang="en-US" sz="1800" dirty="0" smtClean="0"/>
                        <a:t>Practice status display </a:t>
                      </a:r>
                      <a:endParaRPr lang="en-US" sz="1800" dirty="0"/>
                    </a:p>
                  </a:txBody>
                  <a:tcPr marL="99753" marR="99753" marT="45695" marB="45695"/>
                </a:tc>
                <a:tc>
                  <a:txBody>
                    <a:bodyPr/>
                    <a:lstStyle/>
                    <a:p>
                      <a:r>
                        <a:rPr lang="en-US" sz="1800" dirty="0" smtClean="0"/>
                        <a:t>ED tracking display </a:t>
                      </a:r>
                      <a:endParaRPr lang="en-US" sz="1800" dirty="0"/>
                    </a:p>
                  </a:txBody>
                  <a:tcPr marL="99753" marR="99753" marT="45695" marB="45695"/>
                </a:tc>
                <a:extLst>
                  <a:ext uri="{0D108BD9-81ED-4DB2-BD59-A6C34878D82A}">
                    <a16:rowId xmlns="" xmlns:a16="http://schemas.microsoft.com/office/drawing/2014/main" val="10005"/>
                  </a:ext>
                </a:extLst>
              </a:tr>
            </a:tbl>
          </a:graphicData>
        </a:graphic>
      </p:graphicFrame>
      <p:sp>
        <p:nvSpPr>
          <p:cNvPr id="18458" name="Text Placeholder 1"/>
          <p:cNvSpPr>
            <a:spLocks noGrp="1"/>
          </p:cNvSpPr>
          <p:nvPr>
            <p:ph type="body" sz="quarter" idx="32"/>
          </p:nvPr>
        </p:nvSpPr>
        <p:spPr/>
        <p:txBody>
          <a:bodyPr>
            <a:normAutofit/>
          </a:bodyPr>
          <a:lstStyle/>
          <a:p>
            <a:pPr eaLnBrk="1" hangingPunct="1">
              <a:spcBef>
                <a:spcPct val="0"/>
              </a:spcBef>
            </a:pPr>
            <a:r>
              <a:rPr lang="en-US" altLang="en-US" dirty="0" smtClean="0">
                <a:solidFill>
                  <a:srgbClr val="000000"/>
                </a:solidFill>
              </a:rPr>
              <a:t>Table 5.4  Relevant Data Presentation Intervention Subtypes (</a:t>
            </a:r>
            <a:r>
              <a:rPr lang="en-US" altLang="en-US" dirty="0" err="1" smtClean="0">
                <a:solidFill>
                  <a:srgbClr val="000000"/>
                </a:solidFill>
              </a:rPr>
              <a:t>Osheroff</a:t>
            </a:r>
            <a:r>
              <a:rPr lang="en-US" altLang="en-US" dirty="0" smtClean="0">
                <a:solidFill>
                  <a:srgbClr val="000000"/>
                </a:solidFill>
              </a:rPr>
              <a:t> et al., 2005)</a:t>
            </a:r>
            <a:endParaRPr lang="en-US" altLang="en-US" i="1" dirty="0" smtClean="0">
              <a:solidFill>
                <a:srgbClr val="000000"/>
              </a:solidFill>
            </a:endParaRP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71558E-C18E-4902-A627-37571760D13B}"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r>
              <a:rPr lang="en-US" altLang="en-US" smtClean="0"/>
              <a:t>Order/Prescription Creation Intervention Subtypes</a:t>
            </a:r>
          </a:p>
        </p:txBody>
      </p:sp>
      <p:graphicFrame>
        <p:nvGraphicFramePr>
          <p:cNvPr id="8" name="Content Placeholder 7" descr="Table 5.5 lists the three subtypes for order/prescription creation facilitators accompanied by an example. The three are single-order completers including subsequent orders, order sets, and tools for complex ordering."/>
          <p:cNvGraphicFramePr>
            <a:graphicFrameLocks noGrp="1"/>
          </p:cNvGraphicFramePr>
          <p:nvPr>
            <p:ph type="tbl" sz="quarter" idx="14"/>
          </p:nvPr>
        </p:nvGraphicFramePr>
        <p:xfrm>
          <a:off x="457200" y="1600200"/>
          <a:ext cx="8229600" cy="3398838"/>
        </p:xfrm>
        <a:graphic>
          <a:graphicData uri="http://schemas.openxmlformats.org/drawingml/2006/table">
            <a:tbl>
              <a:tblPr firstRow="1" bandRow="1">
                <a:tableStyleId>{073A0DAA-6AF3-43AB-8588-CEC1D06C72B9}</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81038">
                <a:tc>
                  <a:txBody>
                    <a:bodyPr/>
                    <a:lstStyle/>
                    <a:p>
                      <a:r>
                        <a:rPr lang="en-US" sz="1800" dirty="0" smtClean="0"/>
                        <a:t>Subtypes</a:t>
                      </a:r>
                      <a:endParaRPr lang="en-US" sz="1800" dirty="0"/>
                    </a:p>
                  </a:txBody>
                  <a:tcPr marL="99753" marR="99753" marT="45721" marB="45721"/>
                </a:tc>
                <a:tc>
                  <a:txBody>
                    <a:bodyPr/>
                    <a:lstStyle/>
                    <a:p>
                      <a:r>
                        <a:rPr lang="en-US" sz="1800" dirty="0" smtClean="0"/>
                        <a:t>Example</a:t>
                      </a:r>
                      <a:endParaRPr lang="en-US" sz="1800" dirty="0"/>
                    </a:p>
                  </a:txBody>
                  <a:tcPr marL="99753" marR="99753" marT="45721" marB="45721"/>
                </a:tc>
                <a:extLst>
                  <a:ext uri="{0D108BD9-81ED-4DB2-BD59-A6C34878D82A}">
                    <a16:rowId xmlns="" xmlns:a16="http://schemas.microsoft.com/office/drawing/2014/main" val="10000"/>
                  </a:ext>
                </a:extLst>
              </a:tr>
              <a:tr h="1188832">
                <a:tc>
                  <a:txBody>
                    <a:bodyPr/>
                    <a:lstStyle/>
                    <a:p>
                      <a:r>
                        <a:rPr lang="en-US" sz="1800" dirty="0" smtClean="0"/>
                        <a:t>Single-order completers including consequent orders </a:t>
                      </a:r>
                      <a:endParaRPr lang="en-US" sz="1800" dirty="0"/>
                    </a:p>
                  </a:txBody>
                  <a:tcPr marL="99753" marR="99753" marT="45721" marB="45721"/>
                </a:tc>
                <a:tc>
                  <a:txBody>
                    <a:bodyPr/>
                    <a:lstStyle/>
                    <a:p>
                      <a:r>
                        <a:rPr lang="en-US" sz="1800" dirty="0" smtClean="0"/>
                        <a:t>Suggested drug and/or dose choice lists integrated into ordering function—possibly modified by patient’s kidney or liver function and age </a:t>
                      </a:r>
                      <a:endParaRPr lang="en-US" sz="1800" dirty="0"/>
                    </a:p>
                  </a:txBody>
                  <a:tcPr marL="99753" marR="99753" marT="45721" marB="45721"/>
                </a:tc>
                <a:extLst>
                  <a:ext uri="{0D108BD9-81ED-4DB2-BD59-A6C34878D82A}">
                    <a16:rowId xmlns="" xmlns:a16="http://schemas.microsoft.com/office/drawing/2014/main" val="10001"/>
                  </a:ext>
                </a:extLst>
              </a:tr>
              <a:tr h="914484">
                <a:tc>
                  <a:txBody>
                    <a:bodyPr/>
                    <a:lstStyle/>
                    <a:p>
                      <a:r>
                        <a:rPr lang="en-US" sz="1800" dirty="0" smtClean="0"/>
                        <a:t>Order sets </a:t>
                      </a:r>
                      <a:endParaRPr lang="en-US" sz="1800" dirty="0"/>
                    </a:p>
                  </a:txBody>
                  <a:tcPr marL="99753" marR="99753" marT="45721" marB="45721"/>
                </a:tc>
                <a:tc>
                  <a:txBody>
                    <a:bodyPr/>
                    <a:lstStyle/>
                    <a:p>
                      <a:r>
                        <a:rPr lang="en-US" sz="1800" dirty="0" smtClean="0"/>
                        <a:t>General order sets (for example, for hospital admission or problem-oriented ambulatory visit) </a:t>
                      </a:r>
                      <a:endParaRPr lang="en-US" sz="1800" dirty="0"/>
                    </a:p>
                  </a:txBody>
                  <a:tcPr marL="99753" marR="99753" marT="45721" marB="45721"/>
                </a:tc>
                <a:extLst>
                  <a:ext uri="{0D108BD9-81ED-4DB2-BD59-A6C34878D82A}">
                    <a16:rowId xmlns="" xmlns:a16="http://schemas.microsoft.com/office/drawing/2014/main" val="10002"/>
                  </a:ext>
                </a:extLst>
              </a:tr>
              <a:tr h="914484">
                <a:tc>
                  <a:txBody>
                    <a:bodyPr/>
                    <a:lstStyle/>
                    <a:p>
                      <a:r>
                        <a:rPr lang="en-US" sz="1800" dirty="0" smtClean="0"/>
                        <a:t>Tools for complex ordering</a:t>
                      </a:r>
                      <a:endParaRPr lang="en-US" sz="1800" dirty="0"/>
                    </a:p>
                  </a:txBody>
                  <a:tcPr marL="99753" marR="99753" marT="45721" marB="45721"/>
                </a:tc>
                <a:tc>
                  <a:txBody>
                    <a:bodyPr/>
                    <a:lstStyle/>
                    <a:p>
                      <a:r>
                        <a:rPr lang="en-US" sz="1800" dirty="0" smtClean="0"/>
                        <a:t>Guided dose algorithms based on weight, body surface area (BSA), kidney function, etc. </a:t>
                      </a:r>
                      <a:endParaRPr lang="en-US" sz="1800" dirty="0"/>
                    </a:p>
                  </a:txBody>
                  <a:tcPr marL="99753" marR="99753" marT="45721" marB="45721"/>
                </a:tc>
                <a:extLst>
                  <a:ext uri="{0D108BD9-81ED-4DB2-BD59-A6C34878D82A}">
                    <a16:rowId xmlns="" xmlns:a16="http://schemas.microsoft.com/office/drawing/2014/main" val="10003"/>
                  </a:ext>
                </a:extLst>
              </a:tr>
            </a:tbl>
          </a:graphicData>
        </a:graphic>
      </p:graphicFrame>
      <p:sp>
        <p:nvSpPr>
          <p:cNvPr id="19476" name="Text Placeholder 1"/>
          <p:cNvSpPr>
            <a:spLocks noGrp="1"/>
          </p:cNvSpPr>
          <p:nvPr>
            <p:ph type="body" sz="quarter" idx="32"/>
          </p:nvPr>
        </p:nvSpPr>
        <p:spPr/>
        <p:txBody>
          <a:bodyPr/>
          <a:lstStyle/>
          <a:p>
            <a:pPr eaLnBrk="1" hangingPunct="1">
              <a:spcBef>
                <a:spcPct val="0"/>
              </a:spcBef>
            </a:pPr>
            <a:r>
              <a:rPr lang="en-US" altLang="en-US" dirty="0" smtClean="0">
                <a:solidFill>
                  <a:srgbClr val="000000"/>
                </a:solidFill>
              </a:rPr>
              <a:t>Table 5.5  Order/Prescription Creation Intervention Subtypes (</a:t>
            </a:r>
            <a:r>
              <a:rPr lang="en-US" altLang="en-US" dirty="0" err="1" smtClean="0">
                <a:solidFill>
                  <a:srgbClr val="000000"/>
                </a:solidFill>
              </a:rPr>
              <a:t>Osheroff</a:t>
            </a:r>
            <a:r>
              <a:rPr lang="en-US" altLang="en-US" dirty="0" smtClean="0">
                <a:solidFill>
                  <a:srgbClr val="000000"/>
                </a:solidFill>
              </a:rPr>
              <a:t> et al., 2005)</a:t>
            </a:r>
            <a:endParaRPr lang="en-US" altLang="en-US" i="1" dirty="0" smtClean="0">
              <a:solidFill>
                <a:srgbClr val="000000"/>
              </a:solidFill>
            </a:endParaRP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5B247B-44F3-487B-8869-0248FCC5BFB7}"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altLang="en-US" smtClean="0"/>
              <a:t>Protocol/Pathway Support Intervention Subtypes</a:t>
            </a:r>
          </a:p>
        </p:txBody>
      </p:sp>
      <p:graphicFrame>
        <p:nvGraphicFramePr>
          <p:cNvPr id="8" name="Content Placeholder 7" descr="Table 5.6 lists two subtypes, stepwise processing of multi-step protocol or guidance and support for managing clinical problems over long periods and many encounters, for protocol/pathway support. Examples are listed as well. "/>
          <p:cNvGraphicFramePr>
            <a:graphicFrameLocks noGrp="1"/>
          </p:cNvGraphicFramePr>
          <p:nvPr>
            <p:ph type="tbl" sz="quarter" idx="14"/>
          </p:nvPr>
        </p:nvGraphicFramePr>
        <p:xfrm>
          <a:off x="457200" y="1600200"/>
          <a:ext cx="8229600" cy="3017838"/>
        </p:xfrm>
        <a:graphic>
          <a:graphicData uri="http://schemas.openxmlformats.org/drawingml/2006/table">
            <a:tbl>
              <a:tblPr firstRow="1" bandRow="1">
                <a:tableStyleId>{073A0DAA-6AF3-43AB-8588-CEC1D06C72B9}</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65799">
                <a:tc>
                  <a:txBody>
                    <a:bodyPr/>
                    <a:lstStyle/>
                    <a:p>
                      <a:r>
                        <a:rPr lang="en-US" sz="1800" dirty="0" smtClean="0"/>
                        <a:t>Subtypes</a:t>
                      </a:r>
                      <a:endParaRPr lang="en-US" sz="1800" dirty="0"/>
                    </a:p>
                  </a:txBody>
                  <a:tcPr marL="99753" marR="99753" marT="45725" marB="45725"/>
                </a:tc>
                <a:tc>
                  <a:txBody>
                    <a:bodyPr/>
                    <a:lstStyle/>
                    <a:p>
                      <a:r>
                        <a:rPr lang="en-US" sz="1800" dirty="0" smtClean="0"/>
                        <a:t>Example</a:t>
                      </a:r>
                      <a:endParaRPr lang="en-US" sz="1800" dirty="0"/>
                    </a:p>
                  </a:txBody>
                  <a:tcPr marL="99753" marR="99753" marT="45725" marB="45725"/>
                </a:tc>
                <a:extLst>
                  <a:ext uri="{0D108BD9-81ED-4DB2-BD59-A6C34878D82A}">
                    <a16:rowId xmlns="" xmlns:a16="http://schemas.microsoft.com/office/drawing/2014/main" val="10000"/>
                  </a:ext>
                </a:extLst>
              </a:tr>
              <a:tr h="1737543">
                <a:tc>
                  <a:txBody>
                    <a:bodyPr/>
                    <a:lstStyle/>
                    <a:p>
                      <a:r>
                        <a:rPr lang="en-US" sz="1800" dirty="0" smtClean="0"/>
                        <a:t>Stepwise processing of multi-step protocol or guideline </a:t>
                      </a:r>
                      <a:endParaRPr lang="en-US" sz="1800" dirty="0"/>
                    </a:p>
                  </a:txBody>
                  <a:tcPr marL="99753" marR="99753" marT="45725" marB="45725"/>
                </a:tc>
                <a:tc>
                  <a:txBody>
                    <a:bodyPr/>
                    <a:lstStyle/>
                    <a:p>
                      <a:r>
                        <a:rPr lang="en-US" sz="1800" dirty="0" smtClean="0"/>
                        <a:t>Tools for monitoring and supporting inpatient clinical pathways (for example, for pneumonia admissions) and multiday/multi-cycle chemotherapy protocols in the inpatient or outpatient setting </a:t>
                      </a:r>
                      <a:endParaRPr lang="en-US" sz="1800" dirty="0"/>
                    </a:p>
                  </a:txBody>
                  <a:tcPr marL="99753" marR="99753" marT="45725" marB="45725"/>
                </a:tc>
                <a:extLst>
                  <a:ext uri="{0D108BD9-81ED-4DB2-BD59-A6C34878D82A}">
                    <a16:rowId xmlns="" xmlns:a16="http://schemas.microsoft.com/office/drawing/2014/main" val="10001"/>
                  </a:ext>
                </a:extLst>
              </a:tr>
              <a:tr h="914496">
                <a:tc>
                  <a:txBody>
                    <a:bodyPr/>
                    <a:lstStyle/>
                    <a:p>
                      <a:r>
                        <a:rPr lang="en-US" sz="1800" dirty="0" smtClean="0"/>
                        <a:t>Support for managing clinical problems over long periods and many encounters</a:t>
                      </a:r>
                      <a:endParaRPr lang="en-US" sz="1800" dirty="0"/>
                    </a:p>
                  </a:txBody>
                  <a:tcPr marL="99753" marR="99753" marT="45725" marB="45725"/>
                </a:tc>
                <a:tc>
                  <a:txBody>
                    <a:bodyPr/>
                    <a:lstStyle/>
                    <a:p>
                      <a:r>
                        <a:rPr lang="en-US" sz="1800" dirty="0" smtClean="0"/>
                        <a:t>Computer-assisted management algorithm for treating hyperlipidemia over many outpatient visits </a:t>
                      </a:r>
                      <a:endParaRPr lang="en-US" sz="1800" dirty="0"/>
                    </a:p>
                  </a:txBody>
                  <a:tcPr marL="99753" marR="99753" marT="45725" marB="45725"/>
                </a:tc>
                <a:extLst>
                  <a:ext uri="{0D108BD9-81ED-4DB2-BD59-A6C34878D82A}">
                    <a16:rowId xmlns="" xmlns:a16="http://schemas.microsoft.com/office/drawing/2014/main" val="10002"/>
                  </a:ext>
                </a:extLst>
              </a:tr>
            </a:tbl>
          </a:graphicData>
        </a:graphic>
      </p:graphicFrame>
      <p:sp>
        <p:nvSpPr>
          <p:cNvPr id="20497" name="Text Placeholder 1"/>
          <p:cNvSpPr>
            <a:spLocks noGrp="1"/>
          </p:cNvSpPr>
          <p:nvPr>
            <p:ph type="body" sz="quarter" idx="32"/>
          </p:nvPr>
        </p:nvSpPr>
        <p:spPr/>
        <p:txBody>
          <a:bodyPr>
            <a:normAutofit/>
          </a:bodyPr>
          <a:lstStyle/>
          <a:p>
            <a:pPr eaLnBrk="1" hangingPunct="1">
              <a:spcBef>
                <a:spcPct val="0"/>
              </a:spcBef>
            </a:pPr>
            <a:r>
              <a:rPr lang="en-US" altLang="en-US" dirty="0" smtClean="0">
                <a:solidFill>
                  <a:srgbClr val="000000"/>
                </a:solidFill>
              </a:rPr>
              <a:t>Table 5.6  Protocol/Pathway Support Intervention Subtypes (</a:t>
            </a:r>
            <a:r>
              <a:rPr lang="en-US" altLang="en-US" dirty="0" err="1" smtClean="0">
                <a:solidFill>
                  <a:srgbClr val="000000"/>
                </a:solidFill>
              </a:rPr>
              <a:t>Osheroff</a:t>
            </a:r>
            <a:r>
              <a:rPr lang="en-US" altLang="en-US" dirty="0" smtClean="0">
                <a:solidFill>
                  <a:srgbClr val="000000"/>
                </a:solidFill>
              </a:rPr>
              <a:t> et al., 2005)</a:t>
            </a:r>
            <a:endParaRPr lang="en-US" altLang="en-US" i="1" dirty="0" smtClean="0">
              <a:solidFill>
                <a:srgbClr val="000000"/>
              </a:solidFill>
            </a:endParaRP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ED8A5B-81F3-48D3-A5F0-F53F31FE6B4B}"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r>
              <a:rPr lang="en-US" altLang="en-US" smtClean="0"/>
              <a:t>Reference Information and Guidance Intervention Subtypes</a:t>
            </a:r>
          </a:p>
        </p:txBody>
      </p:sp>
      <p:graphicFrame>
        <p:nvGraphicFramePr>
          <p:cNvPr id="8" name="Content Placeholder 7" descr="Table 5.7 lists the subtypes, context-insensitive and context-sensitive, for reference information and guidance. Examples for each are provided also."/>
          <p:cNvGraphicFramePr>
            <a:graphicFrameLocks noGrp="1"/>
          </p:cNvGraphicFramePr>
          <p:nvPr>
            <p:ph type="tbl" sz="quarter" idx="14"/>
          </p:nvPr>
        </p:nvGraphicFramePr>
        <p:xfrm>
          <a:off x="457200" y="1600200"/>
          <a:ext cx="8229600" cy="2194248"/>
        </p:xfrm>
        <a:graphic>
          <a:graphicData uri="http://schemas.openxmlformats.org/drawingml/2006/table">
            <a:tbl>
              <a:tblPr firstRow="1" bandRow="1">
                <a:tableStyleId>{073A0DAA-6AF3-43AB-8588-CEC1D06C72B9}</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65610">
                <a:tc>
                  <a:txBody>
                    <a:bodyPr/>
                    <a:lstStyle/>
                    <a:p>
                      <a:r>
                        <a:rPr lang="en-US" sz="1800" dirty="0" smtClean="0"/>
                        <a:t>Subtypes</a:t>
                      </a:r>
                      <a:endParaRPr lang="en-US" sz="1800" dirty="0"/>
                    </a:p>
                  </a:txBody>
                  <a:tcPr marL="99753" marR="99753" marT="45668" marB="45668"/>
                </a:tc>
                <a:tc>
                  <a:txBody>
                    <a:bodyPr/>
                    <a:lstStyle/>
                    <a:p>
                      <a:r>
                        <a:rPr lang="en-US" sz="1800" dirty="0" smtClean="0"/>
                        <a:t>Example</a:t>
                      </a:r>
                      <a:endParaRPr lang="en-US" sz="1800" dirty="0"/>
                    </a:p>
                  </a:txBody>
                  <a:tcPr marL="99753" marR="99753" marT="45668" marB="45668"/>
                </a:tc>
                <a:extLst>
                  <a:ext uri="{0D108BD9-81ED-4DB2-BD59-A6C34878D82A}">
                    <a16:rowId xmlns="" xmlns:a16="http://schemas.microsoft.com/office/drawing/2014/main" val="10000"/>
                  </a:ext>
                </a:extLst>
              </a:tr>
              <a:tr h="914157">
                <a:tc>
                  <a:txBody>
                    <a:bodyPr/>
                    <a:lstStyle/>
                    <a:p>
                      <a:r>
                        <a:rPr lang="en-US" sz="1800" dirty="0" smtClean="0"/>
                        <a:t>Context-insensitive </a:t>
                      </a:r>
                      <a:endParaRPr lang="en-US" sz="1800" dirty="0"/>
                    </a:p>
                  </a:txBody>
                  <a:tcPr marL="99753" marR="99753" marT="45668" marB="45668"/>
                </a:tc>
                <a:tc>
                  <a:txBody>
                    <a:bodyPr/>
                    <a:lstStyle/>
                    <a:p>
                      <a:r>
                        <a:rPr lang="en-US" sz="1800" dirty="0" smtClean="0"/>
                        <a:t>General link from EMR or clinical portal to a reference program (at table of contents or general-search level) </a:t>
                      </a:r>
                      <a:endParaRPr lang="en-US" sz="1800" dirty="0"/>
                    </a:p>
                  </a:txBody>
                  <a:tcPr marL="99753" marR="99753" marT="45668" marB="45668"/>
                </a:tc>
                <a:extLst>
                  <a:ext uri="{0D108BD9-81ED-4DB2-BD59-A6C34878D82A}">
                    <a16:rowId xmlns="" xmlns:a16="http://schemas.microsoft.com/office/drawing/2014/main" val="10001"/>
                  </a:ext>
                </a:extLst>
              </a:tr>
              <a:tr h="914157">
                <a:tc>
                  <a:txBody>
                    <a:bodyPr/>
                    <a:lstStyle/>
                    <a:p>
                      <a:r>
                        <a:rPr lang="en-US" sz="1800" dirty="0" smtClean="0"/>
                        <a:t>Context-sensitive </a:t>
                      </a:r>
                      <a:endParaRPr lang="en-US" sz="1800" dirty="0"/>
                    </a:p>
                  </a:txBody>
                  <a:tcPr marL="99753" marR="99753" marT="45668" marB="45668"/>
                </a:tc>
                <a:tc>
                  <a:txBody>
                    <a:bodyPr/>
                    <a:lstStyle/>
                    <a:p>
                      <a:r>
                        <a:rPr lang="en-US" sz="1800" dirty="0" smtClean="0"/>
                        <a:t>Link within patient-messaging application to relevant patient drug information leaflets </a:t>
                      </a:r>
                      <a:endParaRPr lang="en-US" sz="1800" dirty="0"/>
                    </a:p>
                  </a:txBody>
                  <a:tcPr marL="99753" marR="99753" marT="45668" marB="45668"/>
                </a:tc>
                <a:extLst>
                  <a:ext uri="{0D108BD9-81ED-4DB2-BD59-A6C34878D82A}">
                    <a16:rowId xmlns="" xmlns:a16="http://schemas.microsoft.com/office/drawing/2014/main" val="10002"/>
                  </a:ext>
                </a:extLst>
              </a:tr>
            </a:tbl>
          </a:graphicData>
        </a:graphic>
      </p:graphicFrame>
      <p:sp>
        <p:nvSpPr>
          <p:cNvPr id="21522" name="Text Placeholder 9"/>
          <p:cNvSpPr>
            <a:spLocks noGrp="1"/>
          </p:cNvSpPr>
          <p:nvPr>
            <p:ph type="body" sz="quarter" idx="32"/>
          </p:nvPr>
        </p:nvSpPr>
        <p:spPr/>
        <p:txBody>
          <a:bodyPr/>
          <a:lstStyle/>
          <a:p>
            <a:r>
              <a:rPr lang="en-US" altLang="en-US" dirty="0" smtClean="0"/>
              <a:t>Table 5.7  Reference Information and Guidance Intervention Subtypes (</a:t>
            </a:r>
            <a:r>
              <a:rPr lang="en-US" altLang="en-US" dirty="0" err="1" smtClean="0"/>
              <a:t>Osheroff</a:t>
            </a:r>
            <a:r>
              <a:rPr lang="en-US" altLang="en-US" dirty="0" smtClean="0"/>
              <a:t> et al., 2005)</a:t>
            </a:r>
            <a:endParaRPr lang="en-US" altLang="en-US" i="1"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DA1948-EC90-4666-AFB0-CB93626A85E9}" type="slidenum">
              <a:rPr lang="en-US" altLang="en-US">
                <a:solidFill>
                  <a:srgbClr val="898989"/>
                </a:solidFill>
              </a:rPr>
              <a:pPr eaLnBrk="1" hangingPunct="1"/>
              <a:t>17</a:t>
            </a:fld>
            <a:endParaRPr lang="en-US" altLang="en-US">
              <a:solidFill>
                <a:srgbClr val="898989"/>
              </a:solidFill>
            </a:endParaRPr>
          </a:p>
        </p:txBody>
      </p:sp>
      <p:sp>
        <p:nvSpPr>
          <p:cNvPr id="21525" name="Text Placeholder 9" descr="Given the components of a CDSS, what are some expectations of its use? Berner (2009) provided examples shown in Table 5.1 of CDS interventions by target area of care.&#10;&#10;The first row in Table 5.1 states the target area of care as preventive care with intervention examples of immunization, screening, and disease management guidelines for secondary prevention. &#10;&#10;The second row lists diagnosis as the target area of care, where clinical decision support could provide suggestions for possible diagnoses that match a patient’s signs and symptoms. &#10;&#10;The third row on the list is the target area planning or implementing treatment. CDS intervention could entail the display treatment guidelines for specific diagnoses, drug dosage recommendations, or alerts for drug-to-drug interactions.  &#10;&#10;The fourth row, follow-up management, is the target area of care for clinical decision support an intervention might involve information about orders or reminders for drug adverse event monitoring. &#10;&#10;The fifth row states the target area of care as hospital or provider efficiency with care plans to minimize length of stay or the presentation of order sets as examples of CDS intervention. &#10;&#10;The sixth and final row is the target area cost reductions and improved patient convenience. Examples of CDS interventions include duplicate testing alerts and drug formulary guidelines. &#10;&#10;Thus, CDS interventions can assist health care providers at different stages in the care process, that is, from preventive care through diagnosis and treatment, all the way to monitoring and follow-up. &#10;"/>
          <p:cNvSpPr txBox="1">
            <a:spLocks/>
          </p:cNvSpPr>
          <p:nvPr/>
        </p:nvSpPr>
        <p:spPr bwMode="auto">
          <a:xfrm>
            <a:off x="533400" y="4498975"/>
            <a:ext cx="815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pPr>
            <a:endParaRPr lang="en-US" altLang="en-US" sz="1600" i="1">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p:cNvSpPr>
            <a:spLocks noGrp="1"/>
          </p:cNvSpPr>
          <p:nvPr>
            <p:ph type="title"/>
          </p:nvPr>
        </p:nvSpPr>
        <p:spPr/>
        <p:txBody>
          <a:bodyPr/>
          <a:lstStyle/>
          <a:p>
            <a:r>
              <a:rPr lang="en-US" altLang="en-US" smtClean="0"/>
              <a:t>Alerts and Reminders Intervention Subtypes</a:t>
            </a:r>
          </a:p>
        </p:txBody>
      </p:sp>
      <p:graphicFrame>
        <p:nvGraphicFramePr>
          <p:cNvPr id="8" name="Content Placeholder 7" descr="Table 5.8 lists the subtypes for alerts and reminders along with examples. The two subtypes are alerts to prevent potential omission/commission errors or hazards and alerts to foster best care."/>
          <p:cNvGraphicFramePr>
            <a:graphicFrameLocks noGrp="1"/>
          </p:cNvGraphicFramePr>
          <p:nvPr>
            <p:ph type="tbl" sz="quarter" idx="14"/>
          </p:nvPr>
        </p:nvGraphicFramePr>
        <p:xfrm>
          <a:off x="457200" y="1600200"/>
          <a:ext cx="8229600" cy="3124200"/>
        </p:xfrm>
        <a:graphic>
          <a:graphicData uri="http://schemas.openxmlformats.org/drawingml/2006/table">
            <a:tbl>
              <a:tblPr firstRow="1" bandRow="1">
                <a:tableStyleId>{073A0DAA-6AF3-43AB-8588-CEC1D06C72B9}</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746760">
                <a:tc>
                  <a:txBody>
                    <a:bodyPr/>
                    <a:lstStyle/>
                    <a:p>
                      <a:r>
                        <a:rPr lang="en-US" dirty="0" smtClean="0"/>
                        <a:t>Subtypes</a:t>
                      </a:r>
                      <a:endParaRPr lang="en-US" dirty="0"/>
                    </a:p>
                  </a:txBody>
                  <a:tcPr marL="99753" marR="99753"/>
                </a:tc>
                <a:tc>
                  <a:txBody>
                    <a:bodyPr/>
                    <a:lstStyle/>
                    <a:p>
                      <a:r>
                        <a:rPr lang="en-US" dirty="0" smtClean="0"/>
                        <a:t>Example</a:t>
                      </a:r>
                      <a:endParaRPr lang="en-US" dirty="0"/>
                    </a:p>
                  </a:txBody>
                  <a:tcPr marL="99753" marR="99753"/>
                </a:tc>
                <a:extLst>
                  <a:ext uri="{0D108BD9-81ED-4DB2-BD59-A6C34878D82A}">
                    <a16:rowId xmlns="" xmlns:a16="http://schemas.microsoft.com/office/drawing/2014/main" val="10000"/>
                  </a:ext>
                </a:extLst>
              </a:tr>
              <a:tr h="350597">
                <a:tc>
                  <a:txBody>
                    <a:bodyPr/>
                    <a:lstStyle/>
                    <a:p>
                      <a:r>
                        <a:rPr lang="en-US" dirty="0" smtClean="0"/>
                        <a:t>Alerts to prevent potential omission/commission errors or hazards </a:t>
                      </a:r>
                      <a:endParaRPr lang="en-US" dirty="0"/>
                    </a:p>
                  </a:txBody>
                  <a:tcPr marL="99753" marR="99753"/>
                </a:tc>
                <a:tc>
                  <a:txBody>
                    <a:bodyPr/>
                    <a:lstStyle/>
                    <a:p>
                      <a:r>
                        <a:rPr lang="en-US" dirty="0" smtClean="0"/>
                        <a:t>Drug interaction alert, for example, with drugs, pregnancy, laboratory, food </a:t>
                      </a:r>
                      <a:endParaRPr lang="en-US" dirty="0"/>
                    </a:p>
                  </a:txBody>
                  <a:tcPr marL="99753" marR="99753"/>
                </a:tc>
                <a:extLst>
                  <a:ext uri="{0D108BD9-81ED-4DB2-BD59-A6C34878D82A}">
                    <a16:rowId xmlns="" xmlns:a16="http://schemas.microsoft.com/office/drawing/2014/main" val="10001"/>
                  </a:ext>
                </a:extLst>
              </a:tr>
              <a:tr h="350597">
                <a:tc>
                  <a:txBody>
                    <a:bodyPr/>
                    <a:lstStyle/>
                    <a:p>
                      <a:r>
                        <a:rPr lang="en-US" dirty="0" smtClean="0"/>
                        <a:t>Alerts to foster best care </a:t>
                      </a:r>
                      <a:endParaRPr lang="en-US" dirty="0"/>
                    </a:p>
                  </a:txBody>
                  <a:tcPr marL="99753" marR="99753"/>
                </a:tc>
                <a:tc>
                  <a:txBody>
                    <a:bodyPr/>
                    <a:lstStyle/>
                    <a:p>
                      <a:r>
                        <a:rPr lang="en-US" dirty="0" smtClean="0"/>
                        <a:t>Disease management, for example, alert for needed therapeutic intervention based on guidelines/evidence and patient-specific factors </a:t>
                      </a:r>
                      <a:endParaRPr lang="en-US" dirty="0"/>
                    </a:p>
                  </a:txBody>
                  <a:tcPr marL="99753" marR="99753"/>
                </a:tc>
                <a:extLst>
                  <a:ext uri="{0D108BD9-81ED-4DB2-BD59-A6C34878D82A}">
                    <a16:rowId xmlns="" xmlns:a16="http://schemas.microsoft.com/office/drawing/2014/main" val="10002"/>
                  </a:ext>
                </a:extLst>
              </a:tr>
            </a:tbl>
          </a:graphicData>
        </a:graphic>
      </p:graphicFrame>
      <p:sp>
        <p:nvSpPr>
          <p:cNvPr id="22545" name="Text Placeholder 9"/>
          <p:cNvSpPr>
            <a:spLocks noGrp="1"/>
          </p:cNvSpPr>
          <p:nvPr>
            <p:ph type="body" sz="quarter" idx="32"/>
          </p:nvPr>
        </p:nvSpPr>
        <p:spPr/>
        <p:txBody>
          <a:bodyPr/>
          <a:lstStyle/>
          <a:p>
            <a:r>
              <a:rPr lang="en-US" altLang="en-US" dirty="0" smtClean="0"/>
              <a:t>Table 5.8  Alerts and Reminders Intervention Subtypes (</a:t>
            </a:r>
            <a:r>
              <a:rPr lang="en-US" altLang="en-US" dirty="0" err="1" smtClean="0"/>
              <a:t>Osheroff</a:t>
            </a:r>
            <a:r>
              <a:rPr lang="en-US" altLang="en-US" dirty="0" smtClean="0"/>
              <a:t> et al., 2005)</a:t>
            </a:r>
            <a:endParaRPr lang="en-US" altLang="en-US" i="1"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3B8F67-0379-47ED-8CB4-3908F10165BB}"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altLang="en-US" smtClean="0"/>
              <a:t>Drug-Allergy Alert</a:t>
            </a:r>
          </a:p>
        </p:txBody>
      </p:sp>
      <p:sp>
        <p:nvSpPr>
          <p:cNvPr id="23555" name="Text Placeholder 15"/>
          <p:cNvSpPr>
            <a:spLocks noGrp="1"/>
          </p:cNvSpPr>
          <p:nvPr>
            <p:ph type="body" sz="quarter" idx="32"/>
          </p:nvPr>
        </p:nvSpPr>
        <p:spPr/>
        <p:txBody>
          <a:bodyPr/>
          <a:lstStyle/>
          <a:p>
            <a:r>
              <a:rPr lang="en-US" altLang="en-US" dirty="0" smtClean="0"/>
              <a:t>(HIMSS, </a:t>
            </a:r>
            <a:r>
              <a:rPr lang="en-US" altLang="en-US" dirty="0" err="1" smtClean="0"/>
              <a:t>n.d.</a:t>
            </a:r>
            <a:r>
              <a:rPr lang="en-US" altLang="en-US" dirty="0" smtClean="0"/>
              <a:t>) Image courtesy of HIMSS</a:t>
            </a: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2D1EE1-2DA6-4614-8604-C3363E27CA84}"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rtlCol="0">
            <a:normAutofit fontScale="90000"/>
          </a:bodyPr>
          <a:lstStyle/>
          <a:p>
            <a:pPr eaLnBrk="1" hangingPunct="1">
              <a:defRPr/>
            </a:pPr>
            <a:r>
              <a:rPr lang="en-US" dirty="0" smtClean="0"/>
              <a:t>Clinical Decision Support Systems (CDSS)</a:t>
            </a:r>
            <a:br>
              <a:rPr lang="en-US" dirty="0" smtClean="0"/>
            </a:br>
            <a:r>
              <a:rPr lang="en-US" dirty="0" smtClean="0"/>
              <a:t>Learning Objectives</a:t>
            </a:r>
          </a:p>
        </p:txBody>
      </p:sp>
      <p:sp>
        <p:nvSpPr>
          <p:cNvPr id="5123" name="Text Placeholder 3"/>
          <p:cNvSpPr>
            <a:spLocks noGrp="1"/>
          </p:cNvSpPr>
          <p:nvPr>
            <p:ph sz="quarter" idx="14"/>
          </p:nvPr>
        </p:nvSpPr>
        <p:spPr/>
        <p:txBody>
          <a:bodyPr/>
          <a:lstStyle/>
          <a:p>
            <a:pPr marL="514350" indent="-514350" eaLnBrk="1" hangingPunct="1">
              <a:buFont typeface="Arial" panose="020B0604020202020204" pitchFamily="34" charset="0"/>
              <a:buAutoNum type="arabicPeriod"/>
            </a:pPr>
            <a:r>
              <a:rPr lang="en-US" altLang="en-US" dirty="0" smtClean="0"/>
              <a:t>Describe the history and evolution of clinical decision support  </a:t>
            </a:r>
          </a:p>
          <a:p>
            <a:pPr marL="514350" indent="-514350" eaLnBrk="1" hangingPunct="1">
              <a:buFont typeface="Arial" panose="020B0604020202020204" pitchFamily="34" charset="0"/>
              <a:buAutoNum type="arabicPeriod"/>
            </a:pPr>
            <a:r>
              <a:rPr lang="en-US" altLang="en-US" dirty="0" smtClean="0"/>
              <a:t>Describe the fundamental requirements of  effective clinical decision support systems </a:t>
            </a:r>
          </a:p>
          <a:p>
            <a:pPr marL="514350" indent="-514350" eaLnBrk="1" hangingPunct="1">
              <a:buFont typeface="Arial" panose="020B0604020202020204" pitchFamily="34" charset="0"/>
              <a:buAutoNum type="arabicPeriod"/>
            </a:pPr>
            <a:r>
              <a:rPr lang="en-US" altLang="en-US" dirty="0" smtClean="0"/>
              <a:t>Discuss how clinical practice guidelines and evidence-based practice affect clinical decision support systems </a:t>
            </a:r>
          </a:p>
          <a:p>
            <a:pPr marL="514350" indent="-514350" eaLnBrk="1" hangingPunct="1">
              <a:buFont typeface="Arial" panose="020B0604020202020204" pitchFamily="34" charset="0"/>
              <a:buAutoNum type="arabicPeriod"/>
            </a:pPr>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9E1FE5-151E-447A-995E-627E9CDB2C10}"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r>
              <a:rPr lang="en-US" altLang="en-US" smtClean="0"/>
              <a:t>Knowledge and Interventions</a:t>
            </a:r>
          </a:p>
        </p:txBody>
      </p:sp>
      <p:sp>
        <p:nvSpPr>
          <p:cNvPr id="24579" name="Content Placeholder 7"/>
          <p:cNvSpPr>
            <a:spLocks noGrp="1"/>
          </p:cNvSpPr>
          <p:nvPr>
            <p:ph sz="quarter" idx="14"/>
          </p:nvPr>
        </p:nvSpPr>
        <p:spPr/>
        <p:txBody>
          <a:bodyPr/>
          <a:lstStyle/>
          <a:p>
            <a:r>
              <a:rPr lang="en-US" altLang="en-US" smtClean="0"/>
              <a:t>Knowledge base</a:t>
            </a:r>
          </a:p>
          <a:p>
            <a:pPr lvl="1"/>
            <a:r>
              <a:rPr lang="en-US" altLang="en-US" smtClean="0"/>
              <a:t>Clinical knowledge</a:t>
            </a:r>
          </a:p>
          <a:p>
            <a:pPr lvl="2"/>
            <a:r>
              <a:rPr lang="en-US" altLang="en-US" smtClean="0"/>
              <a:t>Best practice, evidence-based guidelines </a:t>
            </a:r>
          </a:p>
          <a:p>
            <a:pPr lvl="1"/>
            <a:r>
              <a:rPr lang="en-US" altLang="en-US" smtClean="0"/>
              <a:t>Rules and associations of compiled data</a:t>
            </a:r>
          </a:p>
          <a:p>
            <a:r>
              <a:rPr lang="en-US" altLang="en-US" smtClean="0"/>
              <a:t>Interventions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43DD05-8E5C-46B9-A424-5184D541D18D}"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6"/>
          <p:cNvSpPr>
            <a:spLocks noGrp="1"/>
          </p:cNvSpPr>
          <p:nvPr>
            <p:ph type="title"/>
          </p:nvPr>
        </p:nvSpPr>
        <p:spPr/>
        <p:txBody>
          <a:bodyPr/>
          <a:lstStyle/>
          <a:p>
            <a:r>
              <a:rPr lang="en-US" altLang="en-US" smtClean="0"/>
              <a:t>Clinical Practice Guidelines</a:t>
            </a:r>
          </a:p>
        </p:txBody>
      </p:sp>
      <p:sp>
        <p:nvSpPr>
          <p:cNvPr id="25603" name="Content Placeholder 7"/>
          <p:cNvSpPr>
            <a:spLocks noGrp="1"/>
          </p:cNvSpPr>
          <p:nvPr>
            <p:ph sz="quarter" idx="14"/>
          </p:nvPr>
        </p:nvSpPr>
        <p:spPr/>
        <p:txBody>
          <a:bodyPr/>
          <a:lstStyle/>
          <a:p>
            <a:r>
              <a:rPr lang="en-US" altLang="en-US" smtClean="0"/>
              <a:t>Systematically developed statements</a:t>
            </a:r>
          </a:p>
          <a:p>
            <a:r>
              <a:rPr lang="en-US" altLang="en-US" smtClean="0"/>
              <a:t>Assist practitioners decision making about appropriate healthcare </a:t>
            </a:r>
          </a:p>
          <a:p>
            <a:r>
              <a:rPr lang="en-US" altLang="en-US" smtClean="0"/>
              <a:t>Specific clinical circumstances</a:t>
            </a:r>
          </a:p>
          <a:p>
            <a:pPr>
              <a:buFont typeface="Arial" panose="020B0604020202020204" pitchFamily="34" charset="0"/>
              <a:buNone/>
            </a:pPr>
            <a:endParaRPr lang="en-US" altLang="en-US" sz="1400" smtClean="0"/>
          </a:p>
          <a:p>
            <a:pPr>
              <a:buFont typeface="Arial" panose="020B0604020202020204" pitchFamily="34" charset="0"/>
              <a:buNone/>
            </a:pPr>
            <a:endParaRPr lang="en-US" altLang="en-US" sz="1400" smtClean="0"/>
          </a:p>
          <a:p>
            <a:pPr>
              <a:buFont typeface="Arial" panose="020B0604020202020204" pitchFamily="34" charset="0"/>
              <a:buNone/>
            </a:pPr>
            <a:endParaRPr lang="en-US" altLang="en-US" sz="140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C95C97-A812-482A-AD3D-461B1A7D4375}"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lstStyle/>
          <a:p>
            <a:r>
              <a:rPr lang="en-US" altLang="en-US" smtClean="0"/>
              <a:t>Clinical Practice Guidelines Sources</a:t>
            </a:r>
          </a:p>
        </p:txBody>
      </p:sp>
      <p:sp>
        <p:nvSpPr>
          <p:cNvPr id="26627" name="Content Placeholder 7"/>
          <p:cNvSpPr>
            <a:spLocks noGrp="1"/>
          </p:cNvSpPr>
          <p:nvPr>
            <p:ph sz="quarter" idx="14"/>
          </p:nvPr>
        </p:nvSpPr>
        <p:spPr/>
        <p:txBody>
          <a:bodyPr/>
          <a:lstStyle/>
          <a:p>
            <a:r>
              <a:rPr lang="en-US" altLang="en-US" smtClean="0"/>
              <a:t>Government agencies</a:t>
            </a:r>
          </a:p>
          <a:p>
            <a:r>
              <a:rPr lang="en-US" altLang="en-US" smtClean="0"/>
              <a:t>Institutions</a:t>
            </a:r>
          </a:p>
          <a:p>
            <a:r>
              <a:rPr lang="en-US" altLang="en-US" smtClean="0"/>
              <a:t>Organizations such as professional societies</a:t>
            </a:r>
          </a:p>
          <a:p>
            <a:r>
              <a:rPr lang="en-US" altLang="en-US" smtClean="0"/>
              <a:t>Expert panels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DB1E22-C3BF-481A-BD68-6F208FD9C788}"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r>
              <a:rPr lang="en-US" altLang="en-US" smtClean="0"/>
              <a:t>National Guideline Clearinghouse </a:t>
            </a:r>
          </a:p>
        </p:txBody>
      </p:sp>
      <p:sp>
        <p:nvSpPr>
          <p:cNvPr id="27651" name="Text Placeholder 8"/>
          <p:cNvSpPr>
            <a:spLocks noGrp="1"/>
          </p:cNvSpPr>
          <p:nvPr>
            <p:ph type="body" sz="quarter" idx="32"/>
          </p:nvPr>
        </p:nvSpPr>
        <p:spPr/>
        <p:txBody>
          <a:bodyPr/>
          <a:lstStyle/>
          <a:p>
            <a:r>
              <a:rPr lang="en-US" altLang="en-US" dirty="0" smtClean="0"/>
              <a:t>Source:  NGC, USPSTF, 2016</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779872-5F11-422F-AB56-E3A4D04C04AC}" type="slidenum">
              <a:rPr lang="en-US" altLang="en-US">
                <a:solidFill>
                  <a:srgbClr val="898989"/>
                </a:solidFill>
              </a:rPr>
              <a:pPr eaLnBrk="1" hangingPunct="1"/>
              <a:t>23</a:t>
            </a:fld>
            <a:endParaRPr lang="en-US" altLang="en-US">
              <a:solidFill>
                <a:srgbClr val="898989"/>
              </a:solidFill>
            </a:endParaRPr>
          </a:p>
        </p:txBody>
      </p:sp>
      <p:pic>
        <p:nvPicPr>
          <p:cNvPr id="2" name="Picture 1" descr="This image is a screen shot taken from the National Guideline Clearinghouse Web site. It shows a portion of the clinical practice guideline for using nontraditional risk factors in coronary heart disease risk assessment. Its source is the U.S. Preventive Services Task Force.&#10;USPSTF, 2016"/>
          <p:cNvPicPr>
            <a:picLocks noChangeAspect="1"/>
          </p:cNvPicPr>
          <p:nvPr/>
        </p:nvPicPr>
        <p:blipFill>
          <a:blip r:embed="rId3"/>
          <a:stretch>
            <a:fillRect/>
          </a:stretch>
        </p:blipFill>
        <p:spPr>
          <a:xfrm>
            <a:off x="619759" y="1287780"/>
            <a:ext cx="7904481" cy="49403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altLang="en-US" smtClean="0"/>
              <a:t>Evidence-Based Practice Guidelines</a:t>
            </a:r>
          </a:p>
        </p:txBody>
      </p:sp>
      <p:sp>
        <p:nvSpPr>
          <p:cNvPr id="28675" name="Content Placeholder 7"/>
          <p:cNvSpPr>
            <a:spLocks noGrp="1"/>
          </p:cNvSpPr>
          <p:nvPr>
            <p:ph sz="quarter" idx="14"/>
          </p:nvPr>
        </p:nvSpPr>
        <p:spPr/>
        <p:txBody>
          <a:bodyPr/>
          <a:lstStyle/>
          <a:p>
            <a:r>
              <a:rPr lang="en-US" altLang="en-US" dirty="0" smtClean="0"/>
              <a:t>Integration of the best available scientific knowledge with clinical expertise</a:t>
            </a:r>
          </a:p>
          <a:p>
            <a:r>
              <a:rPr lang="en-US" altLang="en-US" dirty="0" smtClean="0"/>
              <a:t>Recommendations based on best available evidence</a:t>
            </a:r>
          </a:p>
          <a:p>
            <a:r>
              <a:rPr lang="en-US" altLang="en-US" dirty="0" smtClean="0"/>
              <a:t>Reflects a consensus of experts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B0A508-D5D9-485E-ABD9-6E038EACDD81}" type="slidenum">
              <a:rPr lang="en-US" altLang="en-US">
                <a:solidFill>
                  <a:srgbClr val="898989"/>
                </a:solidFill>
              </a:rPr>
              <a:pPr eaLnBrk="1" hangingPunct="1"/>
              <a:t>24</a:t>
            </a:fld>
            <a:endParaRPr lang="en-US" alt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rtlCol="0">
            <a:normAutofit fontScale="90000"/>
          </a:bodyPr>
          <a:lstStyle/>
          <a:p>
            <a:pPr eaLnBrk="1" hangingPunct="1">
              <a:defRPr/>
            </a:pPr>
            <a:r>
              <a:rPr lang="en-US" dirty="0" smtClean="0"/>
              <a:t>Clinical Decision Support Systems</a:t>
            </a:r>
            <a:br>
              <a:rPr lang="en-US" dirty="0" smtClean="0"/>
            </a:br>
            <a:r>
              <a:rPr lang="en-US" dirty="0" smtClean="0"/>
              <a:t>Summary – Lecture a</a:t>
            </a:r>
            <a:endParaRPr lang="en-US" sz="2800" dirty="0" smtClean="0"/>
          </a:p>
        </p:txBody>
      </p:sp>
      <p:sp>
        <p:nvSpPr>
          <p:cNvPr id="29699" name="Text Placeholder 3"/>
          <p:cNvSpPr>
            <a:spLocks noGrp="1"/>
          </p:cNvSpPr>
          <p:nvPr>
            <p:ph type="body" sz="quarter" idx="11"/>
          </p:nvPr>
        </p:nvSpPr>
        <p:spPr/>
        <p:txBody>
          <a:bodyPr/>
          <a:lstStyle/>
          <a:p>
            <a:r>
              <a:rPr lang="en-US" altLang="en-US" smtClean="0"/>
              <a:t>Clinical decision support system</a:t>
            </a:r>
          </a:p>
          <a:p>
            <a:pPr lvl="1"/>
            <a:r>
              <a:rPr lang="en-US" altLang="en-US" smtClean="0"/>
              <a:t>Definition</a:t>
            </a:r>
          </a:p>
          <a:p>
            <a:pPr lvl="1"/>
            <a:r>
              <a:rPr lang="en-US" altLang="en-US" smtClean="0"/>
              <a:t>Requirements</a:t>
            </a:r>
          </a:p>
          <a:p>
            <a:pPr lvl="2"/>
            <a:r>
              <a:rPr lang="en-US" altLang="en-US" smtClean="0"/>
              <a:t>Knowledge base</a:t>
            </a:r>
          </a:p>
          <a:p>
            <a:pPr lvl="2"/>
            <a:r>
              <a:rPr lang="en-US" altLang="en-US" smtClean="0"/>
              <a:t>Inference engine</a:t>
            </a:r>
          </a:p>
          <a:p>
            <a:pPr lvl="2"/>
            <a:r>
              <a:rPr lang="en-US" altLang="en-US" smtClean="0"/>
              <a:t>Communication mechanism</a:t>
            </a:r>
          </a:p>
          <a:p>
            <a:pPr lvl="1"/>
            <a:r>
              <a:rPr lang="en-US" altLang="en-US" smtClean="0"/>
              <a:t>Affects of clinical practice guidelines and evidence-based practice on CDSS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39E29A-411E-4693-86EA-3DD65CE2A061}" type="slidenum">
              <a:rPr lang="en-US" altLang="en-US">
                <a:solidFill>
                  <a:srgbClr val="898989"/>
                </a:solidFill>
              </a:rPr>
              <a:pPr eaLnBrk="1" hangingPunct="1"/>
              <a:t>25</a:t>
            </a:fld>
            <a:endParaRPr lang="en-US" alt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Clinical Decision Support Systems </a:t>
            </a:r>
            <a:br>
              <a:rPr lang="en-US" altLang="en-US" smtClean="0"/>
            </a:br>
            <a:r>
              <a:rPr lang="en-US" altLang="en-US" smtClean="0"/>
              <a:t>References – Lecture a</a:t>
            </a:r>
          </a:p>
        </p:txBody>
      </p:sp>
      <p:sp>
        <p:nvSpPr>
          <p:cNvPr id="30723" name="Text Placeholder 5"/>
          <p:cNvSpPr>
            <a:spLocks noGrp="1"/>
          </p:cNvSpPr>
          <p:nvPr>
            <p:ph type="body" sz="quarter" idx="16"/>
          </p:nvPr>
        </p:nvSpPr>
        <p:spPr>
          <a:xfrm>
            <a:off x="464457" y="1417636"/>
            <a:ext cx="8229600" cy="4846003"/>
          </a:xfrm>
        </p:spPr>
        <p:txBody>
          <a:bodyPr/>
          <a:lstStyle/>
          <a:p>
            <a:pPr eaLnBrk="1" hangingPunct="1"/>
            <a:r>
              <a:rPr lang="en-US" altLang="en-US" dirty="0" smtClean="0"/>
              <a:t>References </a:t>
            </a:r>
          </a:p>
          <a:p>
            <a:pPr marL="342900" lvl="1" indent="-342900" eaLnBrk="1" hangingPunct="1"/>
            <a:r>
              <a:rPr lang="en-US" altLang="en-US" sz="1200" dirty="0" smtClean="0"/>
              <a:t>Agency for Healthcare Research and Quality. (</a:t>
            </a:r>
            <a:r>
              <a:rPr lang="en-US" altLang="en-US" sz="1200" dirty="0" err="1" smtClean="0"/>
              <a:t>n.d.</a:t>
            </a:r>
            <a:r>
              <a:rPr lang="en-US" altLang="en-US" sz="1200" dirty="0" smtClean="0"/>
              <a:t>).  Types of CDS interventions. Retrieved from </a:t>
            </a:r>
            <a:r>
              <a:rPr lang="en-US" altLang="en-US" sz="1200" dirty="0" smtClean="0">
                <a:solidFill>
                  <a:srgbClr val="000000"/>
                </a:solidFill>
              </a:rPr>
              <a:t>http://healthit.ahrq.gov/images/mar09_cds_book_chapter/CDS_MedMgmnt_ch_1_sec_4_interventions.htm</a:t>
            </a:r>
            <a:endParaRPr lang="en-US" altLang="en-US" sz="1200" dirty="0" smtClean="0"/>
          </a:p>
          <a:p>
            <a:pPr marL="342900" lvl="1" indent="-342900"/>
            <a:r>
              <a:rPr lang="en-US" altLang="en-US" sz="1200" dirty="0" smtClean="0"/>
              <a:t>Becker Medical Library. (2011). Clinical/Practice guidelines. Retrieved from </a:t>
            </a:r>
            <a:r>
              <a:rPr lang="en-US" altLang="en-US" sz="1200" dirty="0">
                <a:hlinkClick r:id="rId3"/>
              </a:rPr>
              <a:t>http://</a:t>
            </a:r>
            <a:r>
              <a:rPr lang="en-US" altLang="en-US" sz="1200" dirty="0" smtClean="0">
                <a:hlinkClick r:id="rId3"/>
              </a:rPr>
              <a:t>digitalcommons.wustl.edu/cgi/viewcontent.cgi?article=1017&amp;context=becker_pubs</a:t>
            </a:r>
            <a:r>
              <a:rPr lang="en-US" altLang="en-US" sz="1200" dirty="0" smtClean="0"/>
              <a:t> </a:t>
            </a:r>
          </a:p>
          <a:p>
            <a:pPr marL="342900" lvl="1" indent="-342900" eaLnBrk="1" hangingPunct="1"/>
            <a:r>
              <a:rPr lang="en-US" altLang="en-US" sz="1200" dirty="0" err="1" smtClean="0"/>
              <a:t>Berner</a:t>
            </a:r>
            <a:r>
              <a:rPr lang="en-US" altLang="en-US" sz="1200" dirty="0" smtClean="0"/>
              <a:t>, E. S. (2009, June). Clinical decision support systems: State of the Art. AHRQ Publication No. 09-0069-EF. Rockville, Maryland: Agency for Healthcare Research and Quality </a:t>
            </a:r>
            <a:r>
              <a:rPr lang="en-US" altLang="en-US" sz="1200" dirty="0" smtClean="0">
                <a:hlinkClick r:id="rId4"/>
              </a:rPr>
              <a:t>http://healthit.ahrq.gov/images/jun09cdsreview/09_0069_ef.html</a:t>
            </a:r>
            <a:r>
              <a:rPr lang="en-US" altLang="en-US" sz="1200" dirty="0" smtClean="0"/>
              <a:t> </a:t>
            </a:r>
          </a:p>
          <a:p>
            <a:pPr marL="342900" lvl="1" indent="-342900" eaLnBrk="1" hangingPunct="1"/>
            <a:r>
              <a:rPr lang="en-US" altLang="en-US" sz="1200" dirty="0" smtClean="0"/>
              <a:t>Boone, K. (2006, June 27). Clinical decision support [Web log post]. Retrieved from </a:t>
            </a:r>
            <a:r>
              <a:rPr lang="en-US" altLang="en-US" sz="1200" dirty="0" smtClean="0">
                <a:hlinkClick r:id="rId5"/>
              </a:rPr>
              <a:t>http://motorcycleguy.blogspot.com/2008/06/clinical-decision-support.html</a:t>
            </a:r>
            <a:r>
              <a:rPr lang="en-US" altLang="en-US" sz="1200" dirty="0" smtClean="0"/>
              <a:t> </a:t>
            </a:r>
          </a:p>
          <a:p>
            <a:pPr marL="342900" lvl="1" indent="-342900"/>
            <a:r>
              <a:rPr lang="en-US" altLang="en-US" sz="1200" dirty="0" smtClean="0"/>
              <a:t>Das, M. &amp; </a:t>
            </a:r>
            <a:r>
              <a:rPr lang="en-US" altLang="en-US" sz="1200" dirty="0" err="1" smtClean="0"/>
              <a:t>Eichner</a:t>
            </a:r>
            <a:r>
              <a:rPr lang="en-US" altLang="en-US" sz="1200" dirty="0" smtClean="0"/>
              <a:t>, J. (2010, March). Challenges and barriers to clinical decision support (CDS) design and implementation experienced in the agency for healthcare research and quality CDS demonstrations (Prepared for the AHRQ National Resource Center for Health Information Technology under Contract No. 290-04-0016.) AHRQ Publication No. 10-0064-EF. Retrieved from </a:t>
            </a:r>
            <a:r>
              <a:rPr lang="en-US" altLang="en-US" sz="1200" dirty="0">
                <a:hlinkClick r:id="rId6"/>
              </a:rPr>
              <a:t>https://</a:t>
            </a:r>
            <a:r>
              <a:rPr lang="en-US" altLang="en-US" sz="1200" dirty="0" smtClean="0">
                <a:hlinkClick r:id="rId6"/>
              </a:rPr>
              <a:t>healthit.ahrq.gov/sites/default/files/docs/page/CDS_challenges_and_barriers.pdf</a:t>
            </a:r>
            <a:r>
              <a:rPr lang="en-US" altLang="en-US" sz="1200" dirty="0" smtClean="0"/>
              <a:t> </a:t>
            </a:r>
          </a:p>
          <a:p>
            <a:pPr marL="342900" lvl="1" indent="-342900"/>
            <a:r>
              <a:rPr lang="en-US" altLang="en-US" sz="1200" i="1" dirty="0" smtClean="0"/>
              <a:t>HIMSS dictionary of healthcare information technology terms, acronyms and organizations</a:t>
            </a:r>
            <a:r>
              <a:rPr lang="en-US" altLang="en-US" sz="1200" dirty="0" smtClean="0"/>
              <a:t>. (2010). Chicago, IL: Healthcare Information and Management Systems Society. </a:t>
            </a:r>
          </a:p>
          <a:p>
            <a:pPr marL="342900" lvl="1" indent="-342900" eaLnBrk="1" hangingPunct="1"/>
            <a:r>
              <a:rPr lang="en-US" altLang="en-US" sz="1200" dirty="0" err="1" smtClean="0"/>
              <a:t>Kuperman</a:t>
            </a:r>
            <a:r>
              <a:rPr lang="en-US" altLang="en-US" sz="1200" dirty="0" smtClean="0"/>
              <a:t>, G., Gardner, R., &amp; Pryor, T. A. (1991). </a:t>
            </a:r>
            <a:r>
              <a:rPr lang="en-US" altLang="en-US" sz="1200" i="1" dirty="0" smtClean="0"/>
              <a:t>HELP: A dynamic  hospital information system</a:t>
            </a:r>
            <a:r>
              <a:rPr lang="en-US" altLang="en-US" sz="1200" dirty="0" smtClean="0"/>
              <a:t>. New York: Springer-</a:t>
            </a:r>
            <a:r>
              <a:rPr lang="en-US" altLang="en-US" sz="1200" dirty="0" err="1" smtClean="0"/>
              <a:t>Verlag</a:t>
            </a:r>
            <a:r>
              <a:rPr lang="en-US" altLang="en-US" sz="1200" dirty="0" smtClean="0"/>
              <a:t>.</a:t>
            </a:r>
          </a:p>
          <a:p>
            <a:pPr marL="342900" lvl="1" indent="-342900" eaLnBrk="1" hangingPunct="1"/>
            <a:r>
              <a:rPr lang="en-US" altLang="en-US" sz="1200" dirty="0" smtClean="0"/>
              <a:t>Marquez, L. 2001. Helping healthcare providers perform according to standards. Operations Research Issue Paper 2(3). Bethesda, MD: Published for the U.S. Agency for International Development (USAID) by the Quality Assurance Project.</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D0E413-5BE4-472E-842B-CF09EE44A1F9}" type="slidenum">
              <a:rPr lang="en-US" altLang="en-US">
                <a:solidFill>
                  <a:srgbClr val="898989"/>
                </a:solidFill>
              </a:rPr>
              <a:pPr eaLnBrk="1" hangingPunct="1"/>
              <a:t>26</a:t>
            </a:fld>
            <a:endParaRPr lang="en-US" altLang="en-US">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Clinical Decision Support Systems </a:t>
            </a:r>
            <a:br>
              <a:rPr lang="en-US" altLang="en-US" smtClean="0"/>
            </a:br>
            <a:r>
              <a:rPr lang="en-US" altLang="en-US" smtClean="0"/>
              <a:t>References – Lecture a</a:t>
            </a:r>
          </a:p>
        </p:txBody>
      </p:sp>
      <p:sp>
        <p:nvSpPr>
          <p:cNvPr id="31747" name="Text Placeholder 5"/>
          <p:cNvSpPr>
            <a:spLocks noGrp="1"/>
          </p:cNvSpPr>
          <p:nvPr>
            <p:ph type="body" sz="quarter" idx="16"/>
          </p:nvPr>
        </p:nvSpPr>
        <p:spPr>
          <a:xfrm>
            <a:off x="457200" y="1600200"/>
            <a:ext cx="8229600" cy="4953000"/>
          </a:xfrm>
        </p:spPr>
        <p:txBody>
          <a:bodyPr/>
          <a:lstStyle/>
          <a:p>
            <a:pPr eaLnBrk="1" hangingPunct="1"/>
            <a:r>
              <a:rPr lang="en-US" altLang="en-US" dirty="0" smtClean="0"/>
              <a:t>References </a:t>
            </a:r>
          </a:p>
          <a:p>
            <a:pPr marL="342900" lvl="1" indent="-342900" eaLnBrk="1" hangingPunct="1"/>
            <a:r>
              <a:rPr lang="en-US" altLang="en-US" sz="1200" dirty="0" err="1" smtClean="0"/>
              <a:t>Musen</a:t>
            </a:r>
            <a:r>
              <a:rPr lang="en-US" altLang="en-US" sz="1200" dirty="0" smtClean="0"/>
              <a:t>, M. A., </a:t>
            </a:r>
            <a:r>
              <a:rPr lang="en-US" altLang="en-US" sz="1200" dirty="0" err="1" smtClean="0"/>
              <a:t>Shahar</a:t>
            </a:r>
            <a:r>
              <a:rPr lang="en-US" altLang="en-US" sz="1200" dirty="0" smtClean="0"/>
              <a:t>, Y., &amp; </a:t>
            </a:r>
            <a:r>
              <a:rPr lang="en-US" altLang="en-US" sz="1200" dirty="0" err="1" smtClean="0"/>
              <a:t>Shortliffe</a:t>
            </a:r>
            <a:r>
              <a:rPr lang="en-US" altLang="en-US" sz="1200" dirty="0" smtClean="0"/>
              <a:t>, E. H., (2006). Clinical decision-support systems. In </a:t>
            </a:r>
            <a:r>
              <a:rPr lang="en-US" altLang="en-US" sz="1200" dirty="0" err="1" smtClean="0"/>
              <a:t>Shortliffe</a:t>
            </a:r>
            <a:r>
              <a:rPr lang="en-US" altLang="en-US" sz="1200" dirty="0" smtClean="0"/>
              <a:t>. E. H., &amp; </a:t>
            </a:r>
            <a:r>
              <a:rPr lang="en-US" altLang="en-US" sz="1200" dirty="0" err="1" smtClean="0"/>
              <a:t>Cimino</a:t>
            </a:r>
            <a:r>
              <a:rPr lang="en-US" altLang="en-US" sz="1200" dirty="0" smtClean="0"/>
              <a:t>, J. J. (Eds.), </a:t>
            </a:r>
            <a:r>
              <a:rPr lang="en-US" altLang="en-US" sz="1200" i="1" dirty="0" smtClean="0"/>
              <a:t>Biomedical informatics: Computer applications in health care and biomedicine</a:t>
            </a:r>
            <a:r>
              <a:rPr lang="en-US" altLang="en-US" sz="1200" dirty="0" smtClean="0"/>
              <a:t> (3</a:t>
            </a:r>
            <a:r>
              <a:rPr lang="en-US" altLang="en-US" sz="1200" baseline="30000" dirty="0" smtClean="0"/>
              <a:t>rd</a:t>
            </a:r>
            <a:r>
              <a:rPr lang="en-US" altLang="en-US" sz="1200" dirty="0" smtClean="0"/>
              <a:t> </a:t>
            </a:r>
            <a:r>
              <a:rPr lang="en-US" altLang="en-US" sz="1200" dirty="0" err="1" smtClean="0"/>
              <a:t>ed</a:t>
            </a:r>
            <a:r>
              <a:rPr lang="en-US" altLang="en-US" sz="1200" dirty="0" smtClean="0"/>
              <a:t>) (pp. 698-736). New York, NY: Springer Science + Business Media. </a:t>
            </a:r>
          </a:p>
          <a:p>
            <a:pPr marL="342900" lvl="1" indent="-342900" eaLnBrk="1" hangingPunct="1"/>
            <a:r>
              <a:rPr lang="en-US" altLang="en-US" sz="1200" dirty="0" smtClean="0"/>
              <a:t>National Library of Medicine. (2012). </a:t>
            </a:r>
            <a:r>
              <a:rPr lang="en-US" altLang="en-US" sz="1200" dirty="0" err="1" smtClean="0"/>
              <a:t>MeSH</a:t>
            </a:r>
            <a:r>
              <a:rPr lang="en-US" altLang="en-US" sz="1200" dirty="0" smtClean="0"/>
              <a:t> descriptor data. Evidence-based practice. Retrieved from http://www.nlm.nih.gov/cgi/mesh/2012/MB_cgi?mode=&amp;index=24820</a:t>
            </a:r>
          </a:p>
          <a:p>
            <a:pPr marL="342900" lvl="1" indent="-342900" eaLnBrk="1" hangingPunct="1"/>
            <a:r>
              <a:rPr lang="en-US" altLang="en-US" sz="1200" dirty="0" smtClean="0"/>
              <a:t>National Library of Medicine. (2012). </a:t>
            </a:r>
            <a:r>
              <a:rPr lang="en-US" altLang="en-US" sz="1200" dirty="0" err="1" smtClean="0"/>
              <a:t>MeSH</a:t>
            </a:r>
            <a:r>
              <a:rPr lang="en-US" altLang="en-US" sz="1200" dirty="0" smtClean="0"/>
              <a:t> descriptor data. Practice guideline. Retrieved from  </a:t>
            </a:r>
            <a:r>
              <a:rPr lang="en-US" altLang="en-US" sz="1200" dirty="0" smtClean="0">
                <a:hlinkClick r:id="rId3"/>
              </a:rPr>
              <a:t>http://www.nlm.nih.gov/cgi/mesh/2012/MB_cgi?mode=&amp;index=16064</a:t>
            </a:r>
            <a:endParaRPr lang="en-US" altLang="en-US" sz="1200" dirty="0" smtClean="0"/>
          </a:p>
          <a:p>
            <a:pPr marL="342900" lvl="1" indent="-342900"/>
            <a:r>
              <a:rPr lang="en-US" altLang="en-US" sz="1200" dirty="0" err="1" smtClean="0"/>
              <a:t>Osheroff</a:t>
            </a:r>
            <a:r>
              <a:rPr lang="en-US" altLang="en-US" sz="1200" dirty="0" smtClean="0"/>
              <a:t>, J. (2009, January 21). Did our CDS interventions help or harm? Paper presented at A National Web Conference on Connecting for Health Common Framework Resources for Implementing Secure Health Information Exchange virtual conference. Retrieved from </a:t>
            </a:r>
            <a:r>
              <a:rPr lang="en-US" altLang="en-US" sz="1200" dirty="0">
                <a:hlinkClick r:id="rId4"/>
              </a:rPr>
              <a:t>https://healthit.ahrq.gov/sites/default/files/docs/Slides_01212009%20(5).</a:t>
            </a:r>
            <a:r>
              <a:rPr lang="en-US" altLang="en-US" sz="1200" dirty="0" smtClean="0">
                <a:hlinkClick r:id="rId4"/>
              </a:rPr>
              <a:t>pdf</a:t>
            </a:r>
            <a:endParaRPr lang="en-US" altLang="en-US" sz="1200" dirty="0" smtClean="0"/>
          </a:p>
          <a:p>
            <a:pPr marL="342900" lvl="1" indent="-342900"/>
            <a:r>
              <a:rPr lang="en-US" altLang="en-US" sz="1200" dirty="0" err="1" smtClean="0"/>
              <a:t>Osheroff</a:t>
            </a:r>
            <a:r>
              <a:rPr lang="en-US" altLang="en-US" sz="1200" dirty="0" smtClean="0"/>
              <a:t>, J. A., </a:t>
            </a:r>
            <a:r>
              <a:rPr lang="en-US" altLang="en-US" sz="1200" dirty="0" err="1" smtClean="0"/>
              <a:t>Pifer</a:t>
            </a:r>
            <a:r>
              <a:rPr lang="en-US" altLang="en-US" sz="1200" dirty="0" smtClean="0"/>
              <a:t>, E. A., </a:t>
            </a:r>
            <a:r>
              <a:rPr lang="en-US" altLang="en-US" sz="1200" dirty="0" err="1" smtClean="0"/>
              <a:t>Teich</a:t>
            </a:r>
            <a:r>
              <a:rPr lang="en-US" altLang="en-US" sz="1200" dirty="0" smtClean="0"/>
              <a:t>, J. M., </a:t>
            </a:r>
            <a:r>
              <a:rPr lang="en-US" altLang="en-US" sz="1200" dirty="0" err="1" smtClean="0"/>
              <a:t>Sittig</a:t>
            </a:r>
            <a:r>
              <a:rPr lang="en-US" altLang="en-US" sz="1200" dirty="0" smtClean="0"/>
              <a:t>, D. F., &amp; </a:t>
            </a:r>
            <a:r>
              <a:rPr lang="en-US" altLang="en-US" sz="1200" dirty="0" err="1" smtClean="0"/>
              <a:t>Jenders</a:t>
            </a:r>
            <a:r>
              <a:rPr lang="en-US" altLang="en-US" sz="1200" dirty="0" smtClean="0"/>
              <a:t>, R. A.  (2005).  Improving outcomes with clinical decision support: An implementer’s guide. Chicago: HIMSS</a:t>
            </a:r>
          </a:p>
          <a:p>
            <a:pPr marL="342900" lvl="1" indent="-342900" eaLnBrk="1" hangingPunct="1"/>
            <a:r>
              <a:rPr lang="en-US" altLang="en-US" sz="1200" dirty="0" err="1" smtClean="0"/>
              <a:t>Osheroff</a:t>
            </a:r>
            <a:r>
              <a:rPr lang="en-US" altLang="en-US" sz="1200" dirty="0" smtClean="0"/>
              <a:t>, J. A., </a:t>
            </a:r>
            <a:r>
              <a:rPr lang="en-US" altLang="en-US" sz="1200" dirty="0" err="1" smtClean="0"/>
              <a:t>Teich</a:t>
            </a:r>
            <a:r>
              <a:rPr lang="en-US" altLang="en-US" sz="1200" dirty="0" smtClean="0"/>
              <a:t>, J. M., Middleton, B. F., Steen, E. B., Wright, A., &amp; </a:t>
            </a:r>
            <a:r>
              <a:rPr lang="en-US" altLang="en-US" sz="1200" dirty="0" err="1" smtClean="0"/>
              <a:t>Detmer</a:t>
            </a:r>
            <a:r>
              <a:rPr lang="en-US" altLang="en-US" sz="1200" dirty="0" smtClean="0"/>
              <a:t>, D. E. (2006, June 13). </a:t>
            </a:r>
            <a:r>
              <a:rPr lang="en-US" altLang="en-US" sz="1200" i="1" dirty="0" smtClean="0"/>
              <a:t>A roadmap for national action on clinical decision support </a:t>
            </a:r>
            <a:r>
              <a:rPr lang="en-US" altLang="en-US" sz="1200" dirty="0" smtClean="0"/>
              <a:t>(ONC Contract HHSP233200500877P). Retrieved from AMIA website: </a:t>
            </a:r>
            <a:r>
              <a:rPr lang="en-US" altLang="en-US" sz="1200" dirty="0" smtClean="0">
                <a:hlinkClick r:id="rId5"/>
              </a:rPr>
              <a:t>http://www.amia.org/sites/amia.org/files/A-Roadmap-for-National-Action-on-Clinical-Decision-Support-June132006.pdf</a:t>
            </a:r>
            <a:endParaRPr lang="en-US" altLang="en-US" sz="1200" dirty="0" smtClean="0"/>
          </a:p>
          <a:p>
            <a:pPr marL="342900" lvl="1" indent="-342900" eaLnBrk="1" hangingPunct="1"/>
            <a:r>
              <a:rPr lang="en-US" altLang="en-US" sz="1200" dirty="0" smtClean="0"/>
              <a:t>Spooner,  S.A., (2007), Mathematical  foundations of decision support systems. In  </a:t>
            </a:r>
            <a:r>
              <a:rPr lang="en-US" altLang="en-US" sz="1200" dirty="0" err="1" smtClean="0"/>
              <a:t>Berner</a:t>
            </a:r>
            <a:r>
              <a:rPr lang="en-US" altLang="en-US" sz="1200" dirty="0" smtClean="0"/>
              <a:t>, Eta S. (Ed.), 2nd ed., </a:t>
            </a:r>
            <a:r>
              <a:rPr lang="en-US" altLang="en-US" sz="1200" i="1" dirty="0" smtClean="0"/>
              <a:t>Clinical decision support systems: Theory and practice</a:t>
            </a:r>
            <a:r>
              <a:rPr lang="en-US" altLang="en-US" sz="1200" dirty="0" smtClean="0"/>
              <a:t>, New York, NY: Springer, Health Informatics Series</a:t>
            </a:r>
          </a:p>
          <a:p>
            <a:pPr marL="342900" lvl="1" indent="-342900" eaLnBrk="1" hangingPunct="1"/>
            <a:r>
              <a:rPr lang="en-US" altLang="en-US" sz="1200" dirty="0" err="1" smtClean="0"/>
              <a:t>Sirajuddin</a:t>
            </a:r>
            <a:r>
              <a:rPr lang="en-US" altLang="en-US" sz="1200" dirty="0" smtClean="0"/>
              <a:t>, A. M., </a:t>
            </a:r>
            <a:r>
              <a:rPr lang="en-US" altLang="en-US" sz="1200" dirty="0" err="1" smtClean="0"/>
              <a:t>Osheroff</a:t>
            </a:r>
            <a:r>
              <a:rPr lang="en-US" altLang="en-US" sz="1200" dirty="0" smtClean="0"/>
              <a:t>, J. A., </a:t>
            </a:r>
            <a:r>
              <a:rPr lang="en-US" altLang="en-US" sz="1200" dirty="0" err="1" smtClean="0"/>
              <a:t>Sittig</a:t>
            </a:r>
            <a:r>
              <a:rPr lang="en-US" altLang="en-US" sz="1200" dirty="0" smtClean="0"/>
              <a:t>, D. F., Chuo, J., Velasco, F. &amp; Collins, D. A. (2009, Fall). Implementation pearls from a new guidebook on improving medication use and outcomes with clinical decision support. </a:t>
            </a:r>
            <a:r>
              <a:rPr lang="en-US" altLang="en-US" sz="1200" i="1" dirty="0" smtClean="0"/>
              <a:t>Journal of Healthcare Information Management. 23</a:t>
            </a:r>
            <a:r>
              <a:rPr lang="en-US" altLang="en-US" sz="1200" dirty="0" smtClean="0"/>
              <a:t>(4), 38-45.</a:t>
            </a:r>
          </a:p>
          <a:p>
            <a:pPr marL="342900" lvl="1" indent="-342900" eaLnBrk="1" hangingPunct="1"/>
            <a:endParaRPr lang="en-US" altLang="en-US" sz="1200"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28EF33-A27E-42F5-8EC2-1CF26F8C04BC}" type="slidenum">
              <a:rPr lang="en-US" altLang="en-US">
                <a:solidFill>
                  <a:srgbClr val="898989"/>
                </a:solidFill>
              </a:rPr>
              <a:pPr eaLnBrk="1" hangingPunct="1"/>
              <a:t>27</a:t>
            </a:fld>
            <a:endParaRPr lang="en-US" altLang="en-US">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Clinical Decision Support Systems </a:t>
            </a:r>
            <a:br>
              <a:rPr lang="en-US" altLang="en-US" smtClean="0"/>
            </a:br>
            <a:r>
              <a:rPr lang="en-US" altLang="en-US" smtClean="0"/>
              <a:t>References – Lecture a</a:t>
            </a:r>
          </a:p>
        </p:txBody>
      </p:sp>
      <p:sp>
        <p:nvSpPr>
          <p:cNvPr id="32771" name="Text Placeholder 5"/>
          <p:cNvSpPr>
            <a:spLocks noGrp="1"/>
          </p:cNvSpPr>
          <p:nvPr>
            <p:ph type="body" sz="quarter" idx="16"/>
          </p:nvPr>
        </p:nvSpPr>
        <p:spPr>
          <a:xfrm>
            <a:off x="457200" y="1600200"/>
            <a:ext cx="8229600" cy="4343400"/>
          </a:xfrm>
        </p:spPr>
        <p:txBody>
          <a:bodyPr/>
          <a:lstStyle/>
          <a:p>
            <a:pPr eaLnBrk="1" hangingPunct="1">
              <a:buFont typeface="Arial" charset="0"/>
              <a:buNone/>
              <a:defRPr/>
            </a:pPr>
            <a:r>
              <a:rPr lang="en-US" dirty="0" smtClean="0">
                <a:latin typeface="Arial" charset="0"/>
                <a:cs typeface="Arial" charset="0"/>
              </a:rPr>
              <a:t>Tables </a:t>
            </a:r>
          </a:p>
          <a:p>
            <a:pPr marL="273050" lvl="1">
              <a:buFont typeface="Arial" panose="020B0604020202020204" pitchFamily="34" charset="0"/>
              <a:buNone/>
              <a:defRPr/>
            </a:pPr>
            <a:r>
              <a:rPr lang="en-US" sz="1200" dirty="0" smtClean="0">
                <a:latin typeface="Arial" charset="0"/>
                <a:cs typeface="Arial" charset="0"/>
              </a:rPr>
              <a:t>5.1	Table: Berner, E. S. (2009, June). Clinical decision support systems: State of the Art. AHRQ Publication No. 09-0069-EF. Rockville, Maryland: Agency for Healthcare Research and Quality http://healthit.ahrq.gov/images/jun09cdsreview/09_0069_ef.html</a:t>
            </a:r>
            <a:endParaRPr lang="en-US" sz="1200" i="1" dirty="0" smtClean="0">
              <a:latin typeface="Arial" charset="0"/>
              <a:cs typeface="Arial" charset="0"/>
            </a:endParaRPr>
          </a:p>
          <a:p>
            <a:pPr marL="342900" lvl="1" indent="-342900" eaLnBrk="1" hangingPunct="1">
              <a:buFont typeface="Arial" panose="020B0604020202020204" pitchFamily="34" charset="0"/>
              <a:buNone/>
              <a:defRPr/>
            </a:pPr>
            <a:r>
              <a:rPr lang="en-US" sz="1200" dirty="0" smtClean="0">
                <a:latin typeface="Arial" charset="0"/>
                <a:cs typeface="Arial" charset="0"/>
              </a:rPr>
              <a:t>5.2 Table: Osheroff, J. 2009, January 21). Did our CDS interventions help or harm? Paper presented at A National Web Conference on Connecting for Health Common Framework Resources for Implementing Secure Health Information Exchange virtual conference. Retrieved from http://healthit.ahrq.gov/images/jan09cdswebconference/textonly/slide28.html</a:t>
            </a:r>
            <a:endParaRPr lang="en-US" sz="1200" i="1" dirty="0" smtClean="0">
              <a:latin typeface="Arial" charset="0"/>
              <a:cs typeface="Arial" charset="0"/>
            </a:endParaRPr>
          </a:p>
          <a:p>
            <a:pPr marL="342900" lvl="1" indent="-342900" eaLnBrk="1" hangingPunct="1">
              <a:buFont typeface="Arial" panose="020B0604020202020204" pitchFamily="34" charset="0"/>
              <a:buNone/>
              <a:defRPr/>
            </a:pPr>
            <a:r>
              <a:rPr lang="en-US" sz="1200" dirty="0" smtClean="0">
                <a:latin typeface="Arial" charset="0"/>
                <a:cs typeface="Arial" charset="0"/>
              </a:rPr>
              <a:t>5.3 Table: Osheroff, J. A., Pifer, E. A., Teich, J. M., Sittig, D. F., &amp; Jenders, R. A.  (2005).  Improving outcomes with clinical decision support: An implementer’s guide. Chicago: HIMSS</a:t>
            </a:r>
          </a:p>
          <a:p>
            <a:pPr eaLnBrk="1" hangingPunct="1">
              <a:buFont typeface="Arial" charset="0"/>
              <a:buNone/>
              <a:defRPr/>
            </a:pPr>
            <a:r>
              <a:rPr lang="en-US" sz="1200" b="0" dirty="0" smtClean="0">
                <a:latin typeface="Arial" charset="0"/>
                <a:cs typeface="Arial" charset="0"/>
              </a:rPr>
              <a:t>5.4 Table: Osheroff, J. A., Pifer, E. A., Teich, J. M., Sittig, D. F., &amp; Jenders, R. A.  (2005).  Improving outcomes with clinical decision support: An implementer’s guide. Chicago: HIMSS</a:t>
            </a:r>
          </a:p>
          <a:p>
            <a:pPr eaLnBrk="1" hangingPunct="1">
              <a:buFont typeface="Arial" charset="0"/>
              <a:buNone/>
              <a:defRPr/>
            </a:pPr>
            <a:r>
              <a:rPr lang="en-US" sz="1200" b="0" dirty="0" smtClean="0">
                <a:latin typeface="Arial" charset="0"/>
                <a:cs typeface="Arial" charset="0"/>
              </a:rPr>
              <a:t>5.5 Table: Osheroff, J. A., Pifer, E. A., Teich, J. M., Sittig, D. F., &amp; Jenders, R. A.  (2005).  Improving outcomes with clinical decision support: An implementer’s guide. Chicago: HIMSS</a:t>
            </a:r>
          </a:p>
          <a:p>
            <a:pPr eaLnBrk="1" hangingPunct="1">
              <a:buFont typeface="Arial" charset="0"/>
              <a:buNone/>
              <a:defRPr/>
            </a:pPr>
            <a:r>
              <a:rPr lang="en-US" sz="1200" b="0" dirty="0" smtClean="0">
                <a:latin typeface="Arial" charset="0"/>
                <a:cs typeface="Arial" charset="0"/>
              </a:rPr>
              <a:t>5.6 Table: Osheroff, J. A., Pifer, E. A., Teich, J. M., Sittig, D. F., &amp; Jenders, R. A.  (2005).  Improving outcomes with clinical decision support: An implementer’s guide. Chicago: HIMSS</a:t>
            </a:r>
            <a:endParaRPr lang="en-US" sz="1200" b="0" i="1" dirty="0" smtClean="0">
              <a:latin typeface="Arial" charset="0"/>
              <a:cs typeface="Arial" charset="0"/>
            </a:endParaRPr>
          </a:p>
          <a:p>
            <a:pPr eaLnBrk="1" hangingPunct="1">
              <a:buFont typeface="Arial" charset="0"/>
              <a:buNone/>
              <a:defRPr/>
            </a:pPr>
            <a:r>
              <a:rPr lang="en-US" sz="1200" b="0" dirty="0" smtClean="0">
                <a:latin typeface="Arial" charset="0"/>
                <a:cs typeface="Arial" charset="0"/>
              </a:rPr>
              <a:t>5.7 Table: Osheroff, J. A., Pifer, E. A., Teich, J. M., Sittig, D. F., &amp; Jenders, R. A.  (2005).  Improving outcomes with clinical decision support: An implementer’s guide. Chicago: HIMSS</a:t>
            </a:r>
            <a:endParaRPr lang="en-US" sz="1200" b="0" i="1" dirty="0" smtClean="0">
              <a:latin typeface="Arial" charset="0"/>
              <a:cs typeface="Arial" charset="0"/>
            </a:endParaRPr>
          </a:p>
          <a:p>
            <a:pPr eaLnBrk="1" hangingPunct="1">
              <a:buFont typeface="Arial" charset="0"/>
              <a:buNone/>
              <a:defRPr/>
            </a:pPr>
            <a:r>
              <a:rPr lang="en-US" sz="1200" b="0" dirty="0" smtClean="0">
                <a:latin typeface="Arial" charset="0"/>
                <a:cs typeface="Arial" charset="0"/>
              </a:rPr>
              <a:t>5.8 Table: Osheroff, J. A., Pifer, E. A., Teich, J. M., Sittig, D. F., &amp; Jenders, R. A.  (2005).  Improving outcomes with clinical decision support: An implementer’s guide. Chicago: HIMSS</a:t>
            </a:r>
            <a:endParaRPr lang="en-US" sz="1200" b="0" i="1" dirty="0" smtClean="0">
              <a:latin typeface="Arial" charset="0"/>
              <a:cs typeface="Arial" charset="0"/>
            </a:endParaRPr>
          </a:p>
          <a:p>
            <a:pPr eaLnBrk="1" hangingPunct="1">
              <a:buFont typeface="Arial" charset="0"/>
              <a:buNone/>
              <a:defRPr/>
            </a:pPr>
            <a:endParaRPr lang="en-US" sz="1200" b="0" i="1" dirty="0" smtClean="0">
              <a:latin typeface="Arial" charset="0"/>
              <a:cs typeface="Arial" charset="0"/>
            </a:endParaRP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CC929A-1887-4B4A-9BE3-BB59A2C94403}" type="slidenum">
              <a:rPr lang="en-US" altLang="en-US">
                <a:solidFill>
                  <a:srgbClr val="898989"/>
                </a:solidFill>
              </a:rPr>
              <a:pPr eaLnBrk="1" hangingPunct="1"/>
              <a:t>28</a:t>
            </a:fld>
            <a:endParaRPr lang="en-US" altLang="en-US">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Clinical Decision Support Systems </a:t>
            </a:r>
            <a:br>
              <a:rPr lang="en-US" altLang="en-US" smtClean="0"/>
            </a:br>
            <a:r>
              <a:rPr lang="en-US" altLang="en-US" smtClean="0"/>
              <a:t>References – Lecture a</a:t>
            </a:r>
          </a:p>
        </p:txBody>
      </p:sp>
      <p:sp>
        <p:nvSpPr>
          <p:cNvPr id="33795" name="Text Placeholder 7"/>
          <p:cNvSpPr>
            <a:spLocks noGrp="1"/>
          </p:cNvSpPr>
          <p:nvPr>
            <p:ph type="body" sz="quarter" idx="16"/>
          </p:nvPr>
        </p:nvSpPr>
        <p:spPr>
          <a:xfrm>
            <a:off x="457200" y="1600200"/>
            <a:ext cx="8229600" cy="2362200"/>
          </a:xfrm>
        </p:spPr>
        <p:txBody>
          <a:bodyPr/>
          <a:lstStyle/>
          <a:p>
            <a:pPr eaLnBrk="1" hangingPunct="1"/>
            <a:r>
              <a:rPr lang="en-US" altLang="en-US" dirty="0" smtClean="0"/>
              <a:t>Images </a:t>
            </a:r>
          </a:p>
          <a:p>
            <a:pPr marL="273050" lvl="1"/>
            <a:r>
              <a:rPr altLang="en-US" sz="1200" dirty="0"/>
              <a:t>Slide </a:t>
            </a:r>
            <a:r>
              <a:rPr lang="en-US" altLang="en-US" sz="1200" dirty="0" smtClean="0"/>
              <a:t>6</a:t>
            </a:r>
            <a:r>
              <a:rPr altLang="en-US" sz="1200" dirty="0" smtClean="0"/>
              <a:t>: </a:t>
            </a:r>
            <a:r>
              <a:rPr altLang="en-US" sz="1200" dirty="0"/>
              <a:t>Clinical Decision Support Model. Boone, K. (</a:t>
            </a:r>
            <a:r>
              <a:rPr altLang="en-US" sz="1200" dirty="0" smtClean="0"/>
              <a:t>200</a:t>
            </a:r>
            <a:r>
              <a:rPr lang="en-US" altLang="en-US" sz="1200" dirty="0" smtClean="0"/>
              <a:t>8</a:t>
            </a:r>
            <a:r>
              <a:rPr altLang="en-US" sz="1200" dirty="0" smtClean="0"/>
              <a:t>, </a:t>
            </a:r>
            <a:r>
              <a:rPr altLang="en-US" sz="1200" dirty="0"/>
              <a:t>June 27). Clinical decision support [Web log post]. Retrieved from </a:t>
            </a:r>
            <a:r>
              <a:rPr lang="en-US" altLang="en-US" sz="1200" dirty="0">
                <a:hlinkClick r:id="rId3"/>
              </a:rPr>
              <a:t>http://</a:t>
            </a:r>
            <a:r>
              <a:rPr lang="en-US" altLang="en-US" sz="1200" dirty="0" smtClean="0">
                <a:hlinkClick r:id="rId3"/>
              </a:rPr>
              <a:t>motorcycleguy.blogspot.com/2008/06/clinical-decision-support.html</a:t>
            </a:r>
            <a:endParaRPr lang="en-US" altLang="en-US" sz="1200" dirty="0" smtClean="0"/>
          </a:p>
          <a:p>
            <a:pPr marL="273050" lvl="1"/>
            <a:r>
              <a:rPr altLang="en-US" sz="1200" dirty="0" smtClean="0"/>
              <a:t>Slide </a:t>
            </a:r>
            <a:r>
              <a:rPr lang="en-US" altLang="en-US" sz="1200" dirty="0" smtClean="0"/>
              <a:t>19</a:t>
            </a:r>
            <a:r>
              <a:rPr altLang="en-US" sz="1200" dirty="0" smtClean="0"/>
              <a:t>: </a:t>
            </a:r>
            <a:r>
              <a:rPr altLang="en-US" sz="1200" dirty="0"/>
              <a:t>HIMSS. (</a:t>
            </a:r>
            <a:r>
              <a:rPr altLang="en-US" sz="1200" dirty="0" err="1"/>
              <a:t>n.d.</a:t>
            </a:r>
            <a:r>
              <a:rPr altLang="en-US" sz="1200" dirty="0"/>
              <a:t>). So you want to do CDS? Retrieved from </a:t>
            </a:r>
            <a:r>
              <a:rPr altLang="en-US" sz="1200" dirty="0">
                <a:hlinkClick r:id="rId4"/>
              </a:rPr>
              <a:t>http://himss.org/ASP/topics_cds_101.asp?faid=509&amp;tid=14</a:t>
            </a:r>
            <a:endParaRPr altLang="en-US" sz="1200" dirty="0"/>
          </a:p>
          <a:p>
            <a:pPr marL="273050" lvl="1" eaLnBrk="1" hangingPunct="1"/>
            <a:r>
              <a:rPr altLang="en-US" sz="1200" dirty="0"/>
              <a:t>Slide </a:t>
            </a:r>
            <a:r>
              <a:rPr altLang="en-US" sz="1200" dirty="0" smtClean="0"/>
              <a:t>2</a:t>
            </a:r>
            <a:r>
              <a:rPr lang="en-US" altLang="en-US" sz="1200" dirty="0" smtClean="0"/>
              <a:t>3</a:t>
            </a:r>
            <a:r>
              <a:rPr altLang="en-US" sz="1200" dirty="0" smtClean="0"/>
              <a:t>: </a:t>
            </a:r>
            <a:r>
              <a:rPr altLang="en-US" sz="1200" dirty="0"/>
              <a:t>National Guideline Clearinghouse. Agency for Healthcare Research and Quality. (</a:t>
            </a:r>
            <a:r>
              <a:rPr altLang="en-US" sz="1200" dirty="0" smtClean="0"/>
              <a:t>20</a:t>
            </a:r>
            <a:r>
              <a:rPr lang="en-US" altLang="en-US" sz="1200" dirty="0" smtClean="0"/>
              <a:t>16</a:t>
            </a:r>
            <a:r>
              <a:rPr altLang="en-US" sz="1200" dirty="0" smtClean="0"/>
              <a:t>, </a:t>
            </a:r>
            <a:r>
              <a:rPr lang="en-US" altLang="en-US" sz="1200" dirty="0" smtClean="0"/>
              <a:t>September</a:t>
            </a:r>
            <a:r>
              <a:rPr altLang="en-US" sz="1200" dirty="0" smtClean="0"/>
              <a:t>). </a:t>
            </a:r>
            <a:r>
              <a:rPr altLang="en-US" sz="1200" dirty="0"/>
              <a:t>Taken from summary of U.S. Preventive Services Task Force Recommendation, Using nontraditional risk factors in coronary heart disease risk assessment. Retrieved from </a:t>
            </a:r>
            <a:r>
              <a:rPr altLang="en-US" sz="1200" dirty="0">
                <a:hlinkClick r:id="rId5"/>
              </a:rPr>
              <a:t>http://</a:t>
            </a:r>
            <a:r>
              <a:rPr altLang="en-US" sz="1200" dirty="0" smtClean="0">
                <a:hlinkClick r:id="rId5"/>
              </a:rPr>
              <a:t>www.guideline.gov</a:t>
            </a:r>
            <a:endParaRPr lang="en-US" altLang="en-US" sz="1200"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AEB8AD-A3E4-48E8-AA91-EDA89D1B7D1A}" type="slidenum">
              <a:rPr lang="en-US" altLang="en-US">
                <a:solidFill>
                  <a:srgbClr val="898989"/>
                </a:solidFill>
              </a:rPr>
              <a:pPr eaLnBrk="1" hangingPunct="1"/>
              <a:t>29</a:t>
            </a:fld>
            <a:endParaRPr lang="en-US" altLang="en-US">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rtlCol="0">
            <a:normAutofit fontScale="90000"/>
          </a:bodyPr>
          <a:lstStyle/>
          <a:p>
            <a:pPr eaLnBrk="1" hangingPunct="1">
              <a:defRPr/>
            </a:pPr>
            <a:r>
              <a:rPr lang="en-US" dirty="0" smtClean="0">
                <a:ea typeface="ＭＳ Ｐゴシック" pitchFamily="34" charset="-128"/>
              </a:rPr>
              <a:t>Definition of Clinical Decision Support (CDS)</a:t>
            </a:r>
          </a:p>
        </p:txBody>
      </p:sp>
      <p:sp>
        <p:nvSpPr>
          <p:cNvPr id="7171" name="Content Placeholder 5"/>
          <p:cNvSpPr>
            <a:spLocks noGrp="1"/>
          </p:cNvSpPr>
          <p:nvPr>
            <p:ph sz="quarter" idx="14"/>
          </p:nvPr>
        </p:nvSpPr>
        <p:spPr/>
        <p:txBody>
          <a:bodyPr/>
          <a:lstStyle/>
          <a:p>
            <a:r>
              <a:rPr lang="en-US" altLang="en-US" smtClean="0"/>
              <a:t>Computer applications that </a:t>
            </a:r>
          </a:p>
          <a:p>
            <a:pPr lvl="1"/>
            <a:r>
              <a:rPr lang="en-US" altLang="en-US" smtClean="0"/>
              <a:t>Match patient-specific information to a clinical knowledge base</a:t>
            </a:r>
          </a:p>
          <a:p>
            <a:pPr lvl="1"/>
            <a:r>
              <a:rPr lang="en-US" altLang="en-US" smtClean="0"/>
              <a:t>Communicate patient-specific assessments/recommendations at suitable times</a:t>
            </a:r>
          </a:p>
          <a:p>
            <a:pPr lvl="1"/>
            <a:r>
              <a:rPr lang="en-US" altLang="en-US" smtClean="0"/>
              <a:t>Assist with the clinical decision making process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91EF03-DDD0-4D2B-8AA6-F1D2618002A3}"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Clinical Decision </a:t>
            </a:r>
            <a:r>
              <a:rPr lang="en-US" smtClean="0"/>
              <a:t>Support Systems </a:t>
            </a:r>
            <a:r>
              <a:rPr lang="en-US" dirty="0" smtClean="0"/>
              <a:t/>
            </a:r>
            <a:br>
              <a:rPr lang="en-US" dirty="0" smtClean="0"/>
            </a:br>
            <a:r>
              <a:rPr lang="en-US" dirty="0" smtClean="0"/>
              <a:t>Lecture a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30</a:t>
            </a:fld>
            <a:endParaRPr lang="en-US" altLang="en-US"/>
          </a:p>
        </p:txBody>
      </p:sp>
    </p:spTree>
    <p:custDataLst>
      <p:tags r:id="rId1"/>
    </p:custDataLst>
    <p:extLst>
      <p:ext uri="{BB962C8B-B14F-4D97-AF65-F5344CB8AC3E}">
        <p14:creationId xmlns:p14="http://schemas.microsoft.com/office/powerpoint/2010/main" val="346425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altLang="en-US" smtClean="0"/>
              <a:t>History and Evolution of CDS</a:t>
            </a:r>
          </a:p>
        </p:txBody>
      </p:sp>
      <p:sp>
        <p:nvSpPr>
          <p:cNvPr id="8195" name="Content Placeholder 7"/>
          <p:cNvSpPr>
            <a:spLocks noGrp="1"/>
          </p:cNvSpPr>
          <p:nvPr>
            <p:ph sz="quarter" idx="14"/>
          </p:nvPr>
        </p:nvSpPr>
        <p:spPr/>
        <p:txBody>
          <a:bodyPr/>
          <a:lstStyle/>
          <a:p>
            <a:r>
              <a:rPr lang="en-US" altLang="en-US" smtClean="0"/>
              <a:t>Late 1950s</a:t>
            </a:r>
          </a:p>
          <a:p>
            <a:pPr lvl="1"/>
            <a:r>
              <a:rPr lang="en-US" altLang="en-US" smtClean="0"/>
              <a:t>Initial discussions</a:t>
            </a:r>
          </a:p>
          <a:p>
            <a:r>
              <a:rPr lang="en-US" altLang="en-US" smtClean="0"/>
              <a:t>Late 1960s</a:t>
            </a:r>
          </a:p>
          <a:p>
            <a:pPr lvl="1"/>
            <a:r>
              <a:rPr lang="en-US" altLang="en-US" smtClean="0"/>
              <a:t>Bayesian probability theory</a:t>
            </a:r>
          </a:p>
          <a:p>
            <a:pPr lvl="2"/>
            <a:r>
              <a:rPr lang="en-US" altLang="en-US" smtClean="0"/>
              <a:t>Leeds Abdominal Pain System</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CD644E-7576-4848-B9E2-A0185C4FDF42}"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t>History and Evolution of CDS</a:t>
            </a:r>
          </a:p>
        </p:txBody>
      </p:sp>
      <p:sp>
        <p:nvSpPr>
          <p:cNvPr id="9219" name="Content Placeholder 7"/>
          <p:cNvSpPr>
            <a:spLocks noGrp="1"/>
          </p:cNvSpPr>
          <p:nvPr>
            <p:ph sz="quarter" idx="14"/>
          </p:nvPr>
        </p:nvSpPr>
        <p:spPr/>
        <p:txBody>
          <a:bodyPr/>
          <a:lstStyle/>
          <a:p>
            <a:r>
              <a:rPr lang="en-US" altLang="en-US" sz="3600" smtClean="0"/>
              <a:t>1970s</a:t>
            </a:r>
          </a:p>
          <a:p>
            <a:pPr lvl="1"/>
            <a:r>
              <a:rPr lang="en-US" altLang="en-US" sz="3200" smtClean="0"/>
              <a:t>Rules-based</a:t>
            </a:r>
          </a:p>
          <a:p>
            <a:pPr lvl="2"/>
            <a:r>
              <a:rPr lang="en-US" altLang="en-US" smtClean="0"/>
              <a:t>MYCIN</a:t>
            </a:r>
          </a:p>
          <a:p>
            <a:pPr lvl="2"/>
            <a:r>
              <a:rPr lang="en-US" altLang="en-US" smtClean="0"/>
              <a:t>HELP</a:t>
            </a:r>
          </a:p>
          <a:p>
            <a:pPr lvl="2"/>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D55CA8-DF39-4D85-B880-6B7C0D253F44}"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smtClean="0"/>
              <a:t>Clinical Decision Support Model</a:t>
            </a:r>
          </a:p>
        </p:txBody>
      </p:sp>
      <p:pic>
        <p:nvPicPr>
          <p:cNvPr id="7" name="Picture 7" descr="The image shown on this slide is that of a black box in the middle which represents clinical decision support. The three inputs into this box are algorithms shown graphically below the black box with an arrow pointing up to it, instance data represented by a picture of a table at the top left corner with an arrow pointing down to the black box, and world knowledge represented by the image of the world at the top right corner with an arrow pointing down to the black box.&#10;&#10;The output of information, actions, and alerts is characterized by symbols shown coming from the black box.&#10;&#10;Boone 2006&#10;Image courtsey Keith Boone"/>
          <p:cNvPicPr>
            <a:picLocks noGrp="1" noChangeAspect="1" noChangeArrowheads="1"/>
          </p:cNvPicPr>
          <p:nvPr>
            <p:ph type="pic" sz="quarter" idx="14"/>
          </p:nvPr>
        </p:nvPicPr>
        <p:blipFill>
          <a:blip r:embed="rId3"/>
          <a:stretch>
            <a:fillRect/>
          </a:stretch>
        </p:blipFill>
        <p:spPr>
          <a:xfrm>
            <a:off x="2095500" y="1401308"/>
            <a:ext cx="4953000" cy="4197667"/>
          </a:xfrm>
          <a:ln>
            <a:noFill/>
          </a:ln>
          <a:effectLst/>
        </p:spPr>
      </p:pic>
      <p:sp>
        <p:nvSpPr>
          <p:cNvPr id="10244" name="Text Placeholder 7"/>
          <p:cNvSpPr>
            <a:spLocks noGrp="1"/>
          </p:cNvSpPr>
          <p:nvPr>
            <p:ph type="body" sz="quarter" idx="32"/>
          </p:nvPr>
        </p:nvSpPr>
        <p:spPr/>
        <p:txBody>
          <a:bodyPr>
            <a:normAutofit fontScale="92500" lnSpcReduction="20000"/>
          </a:bodyPr>
          <a:lstStyle/>
          <a:p>
            <a:r>
              <a:rPr lang="en-US" altLang="en-US" sz="1600" dirty="0" smtClean="0"/>
              <a:t>Boone, 2008</a:t>
            </a:r>
          </a:p>
          <a:p>
            <a:r>
              <a:rPr lang="en-US" altLang="en-US" sz="1600" dirty="0" smtClean="0"/>
              <a:t>Image courtesy of Keith Boone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F11C62-22B8-4747-B5EA-CE0BB64AE040}"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Clinical Decision Support System Requirements</a:t>
            </a:r>
          </a:p>
        </p:txBody>
      </p:sp>
      <p:sp>
        <p:nvSpPr>
          <p:cNvPr id="11267" name="Content Placeholder 7"/>
          <p:cNvSpPr>
            <a:spLocks noGrp="1"/>
          </p:cNvSpPr>
          <p:nvPr>
            <p:ph sz="quarter" idx="14"/>
          </p:nvPr>
        </p:nvSpPr>
        <p:spPr/>
        <p:txBody>
          <a:bodyPr/>
          <a:lstStyle/>
          <a:p>
            <a:r>
              <a:rPr lang="en-US" altLang="en-US" smtClean="0"/>
              <a:t>Knowledge base</a:t>
            </a:r>
          </a:p>
          <a:p>
            <a:r>
              <a:rPr lang="en-US" altLang="en-US" smtClean="0"/>
              <a:t>Program for combining the knowledge </a:t>
            </a:r>
            <a:br>
              <a:rPr lang="en-US" altLang="en-US" smtClean="0"/>
            </a:br>
            <a:r>
              <a:rPr lang="en-US" altLang="en-US" smtClean="0"/>
              <a:t>with patient-specific information</a:t>
            </a:r>
          </a:p>
          <a:p>
            <a:r>
              <a:rPr lang="en-US" altLang="en-US" smtClean="0"/>
              <a:t>Communication mechanism</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28F68B-9086-4DCF-9F76-61ABE628D04C}"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smtClean="0"/>
              <a:t>Knowledge Base</a:t>
            </a:r>
          </a:p>
        </p:txBody>
      </p:sp>
      <p:sp>
        <p:nvSpPr>
          <p:cNvPr id="12291" name="Content Placeholder 7"/>
          <p:cNvSpPr>
            <a:spLocks noGrp="1"/>
          </p:cNvSpPr>
          <p:nvPr>
            <p:ph sz="quarter" idx="14"/>
          </p:nvPr>
        </p:nvSpPr>
        <p:spPr/>
        <p:txBody>
          <a:bodyPr/>
          <a:lstStyle/>
          <a:p>
            <a:r>
              <a:rPr lang="en-US" altLang="en-US" smtClean="0"/>
              <a:t>Automated representation of clinical knowledge</a:t>
            </a:r>
          </a:p>
          <a:p>
            <a:pPr lvl="1"/>
            <a:r>
              <a:rPr lang="en-US" altLang="en-US" smtClean="0"/>
              <a:t>Clinical knowledge</a:t>
            </a:r>
          </a:p>
          <a:p>
            <a:pPr lvl="2"/>
            <a:r>
              <a:rPr lang="en-US" altLang="en-US" smtClean="0"/>
              <a:t>Facts, best practice, guideline, logical rule, reference information, etc.</a:t>
            </a:r>
          </a:p>
          <a:p>
            <a:r>
              <a:rPr lang="en-US" altLang="en-US" smtClean="0"/>
              <a:t>Compiled clinical information on diagnoses, drug interactions, and evidence-based guidelines</a:t>
            </a:r>
          </a:p>
          <a:p>
            <a:endParaRPr lang="en-US" altLang="en-US" smtClean="0"/>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BB06A6-5F3A-4507-A475-2056AF37873A}"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Inference Engine</a:t>
            </a:r>
          </a:p>
        </p:txBody>
      </p:sp>
      <p:sp>
        <p:nvSpPr>
          <p:cNvPr id="13315" name="Content Placeholder 7"/>
          <p:cNvSpPr>
            <a:spLocks noGrp="1"/>
          </p:cNvSpPr>
          <p:nvPr>
            <p:ph sz="quarter" idx="14"/>
          </p:nvPr>
        </p:nvSpPr>
        <p:spPr/>
        <p:txBody>
          <a:bodyPr/>
          <a:lstStyle/>
          <a:p>
            <a:r>
              <a:rPr lang="en-US" altLang="en-US" smtClean="0"/>
              <a:t>Combines knowledge with patient-specific information</a:t>
            </a:r>
          </a:p>
          <a:p>
            <a:r>
              <a:rPr lang="en-US" altLang="en-US" smtClean="0"/>
              <a:t>Combines input and other data according to some logical scheme for output</a:t>
            </a:r>
          </a:p>
          <a:p>
            <a:pPr lvl="1"/>
            <a:r>
              <a:rPr lang="en-US" altLang="en-US" smtClean="0"/>
              <a:t>Examples of schemes</a:t>
            </a:r>
          </a:p>
          <a:p>
            <a:pPr lvl="2"/>
            <a:r>
              <a:rPr lang="en-US" altLang="en-US" smtClean="0"/>
              <a:t>Bayesian network</a:t>
            </a:r>
          </a:p>
          <a:p>
            <a:pPr lvl="2"/>
            <a:r>
              <a:rPr lang="en-US" altLang="en-US" smtClean="0"/>
              <a:t>Rules-based</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A7467B-0C46-4E07-A0F1-750B8B8AC482}"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alth Management Information Systems&amp;quot;&quot;/&gt;&lt;property id=&quot;20307&quot; value=&quot;256&quot;/&gt;&lt;/object&gt;&lt;object type=&quot;3&quot; unique_id=&quot;10005&quot;&gt;&lt;property id=&quot;20148&quot; value=&quot;5&quot;/&gt;&lt;property id=&quot;20300&quot; value=&quot;Slide 2 - &amp;quot;Clinical Decision Support Systems (CDSS)&amp;#x0D;&amp;#x0A;Learning Objectives&amp;quot;&quot;/&gt;&lt;property id=&quot;20307&quot; value=&quot;257&quot;/&gt;&lt;/object&gt;&lt;object type=&quot;3&quot; unique_id=&quot;10006&quot;&gt;&lt;property id=&quot;20148&quot; value=&quot;5&quot;/&gt;&lt;property id=&quot;20300&quot; value=&quot;Slide 4 - &amp;quot;Definition of Clinical Decision Support (CDS)&amp;quot;&quot;/&gt;&lt;property id=&quot;20307&quot; value=&quot;258&quot;/&gt;&lt;/object&gt;&lt;object type=&quot;3&quot; unique_id=&quot;10007&quot;&gt;&lt;property id=&quot;20148&quot; value=&quot;5&quot;/&gt;&lt;property id=&quot;20300&quot; value=&quot;Slide 5 - &amp;quot;History and Evolution of CDS&amp;quot;&quot;/&gt;&lt;property id=&quot;20307&quot; value=&quot;269&quot;/&gt;&lt;/object&gt;&lt;object type=&quot;3&quot; unique_id=&quot;10013&quot;&gt;&lt;property id=&quot;20148&quot; value=&quot;5&quot;/&gt;&lt;property id=&quot;20300&quot; value=&quot;Slide 26 - &amp;quot;Clinical Decision Support Systems&amp;#x0D;&amp;#x0A;Summary – Lecture a&amp;quot;&quot;/&gt;&lt;property id=&quot;20307&quot; value=&quot;264&quot;/&gt;&lt;/object&gt;&lt;object type=&quot;3&quot; unique_id=&quot;10015&quot;&gt;&lt;property id=&quot;20148&quot; value=&quot;5&quot;/&gt;&lt;property id=&quot;20300&quot; value=&quot;Slide 28 - &amp;quot;Clinical Decision Support Systems &amp;#x0D;&amp;#x0A;References – Lecture a&amp;quot;&quot;/&gt;&lt;property id=&quot;20307&quot; value=&quot;267&quot;/&gt;&lt;/object&gt;&lt;object type=&quot;3&quot; unique_id=&quot;10121&quot;&gt;&lt;property id=&quot;20148&quot; value=&quot;5&quot;/&gt;&lt;property id=&quot;20300&quot; value=&quot;Slide 3 - &amp;quot;Clinical Decision Support Systems (CDSS)&amp;#x0D;&amp;#x0A;Learning Objectives&amp;quot;&quot;/&gt;&lt;property id=&quot;20307&quot; value=&quot;270&quot;/&gt;&lt;/object&gt;&lt;object type=&quot;3&quot; unique_id=&quot;10207&quot;&gt;&lt;property id=&quot;20148&quot; value=&quot;5&quot;/&gt;&lt;property id=&quot;20300&quot; value=&quot;Slide 27 - &amp;quot;Clinical Decision Support Systems &amp;#x0D;&amp;#x0A;References – Lecture a&amp;quot;&quot;/&gt;&lt;property id=&quot;20307&quot; value=&quot;271&quot;/&gt;&lt;/object&gt;&lt;object type=&quot;3&quot; unique_id=&quot;10436&quot;&gt;&lt;property id=&quot;20148&quot; value=&quot;5&quot;/&gt;&lt;property id=&quot;20300&quot; value=&quot;Slide 6 - &amp;quot;History and Evolution of CDS&amp;quot;&quot;/&gt;&lt;property id=&quot;20307&quot; value=&quot;274&quot;/&gt;&lt;/object&gt;&lt;object type=&quot;3&quot; unique_id=&quot;10437&quot;&gt;&lt;property id=&quot;20148&quot; value=&quot;5&quot;/&gt;&lt;property id=&quot;20300&quot; value=&quot;Slide 7 - &amp;quot;Clinical Decision Support Model&amp;quot;&quot;/&gt;&lt;property id=&quot;20307&quot; value=&quot;278&quot;/&gt;&lt;/object&gt;&lt;object type=&quot;3&quot; unique_id=&quot;10438&quot;&gt;&lt;property id=&quot;20148&quot; value=&quot;5&quot;/&gt;&lt;property id=&quot;20300&quot; value=&quot;Slide 8 - &amp;quot;Clinical Decision Support System Requirements&amp;quot;&quot;/&gt;&lt;property id=&quot;20307&quot; value=&quot;277&quot;/&gt;&lt;/object&gt;&lt;object type=&quot;3&quot; unique_id=&quot;10439&quot;&gt;&lt;property id=&quot;20148&quot; value=&quot;5&quot;/&gt;&lt;property id=&quot;20300&quot; value=&quot;Slide 9 - &amp;quot;Knowledge Base&amp;quot;&quot;/&gt;&lt;property id=&quot;20307&quot; value=&quot;276&quot;/&gt;&lt;/object&gt;&lt;object type=&quot;3&quot; unique_id=&quot;10440&quot;&gt;&lt;property id=&quot;20148&quot; value=&quot;5&quot;/&gt;&lt;property id=&quot;20300&quot; value=&quot;Slide 10 - &amp;quot;Inference Engine&amp;quot;&quot;/&gt;&lt;property id=&quot;20307&quot; value=&quot;284&quot;/&gt;&lt;/object&gt;&lt;object type=&quot;3&quot; unique_id=&quot;10441&quot;&gt;&lt;property id=&quot;20148&quot; value=&quot;5&quot;/&gt;&lt;property id=&quot;20300&quot; value=&quot;Slide 11 - &amp;quot;Communication Mechanism&amp;quot;&quot;/&gt;&lt;property id=&quot;20307&quot; value=&quot;283&quot;/&gt;&lt;/object&gt;&lt;object type=&quot;3&quot; unique_id=&quot;10442&quot;&gt;&lt;property id=&quot;20148&quot; value=&quot;5&quot;/&gt;&lt;property id=&quot;20300&quot; value=&quot;Slide 12 - &amp;quot;Examples of CDS Interventions by Target Area of Care&amp;quot;&quot;/&gt;&lt;property id=&quot;20307&quot; value=&quot;282&quot;/&gt;&lt;/object&gt;&lt;object type=&quot;3&quot; unique_id=&quot;10443&quot;&gt;&lt;property id=&quot;20148&quot; value=&quot;5&quot;/&gt;&lt;property id=&quot;20300&quot; value=&quot;Slide 13 - &amp;quot;CDS Intervention Types/Examples&amp;quot;&quot;/&gt;&lt;property id=&quot;20307&quot; value=&quot;281&quot;/&gt;&lt;/object&gt;&lt;object type=&quot;3&quot; unique_id=&quot;10444&quot;&gt;&lt;property id=&quot;20148&quot; value=&quot;5&quot;/&gt;&lt;property id=&quot;20300&quot; value=&quot;Slide 15 - &amp;quot;Relevant Data Presentation Intervention Subtypes&amp;quot;&quot;/&gt;&lt;property id=&quot;20307&quot; value=&quot;280&quot;/&gt;&lt;/object&gt;&lt;object type=&quot;3&quot; unique_id=&quot;10448&quot;&gt;&lt;property id=&quot;20148&quot; value=&quot;5&quot;/&gt;&lt;property id=&quot;20300&quot; value=&quot;Slide 20 - &amp;quot;Drug-Allergy Alert&amp;quot;&quot;/&gt;&lt;property id=&quot;20307&quot; value=&quot;272&quot;/&gt;&lt;/object&gt;&lt;object type=&quot;3&quot; unique_id=&quot;10451&quot;&gt;&lt;property id=&quot;20148&quot; value=&quot;5&quot;/&gt;&lt;property id=&quot;20300&quot; value=&quot;Slide 21 - &amp;quot;Knowledge and Interventions&amp;quot;&quot;/&gt;&lt;property id=&quot;20307&quot; value=&quot;288&quot;/&gt;&lt;/object&gt;&lt;object type=&quot;3&quot; unique_id=&quot;10452&quot;&gt;&lt;property id=&quot;20148&quot; value=&quot;5&quot;/&gt;&lt;property id=&quot;20300&quot; value=&quot;Slide 22 - &amp;quot;Clinical Practice Guidelines&amp;quot;&quot;/&gt;&lt;property id=&quot;20307&quot; value=&quot;287&quot;/&gt;&lt;/object&gt;&lt;object type=&quot;3&quot; unique_id=&quot;10453&quot;&gt;&lt;property id=&quot;20148&quot; value=&quot;5&quot;/&gt;&lt;property id=&quot;20300&quot; value=&quot;Slide 23 - &amp;quot;Clinical Practice Guidelines Sources&amp;quot;&quot;/&gt;&lt;property id=&quot;20307&quot; value=&quot;286&quot;/&gt;&lt;/object&gt;&lt;object type=&quot;3&quot; unique_id=&quot;10641&quot;&gt;&lt;property id=&quot;20148&quot; value=&quot;5&quot;/&gt;&lt;property id=&quot;20300&quot; value=&quot;Slide 24 - &amp;quot;National Guideline Clearinghouse &amp;quot;&quot;/&gt;&lt;property id=&quot;20307&quot; value=&quot;293&quot;/&gt;&lt;/object&gt;&lt;object type=&quot;3&quot; unique_id=&quot;10642&quot;&gt;&lt;property id=&quot;20148&quot; value=&quot;5&quot;/&gt;&lt;property id=&quot;20300&quot; value=&quot;Slide 25 - &amp;quot;Evidence-Based Practice Guidelines&amp;quot;&quot;/&gt;&lt;property id=&quot;20307&quot; value=&quot;292&quot;/&gt;&lt;/object&gt;&lt;object type=&quot;3&quot; unique_id=&quot;10984&quot;&gt;&lt;property id=&quot;20148&quot; value=&quot;5&quot;/&gt;&lt;property id=&quot;20300&quot; value=&quot;Slide 29 - &amp;quot;Clinical Decision Support Systems &amp;#x0D;&amp;#x0A;References – Lecture a&amp;quot;&quot;/&gt;&lt;property id=&quot;20307&quot; value=&quot;294&quot;/&gt;&lt;/object&gt;&lt;object type=&quot;3&quot; unique_id=&quot;11202&quot;&gt;&lt;property id=&quot;20148&quot; value=&quot;5&quot;/&gt;&lt;property id=&quot;20300&quot; value=&quot;Slide 14 - &amp;quot;Documentation Forms/&amp;#x0D;&amp;#x0A;Templates Intervention Subtypes&amp;quot;&quot;/&gt;&lt;property id=&quot;20307&quot; value=&quot;295&quot;/&gt;&lt;/object&gt;&lt;object type=&quot;3&quot; unique_id=&quot;11486&quot;&gt;&lt;property id=&quot;20148&quot; value=&quot;5&quot;/&gt;&lt;property id=&quot;20300&quot; value=&quot;Slide 16 - &amp;quot;Order/Prescription Creation Intervention Subtypes&amp;quot;&quot;/&gt;&lt;property id=&quot;20307&quot; value=&quot;296&quot;/&gt;&lt;/object&gt;&lt;object type=&quot;3&quot; unique_id=&quot;11487&quot;&gt;&lt;property id=&quot;20148&quot; value=&quot;5&quot;/&gt;&lt;property id=&quot;20300&quot; value=&quot;Slide 17 - &amp;quot;Protocol/Pathway Support Intervention Subtypes&amp;quot;&quot;/&gt;&lt;property id=&quot;20307&quot; value=&quot;297&quot;/&gt;&lt;/object&gt;&lt;object type=&quot;3&quot; unique_id=&quot;11488&quot;&gt;&lt;property id=&quot;20148&quot; value=&quot;5&quot;/&gt;&lt;property id=&quot;20300&quot; value=&quot;Slide 18 - &amp;quot;Reference Information and Guidance Intervention Subtypes&amp;quot;&quot;/&gt;&lt;property id=&quot;20307&quot; value=&quot;298&quot;/&gt;&lt;/object&gt;&lt;object type=&quot;3&quot; unique_id=&quot;11489&quot;&gt;&lt;property id=&quot;20148&quot; value=&quot;5&quot;/&gt;&lt;property id=&quot;20300&quot; value=&quot;Slide 19 - &amp;quot;Alerts and Reminders Intervention Subtypes&amp;quot;&quot;/&gt;&lt;property id=&quot;20307&quot; value=&quot;299&quot;/&gt;&lt;/object&gt;&lt;object type=&quot;3&quot; unique_id=&quot;11831&quot;&gt;&lt;property id=&quot;20148&quot; value=&quot;5&quot;/&gt;&lt;property id=&quot;20300&quot; value=&quot;Slide 30 - &amp;quot;Clinical Decision Support Systems &amp;#x0D;&amp;#x0A;References – Lecture a&amp;quot;&quot;/&gt;&lt;property id=&quot;20307&quot; value=&quot;300&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2985</TotalTime>
  <Words>5719</Words>
  <Application>Microsoft Office PowerPoint</Application>
  <PresentationFormat>On-screen Show (4:3)</PresentationFormat>
  <Paragraphs>429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ONC_2016</vt:lpstr>
      <vt:lpstr>Health Management Information Systems</vt:lpstr>
      <vt:lpstr>Clinical Decision Support Systems (CDSS) Learning Objectives</vt:lpstr>
      <vt:lpstr>Definition of Clinical Decision Support (CDS)</vt:lpstr>
      <vt:lpstr>History and Evolution of CDS</vt:lpstr>
      <vt:lpstr>History and Evolution of CDS</vt:lpstr>
      <vt:lpstr>Clinical Decision Support Model</vt:lpstr>
      <vt:lpstr>Clinical Decision Support System Requirements</vt:lpstr>
      <vt:lpstr>Knowledge Base</vt:lpstr>
      <vt:lpstr>Inference Engine</vt:lpstr>
      <vt:lpstr>Communication Mechanism</vt:lpstr>
      <vt:lpstr>Examples of CDS Interventions by Target Area of Care</vt:lpstr>
      <vt:lpstr>CDS Intervention Types/Examples</vt:lpstr>
      <vt:lpstr>Documentation Forms/ Templates Intervention Subtypes</vt:lpstr>
      <vt:lpstr>Relevant Data Presentation Intervention Subtypes</vt:lpstr>
      <vt:lpstr>Order/Prescription Creation Intervention Subtypes</vt:lpstr>
      <vt:lpstr>Protocol/Pathway Support Intervention Subtypes</vt:lpstr>
      <vt:lpstr>Reference Information and Guidance Intervention Subtypes</vt:lpstr>
      <vt:lpstr>Alerts and Reminders Intervention Subtypes</vt:lpstr>
      <vt:lpstr>Drug-Allergy Alert</vt:lpstr>
      <vt:lpstr>Knowledge and Interventions</vt:lpstr>
      <vt:lpstr>Clinical Practice Guidelines</vt:lpstr>
      <vt:lpstr>Clinical Practice Guidelines Sources</vt:lpstr>
      <vt:lpstr>National Guideline Clearinghouse </vt:lpstr>
      <vt:lpstr>Evidence-Based Practice Guidelines</vt:lpstr>
      <vt:lpstr>Clinical Decision Support Systems Summary – Lecture a</vt:lpstr>
      <vt:lpstr>Clinical Decision Support Systems  References – Lecture a</vt:lpstr>
      <vt:lpstr>Clinical Decision Support Systems  References – Lecture a</vt:lpstr>
      <vt:lpstr>Clinical Decision Support Systems  References – Lecture a</vt:lpstr>
      <vt:lpstr>Clinical Decision Support Systems  References – Lecture a</vt:lpstr>
      <vt:lpstr>Clinical Decision Support Systems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6, Unit 5</dc:title>
  <dc:subject>Health Management Information Systems:</dc:subject>
  <dc:creator>U.S. Department of Health and Human Services Office of the National Coordinator for Health Information Technology</dc:creator>
  <cp:keywords>Health IT, Health IT Curriculum, Computer Science</cp:keywords>
  <cp:lastModifiedBy>The Department of Health and Human Services</cp:lastModifiedBy>
  <cp:revision>15</cp:revision>
  <dcterms:created xsi:type="dcterms:W3CDTF">2011-10-13T19:09:01Z</dcterms:created>
  <dcterms:modified xsi:type="dcterms:W3CDTF">2017-05-23T16:37:55Z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