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26" r:id="rId1"/>
  </p:sldMasterIdLst>
  <p:notesMasterIdLst>
    <p:notesMasterId r:id="rId23"/>
  </p:notesMasterIdLst>
  <p:handoutMasterIdLst>
    <p:handoutMasterId r:id="rId24"/>
  </p:handoutMasterIdLst>
  <p:sldIdLst>
    <p:sldId id="256" r:id="rId2"/>
    <p:sldId id="273" r:id="rId3"/>
    <p:sldId id="269" r:id="rId4"/>
    <p:sldId id="261" r:id="rId5"/>
    <p:sldId id="275" r:id="rId6"/>
    <p:sldId id="262" r:id="rId7"/>
    <p:sldId id="278" r:id="rId8"/>
    <p:sldId id="279" r:id="rId9"/>
    <p:sldId id="277" r:id="rId10"/>
    <p:sldId id="276" r:id="rId11"/>
    <p:sldId id="280" r:id="rId12"/>
    <p:sldId id="284" r:id="rId13"/>
    <p:sldId id="285" r:id="rId14"/>
    <p:sldId id="283" r:id="rId15"/>
    <p:sldId id="282" r:id="rId16"/>
    <p:sldId id="287" r:id="rId17"/>
    <p:sldId id="286" r:id="rId18"/>
    <p:sldId id="270" r:id="rId19"/>
    <p:sldId id="267" r:id="rId20"/>
    <p:sldId id="288" r:id="rId21"/>
    <p:sldId id="289" r:id="rId22"/>
  </p:sldIdLst>
  <p:sldSz cx="9144000" cy="6858000" type="screen4x3"/>
  <p:notesSz cx="7010400" cy="92964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79" autoAdjust="0"/>
    <p:restoredTop sz="60302" autoAdjust="0"/>
  </p:normalViewPr>
  <p:slideViewPr>
    <p:cSldViewPr>
      <p:cViewPr varScale="1">
        <p:scale>
          <a:sx n="31" d="100"/>
          <a:sy n="31" d="100"/>
        </p:scale>
        <p:origin x="-1526" y="-77"/>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AE0D8478-2934-4DDA-8879-48EB71493628}" type="datetimeFigureOut">
              <a:rPr lang="en-US"/>
              <a:pPr>
                <a:defRPr/>
              </a:pPr>
              <a:t>5/23/2017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FED2A9B9-61DF-4E74-8521-A4EFD9DF073E}" type="slidenum">
              <a:rPr lang="en-US" altLang="en-US"/>
              <a:pPr/>
              <a:t>‹#›</a:t>
            </a:fld>
            <a:endParaRPr lang="en-US" altLang="en-US"/>
          </a:p>
        </p:txBody>
      </p:sp>
    </p:spTree>
    <p:extLst>
      <p:ext uri="{BB962C8B-B14F-4D97-AF65-F5344CB8AC3E}">
        <p14:creationId xmlns:p14="http://schemas.microsoft.com/office/powerpoint/2010/main" val="28530873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3177" tIns="46589" rIns="93177" bIns="46589" rtlCol="0"/>
          <a:lstStyle>
            <a:lvl1pPr algn="r" fontAlgn="auto">
              <a:spcBef>
                <a:spcPts val="0"/>
              </a:spcBef>
              <a:spcAft>
                <a:spcPts val="0"/>
              </a:spcAft>
              <a:defRPr sz="1000">
                <a:latin typeface="Arial" pitchFamily="34" charset="0"/>
                <a:cs typeface="Arial" pitchFamily="34" charset="0"/>
              </a:defRPr>
            </a:lvl1pPr>
          </a:lstStyle>
          <a:p>
            <a:pPr>
              <a:defRPr/>
            </a:pPr>
            <a:fld id="{8D1BFAB9-28CF-4FD7-BDB1-22E9EEBB38C5}"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3177" tIns="46589" rIns="93177" bIns="46589" numCol="1" anchor="b" anchorCtr="0" compatLnSpc="1">
            <a:prstTxWarp prst="textNoShape">
              <a:avLst/>
            </a:prstTxWarp>
          </a:bodyPr>
          <a:lstStyle>
            <a:lvl1pPr algn="r">
              <a:defRPr sz="1000">
                <a:cs typeface="Arial" panose="020B0604020202020204" pitchFamily="34" charset="0"/>
              </a:defRPr>
            </a:lvl1pPr>
          </a:lstStyle>
          <a:p>
            <a:fld id="{10D56E04-9BC7-4A3A-AB74-64D8984F1152}" type="slidenum">
              <a:rPr lang="en-US" altLang="en-US"/>
              <a:pPr/>
              <a:t>‹#›</a:t>
            </a:fld>
            <a:endParaRPr lang="en-US" altLang="en-US"/>
          </a:p>
        </p:txBody>
      </p:sp>
    </p:spTree>
    <p:extLst>
      <p:ext uri="{BB962C8B-B14F-4D97-AF65-F5344CB8AC3E}">
        <p14:creationId xmlns:p14="http://schemas.microsoft.com/office/powerpoint/2010/main" val="317697423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Clinical Decision Support Systems</a:t>
            </a:r>
            <a:r>
              <a:rPr lang="en-US" altLang="en-US" dirty="0" smtClean="0"/>
              <a:t>.  This is Lecture </a:t>
            </a:r>
            <a:r>
              <a:rPr lang="en-US" altLang="en-US" b="1" dirty="0" smtClean="0"/>
              <a:t>b</a:t>
            </a:r>
            <a:r>
              <a:rPr lang="en-US" altLang="en-US" dirty="0" smtClean="0"/>
              <a:t>.  </a:t>
            </a:r>
          </a:p>
          <a:p>
            <a:pPr eaLnBrk="1" hangingPunct="1">
              <a:spcBef>
                <a:spcPct val="0"/>
              </a:spcBef>
            </a:pPr>
            <a:endParaRPr lang="en-US" altLang="en-US" dirty="0" smtClean="0"/>
          </a:p>
          <a:p>
            <a:r>
              <a:rPr lang="en-US" sz="1000" kern="1200" smtClean="0">
                <a:solidFill>
                  <a:schemeClr val="tx1"/>
                </a:solidFill>
                <a:effectLst/>
                <a:latin typeface="Arial" pitchFamily="34" charset="0"/>
                <a:ea typeface="+mn-ea"/>
                <a:cs typeface="Arial" pitchFamily="34" charset="0"/>
              </a:rPr>
              <a:t>This lecture </a:t>
            </a:r>
            <a:r>
              <a:rPr lang="en-US" altLang="en-US" smtClean="0"/>
              <a:t>will </a:t>
            </a:r>
            <a:r>
              <a:rPr lang="en-US" altLang="en-US" dirty="0" smtClean="0"/>
              <a:t>identify the challenges and barriers in building and using clinical decision support systems, explain how legal and regulatory technologies may affect their use, and introduce the future directions for clinical decision support systems.</a:t>
            </a:r>
          </a:p>
          <a:p>
            <a:pPr eaLnBrk="1" hangingPunct="1">
              <a:spcBef>
                <a:spcPct val="0"/>
              </a:spcBef>
            </a:pPr>
            <a:endParaRPr lang="en-US" altLang="en-US" dirty="0" smtClean="0"/>
          </a:p>
        </p:txBody>
      </p:sp>
      <p:sp>
        <p:nvSpPr>
          <p:cNvPr id="266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80AF66-87FE-4C3E-B851-1A2F4298F33C}" type="slidenum">
              <a:rPr lang="en-US" altLang="en-US"/>
              <a:pPr eaLnBrk="1" hangingPunct="1"/>
              <a:t>1</a:t>
            </a:fld>
            <a:endParaRPr lang="en-US" altLang="en-US"/>
          </a:p>
        </p:txBody>
      </p:sp>
    </p:spTree>
    <p:extLst>
      <p:ext uri="{BB962C8B-B14F-4D97-AF65-F5344CB8AC3E}">
        <p14:creationId xmlns:p14="http://schemas.microsoft.com/office/powerpoint/2010/main" val="3260400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legal barrier to the implementation of clinical decision support systems is the lack of detailed case laws on issues for dealing with clinical decision support systems and under which category of law the systems will fall. </a:t>
            </a:r>
            <a:r>
              <a:rPr lang="en-US" altLang="en-US" dirty="0" err="1" smtClean="0"/>
              <a:t>Musen</a:t>
            </a:r>
            <a:r>
              <a:rPr lang="en-US" altLang="en-US" dirty="0" smtClean="0"/>
              <a:t> et al. (2006) provide the following explanation regarding this barrier: “Under negligence law (which governs medical malpractice), a product or activity must meet reasonable expectations for safety. The principle of strict liability, on the other hand, states that a product must not be harmful. Because it is unrealistic to require that decision support programs make correct assessments under all circumstances—we do not apply such standards to physicians themselves—the determination of which legal principle to apply will have important implications for the dissemination and acceptance of such tools” (p. 731).</a:t>
            </a:r>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FE118-F2F1-49E7-964E-AE56ABF7177A}" type="slidenum">
              <a:rPr lang="en-US" altLang="en-US"/>
              <a:pPr eaLnBrk="1" hangingPunct="1"/>
              <a:t>10</a:t>
            </a:fld>
            <a:endParaRPr lang="en-US" altLang="en-US"/>
          </a:p>
        </p:txBody>
      </p:sp>
    </p:spTree>
    <p:extLst>
      <p:ext uri="{BB962C8B-B14F-4D97-AF65-F5344CB8AC3E}">
        <p14:creationId xmlns:p14="http://schemas.microsoft.com/office/powerpoint/2010/main" val="10617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legal barrier described by </a:t>
            </a:r>
            <a:r>
              <a:rPr lang="en-US" altLang="en-US" dirty="0" err="1" smtClean="0"/>
              <a:t>Musen</a:t>
            </a:r>
            <a:r>
              <a:rPr lang="en-US" altLang="en-US" dirty="0" smtClean="0"/>
              <a:t> et al. (2006) is the issue of who will bear the liability. Should it be the physicians or the builders of the systems? </a:t>
            </a:r>
            <a:r>
              <a:rPr lang="en-US" altLang="en-US" dirty="0" err="1" smtClean="0"/>
              <a:t>Musen</a:t>
            </a:r>
            <a:r>
              <a:rPr lang="en-US" altLang="en-US" dirty="0" smtClean="0"/>
              <a:t> et al. (2006) state “A related question is the potential liability borne by physicians who could have accessed such a program, and who chose not to do so, and who made an incorrect decision when the system would have suggested the correct one. As with other medical technologies, precedents suggest that physicians will be liable in such circumstances if the use of consultant programs has become the </a:t>
            </a:r>
            <a:r>
              <a:rPr lang="en-US" altLang="en-US" i="1" dirty="0" smtClean="0"/>
              <a:t>standard of care in the community” </a:t>
            </a:r>
            <a:r>
              <a:rPr lang="en-US" altLang="en-US" dirty="0" smtClean="0"/>
              <a:t>(p. 731). With no case law yet to establish the precedent, recommendations have been for stronger regulation and guidelines.</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10A17B-C2D5-4D61-B75F-67FF22A199F9}" type="slidenum">
              <a:rPr lang="en-US" altLang="en-US"/>
              <a:pPr eaLnBrk="1" hangingPunct="1"/>
              <a:t>11</a:t>
            </a:fld>
            <a:endParaRPr lang="en-US" altLang="en-US"/>
          </a:p>
        </p:txBody>
      </p:sp>
    </p:spTree>
    <p:extLst>
      <p:ext uri="{BB962C8B-B14F-4D97-AF65-F5344CB8AC3E}">
        <p14:creationId xmlns:p14="http://schemas.microsoft.com/office/powerpoint/2010/main" val="2572367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also regulatory barriers that could affect distribution of clinical decision support systems. One identified by </a:t>
            </a:r>
            <a:r>
              <a:rPr lang="en-US" altLang="en-US" dirty="0" err="1" smtClean="0"/>
              <a:t>Musen</a:t>
            </a:r>
            <a:r>
              <a:rPr lang="en-US" altLang="en-US" dirty="0" smtClean="0"/>
              <a:t> et al.  (2006) is the validation of decision-support tools before their release and what role the government should play. </a:t>
            </a:r>
          </a:p>
          <a:p>
            <a:endParaRPr lang="en-US" altLang="en-US" dirty="0" smtClean="0"/>
          </a:p>
          <a:p>
            <a:r>
              <a:rPr lang="en-US" altLang="en-US" dirty="0" smtClean="0"/>
              <a:t>Where should the government fall with regards to prerelease regulations of medical software?  </a:t>
            </a:r>
            <a:r>
              <a:rPr lang="en-US" altLang="en-US" dirty="0" err="1" smtClean="0"/>
              <a:t>Musen</a:t>
            </a:r>
            <a:r>
              <a:rPr lang="en-US" altLang="en-US" dirty="0" smtClean="0"/>
              <a:t> et al. (2006) point out that “Programs that make decisions directly controlling the patient’s treatment (e.g., closed loop systems that administer insulin or that adjust intravenous infusion rates or respirator settings) are viewed as medical devices subject to FDA regulation” (p. 732).</a:t>
            </a:r>
          </a:p>
          <a:p>
            <a:endParaRPr lang="en-US" altLang="en-US" dirty="0" smtClean="0"/>
          </a:p>
          <a:p>
            <a:r>
              <a:rPr lang="en-US" altLang="en-US" dirty="0" smtClean="0"/>
              <a:t>However, the IOM report </a:t>
            </a:r>
            <a:r>
              <a:rPr lang="en-US" altLang="en-US" i="1" dirty="0" smtClean="0"/>
              <a:t>Health IT and Patient Safety: Building Safer Systems for Better Care </a:t>
            </a:r>
            <a:r>
              <a:rPr lang="en-US" altLang="en-US" dirty="0" smtClean="0"/>
              <a:t>did not recommend the FDA, ONC, CMS, or AHRQ as the regulatory body to oversee health IT safety but did recommend the creation and funding of a new independent federal agency, similar in structure to the National Transportation Safety Board (IOM, 2012, p. 128).</a:t>
            </a:r>
            <a:endParaRPr lang="en-US" altLang="en-US" i="1" dirty="0" smtClean="0"/>
          </a:p>
          <a:p>
            <a:endParaRPr lang="en-US" altLang="en-US" dirty="0" smtClean="0"/>
          </a:p>
          <a:p>
            <a:r>
              <a:rPr lang="en-US" altLang="en-US" dirty="0" smtClean="0"/>
              <a:t>Other barriers include data privacy and security. Identifiable data used for research purposes are afforded protections which is one view of what data used for CDS is.  Aggregated data can be used without consent, but de-identification and aggregation of clinical data across systems is difficult.</a:t>
            </a:r>
          </a:p>
          <a:p>
            <a:endParaRPr lang="en-US" altLang="en-US" dirty="0" smtClean="0"/>
          </a:p>
          <a:p>
            <a:r>
              <a:rPr lang="en-US" altLang="en-US" dirty="0" smtClean="0"/>
              <a:t>While there are challenges and barriers, including legal and regulatory ones, in the building, use, and distribution of clinical decision support systems, their benefits such as avoidance of errors and adverse events, are seen as worth the work involved. A description of the various efforts and initiatives are discussed in the next few slides.</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8D6072-AE73-4502-8EDE-7BC17F82BE4F}" type="slidenum">
              <a:rPr lang="en-US" altLang="en-US"/>
              <a:pPr eaLnBrk="1" hangingPunct="1"/>
              <a:t>12</a:t>
            </a:fld>
            <a:endParaRPr lang="en-US" altLang="en-US"/>
          </a:p>
        </p:txBody>
      </p:sp>
    </p:spTree>
    <p:extLst>
      <p:ext uri="{BB962C8B-B14F-4D97-AF65-F5344CB8AC3E}">
        <p14:creationId xmlns:p14="http://schemas.microsoft.com/office/powerpoint/2010/main" val="1285247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Legislative and regulatory efforts needed to support widespread adoption of clinical decision support systems were identified by the AHIC CDS Workgroups.  </a:t>
            </a:r>
          </a:p>
          <a:p>
            <a:pPr>
              <a:defRPr/>
            </a:pPr>
            <a:endParaRPr lang="en-US" dirty="0" smtClean="0">
              <a:latin typeface="Arial" charset="0"/>
              <a:cs typeface="Arial" charset="0"/>
            </a:endParaRPr>
          </a:p>
          <a:p>
            <a:pPr>
              <a:defRPr/>
            </a:pPr>
            <a:r>
              <a:rPr lang="en-US" dirty="0" smtClean="0">
                <a:latin typeface="Arial" charset="0"/>
                <a:cs typeface="Arial" charset="0"/>
              </a:rPr>
              <a:t>As explained in a letter to Secretary HHS Leavitt the recommendations were as follows (AHIC, 2008):</a:t>
            </a:r>
          </a:p>
          <a:p>
            <a:pPr>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Drive measurable progress toward priority performance goals for health care quality improvement through effective use of CDS </a:t>
            </a:r>
          </a:p>
          <a:p>
            <a:pPr marL="232943" indent="-232943">
              <a:buFont typeface="+mj-lt"/>
              <a:buAutoNum type="arabicPeriod"/>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Explore options to establish or leverage a public-private entity to facilitate collaboration across many CDS development and deployment activities. </a:t>
            </a:r>
          </a:p>
          <a:p>
            <a:pPr marL="232943" indent="-232943">
              <a:buFont typeface="+mj-lt"/>
              <a:buAutoNum type="arabicPeriod"/>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Accelerate CDS development and adoption though federal government programs and collaborations. </a:t>
            </a:r>
          </a:p>
          <a:p>
            <a:pPr>
              <a:defRPr/>
            </a:pPr>
            <a:endParaRPr lang="en-US" dirty="0" smtClean="0">
              <a:latin typeface="Arial" charset="0"/>
              <a:cs typeface="Arial" charset="0"/>
            </a:endParaRPr>
          </a:p>
          <a:p>
            <a:pPr>
              <a:defRPr/>
            </a:pPr>
            <a:r>
              <a:rPr lang="en-US" dirty="0" smtClean="0">
                <a:latin typeface="Arial" charset="0"/>
                <a:cs typeface="Arial" charset="0"/>
              </a:rPr>
              <a:t>One of these recommendations has been implemented as the next few slides will show.</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47225D-9D7A-4E6E-85BA-6BAEA799B3E9}" type="slidenum">
              <a:rPr lang="en-US" altLang="en-US"/>
              <a:pPr eaLnBrk="1" hangingPunct="1"/>
              <a:t>13</a:t>
            </a:fld>
            <a:endParaRPr lang="en-US" altLang="en-US"/>
          </a:p>
        </p:txBody>
      </p:sp>
    </p:spTree>
    <p:extLst>
      <p:ext uri="{BB962C8B-B14F-4D97-AF65-F5344CB8AC3E}">
        <p14:creationId xmlns:p14="http://schemas.microsoft.com/office/powerpoint/2010/main" val="651006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a number of projects shaping the future directions for clinical decision support systems. These include the Office of the National Coordinator’s initiatives, the Institute of Medicine’s studies, and the meaningful use criteria, objectives and measures. Each will be explored in the slides that follow.</a:t>
            </a:r>
          </a:p>
          <a:p>
            <a:endParaRPr lang="en-US" altLang="en-US"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C78CE6-B9F1-4663-8CF4-61C33B3FB1B0}" type="slidenum">
              <a:rPr lang="en-US" altLang="en-US"/>
              <a:pPr eaLnBrk="1" hangingPunct="1"/>
              <a:t>14</a:t>
            </a:fld>
            <a:endParaRPr lang="en-US" altLang="en-US"/>
          </a:p>
        </p:txBody>
      </p:sp>
    </p:spTree>
    <p:extLst>
      <p:ext uri="{BB962C8B-B14F-4D97-AF65-F5344CB8AC3E}">
        <p14:creationId xmlns:p14="http://schemas.microsoft.com/office/powerpoint/2010/main" val="3053656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 Office of the National Coordinator for Health IT (ONC), which is charged with coordinating federal efforts regarding HIT adoption and meaningful use, has stated their commitment and facilitated a number of projects for the purpose of moving CDS development and deployment ahead. The major activities include:</a:t>
            </a:r>
          </a:p>
          <a:p>
            <a:pPr>
              <a:spcBef>
                <a:spcPct val="0"/>
              </a:spcBef>
            </a:pPr>
            <a:endParaRPr lang="en-US" altLang="en-US" dirty="0" smtClean="0"/>
          </a:p>
          <a:p>
            <a:pPr>
              <a:spcBef>
                <a:spcPct val="0"/>
              </a:spcBef>
            </a:pPr>
            <a:r>
              <a:rPr lang="en-US" altLang="en-US" dirty="0" smtClean="0"/>
              <a:t>The “Advancing CDS” is a project intended to:</a:t>
            </a:r>
          </a:p>
          <a:p>
            <a:pPr>
              <a:spcBef>
                <a:spcPct val="0"/>
              </a:spcBef>
            </a:pPr>
            <a:r>
              <a:rPr lang="en-US" altLang="en-US" dirty="0" smtClean="0"/>
              <a:t>“Advance the widespread dissemination of successful CDS implementation practices to promote broad CDS adoption </a:t>
            </a:r>
          </a:p>
          <a:p>
            <a:pPr>
              <a:spcBef>
                <a:spcPct val="0"/>
              </a:spcBef>
            </a:pPr>
            <a:r>
              <a:rPr lang="en-US" altLang="en-US" dirty="0" smtClean="0"/>
              <a:t>Improve the acceptance and usability of medication CDS systems through the development of a clinically important drug-drug interaction list </a:t>
            </a:r>
          </a:p>
          <a:p>
            <a:pPr>
              <a:spcBef>
                <a:spcPct val="0"/>
              </a:spcBef>
            </a:pPr>
            <a:r>
              <a:rPr lang="en-US" altLang="en-US" dirty="0" smtClean="0"/>
              <a:t>Advance the practical sharing of effective CDS interventions across care settings </a:t>
            </a:r>
          </a:p>
          <a:p>
            <a:pPr>
              <a:spcBef>
                <a:spcPct val="0"/>
              </a:spcBef>
            </a:pPr>
            <a:r>
              <a:rPr lang="en-US" altLang="en-US" dirty="0" smtClean="0"/>
              <a:t>Identify CDS-related gaps and goals specific to a broad range of clinical specialties” (ONC, 2011, para. 3)</a:t>
            </a:r>
          </a:p>
          <a:p>
            <a:pPr>
              <a:spcBef>
                <a:spcPct val="0"/>
              </a:spcBef>
            </a:pPr>
            <a:endParaRPr lang="en-US" altLang="en-US" dirty="0" smtClean="0"/>
          </a:p>
          <a:p>
            <a:pPr>
              <a:spcBef>
                <a:spcPct val="0"/>
              </a:spcBef>
            </a:pPr>
            <a:r>
              <a:rPr lang="en-US" altLang="en-US" dirty="0" smtClean="0"/>
              <a:t>Another ONC initiative related to CDS includes the report </a:t>
            </a:r>
            <a:r>
              <a:rPr lang="en-US" altLang="en-US" i="1" dirty="0" smtClean="0"/>
              <a:t>Development of a Roadmap for National Action on Clinical Decision Support </a:t>
            </a:r>
            <a:r>
              <a:rPr lang="en-US" altLang="en-US" dirty="0" smtClean="0"/>
              <a:t> that recommended ways to improve CDS development, implementation and use. Three pillars for fully realizing the promise of CDS were identified. They are: 1) Best knowledge available when needed, 2) High adoption and effective use, and 3) Continuous improvement of knowledge and CDS methods (</a:t>
            </a:r>
            <a:r>
              <a:rPr lang="en-US" altLang="en-US" dirty="0" err="1" smtClean="0"/>
              <a:t>Osheroff</a:t>
            </a:r>
            <a:r>
              <a:rPr lang="en-US" altLang="en-US" dirty="0" smtClean="0"/>
              <a:t>, et al., 2006, p.5). </a:t>
            </a:r>
          </a:p>
          <a:p>
            <a:pPr>
              <a:spcBef>
                <a:spcPct val="0"/>
              </a:spcBef>
            </a:pPr>
            <a:endParaRPr lang="en-US" altLang="en-US" dirty="0" smtClean="0"/>
          </a:p>
          <a:p>
            <a:pPr>
              <a:spcBef>
                <a:spcPct val="0"/>
              </a:spcBef>
            </a:pPr>
            <a:r>
              <a:rPr lang="en-US" altLang="en-US" dirty="0" smtClean="0"/>
              <a:t>Other projects include the development of CDS recommendations by the American Health Information</a:t>
            </a:r>
            <a:r>
              <a:rPr lang="en-US" altLang="en-US" baseline="0" dirty="0" smtClean="0"/>
              <a:t> Community</a:t>
            </a:r>
            <a:r>
              <a:rPr lang="en-US" altLang="en-US" dirty="0" smtClean="0"/>
              <a:t> (AHIC) workgroups mentioned previously, an ONC-sponsored Clinical Decision Support (CDS) Workshop, and the CDS Federal </a:t>
            </a:r>
            <a:r>
              <a:rPr lang="en-US" altLang="en-US" dirty="0" err="1" smtClean="0"/>
              <a:t>Collaboratory</a:t>
            </a:r>
            <a:r>
              <a:rPr lang="en-US" altLang="en-US" dirty="0" smtClean="0"/>
              <a:t>.</a:t>
            </a:r>
          </a:p>
          <a:p>
            <a:pPr marL="0" lvl="1">
              <a:spcBef>
                <a:spcPct val="0"/>
              </a:spcBef>
            </a:pPr>
            <a:endParaRPr lang="en-US" altLang="en-US" dirty="0" smtClean="0"/>
          </a:p>
          <a:p>
            <a:pPr>
              <a:spcBef>
                <a:spcPct val="0"/>
              </a:spcBef>
            </a:pPr>
            <a:r>
              <a:rPr lang="en-US" altLang="en-US" dirty="0" smtClean="0"/>
              <a:t>The final ONC initiative is an Institute of Medicine study carried out under a $989,000 contract awarded in September 2010. The next slide will provide more information on this work.</a:t>
            </a:r>
          </a:p>
          <a:p>
            <a:pPr>
              <a:spcBef>
                <a:spcPct val="0"/>
              </a:spcBef>
            </a:pPr>
            <a:endParaRPr lang="en-US" altLang="en-US" dirty="0" smtClean="0"/>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5796C4-B400-48B6-A3CD-278AD6E18BB2}" type="slidenum">
              <a:rPr lang="en-US" altLang="en-US"/>
              <a:pPr eaLnBrk="1" hangingPunct="1"/>
              <a:t>15</a:t>
            </a:fld>
            <a:endParaRPr lang="en-US" altLang="en-US"/>
          </a:p>
        </p:txBody>
      </p:sp>
    </p:spTree>
    <p:extLst>
      <p:ext uri="{BB962C8B-B14F-4D97-AF65-F5344CB8AC3E}">
        <p14:creationId xmlns:p14="http://schemas.microsoft.com/office/powerpoint/2010/main" val="2824346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Institute of Medicine (IOM) has for many years published key bodies of work. A press release on September 29, 2010  included a quote from Dr. David Blumenthal who at the time was National Coordinator for health information technology which explained IOM’s role “Since 1999, when the IOM published its ground-breaking study </a:t>
            </a:r>
            <a:r>
              <a:rPr lang="en-US" altLang="en-US" i="1" dirty="0" smtClean="0"/>
              <a:t>To Err Is Human</a:t>
            </a:r>
            <a:r>
              <a:rPr lang="en-US" altLang="en-US" dirty="0" smtClean="0"/>
              <a:t>, the Institute has been a leader in the movement to improve patient safety” (CMS, 2010).  </a:t>
            </a:r>
          </a:p>
          <a:p>
            <a:endParaRPr lang="en-US" altLang="en-US" dirty="0" smtClean="0"/>
          </a:p>
          <a:p>
            <a:r>
              <a:rPr lang="en-US" altLang="en-US" dirty="0" smtClean="0"/>
              <a:t>The </a:t>
            </a:r>
            <a:r>
              <a:rPr lang="en-US" altLang="en-US" i="1" dirty="0" smtClean="0"/>
              <a:t>To Err is Human </a:t>
            </a:r>
            <a:r>
              <a:rPr lang="en-US" altLang="en-US" dirty="0" smtClean="0"/>
              <a:t>report emphasized “…mistakes can best be prevented by designing the health system at all levels to make it safer--to make it harder for people to do something wrong and easier for them to do it right” (National Academy of Sciences, 2000).</a:t>
            </a:r>
          </a:p>
          <a:p>
            <a:endParaRPr lang="en-US" altLang="en-US" dirty="0" smtClean="0"/>
          </a:p>
          <a:p>
            <a:r>
              <a:rPr lang="en-US" altLang="en-US" dirty="0" smtClean="0"/>
              <a:t>The IOM study launched in 2010 was aimed at examining a comprehensive range of patient safety-related issues, including prevention of HIT-related errors and rapid reporting of any HIT-related patient safety issues. IOM saw its charge as “recommending ways to make patient care </a:t>
            </a:r>
            <a:r>
              <a:rPr lang="en-US" altLang="en-US" i="1" dirty="0" smtClean="0"/>
              <a:t>safer </a:t>
            </a:r>
            <a:r>
              <a:rPr lang="en-US" altLang="en-US" dirty="0" smtClean="0"/>
              <a:t>using health IT so that the nation will be in a better position to realize its potential benefits” (National Academy of Sciences, 2011). As mentioned previously, one of the recommendations was the creation and funding of a new independent federal entity that would have the responsibility to oversee health IT safety. Another recommendation was funding a new Health IT Safety Council to set standards for safety.</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B48076-AFD1-4013-AE4D-DB5D630CA3DA}" type="slidenum">
              <a:rPr lang="en-US" altLang="en-US"/>
              <a:pPr eaLnBrk="1" hangingPunct="1"/>
              <a:t>16</a:t>
            </a:fld>
            <a:endParaRPr lang="en-US" altLang="en-US"/>
          </a:p>
        </p:txBody>
      </p:sp>
    </p:spTree>
    <p:extLst>
      <p:ext uri="{BB962C8B-B14F-4D97-AF65-F5344CB8AC3E}">
        <p14:creationId xmlns:p14="http://schemas.microsoft.com/office/powerpoint/2010/main" val="2920998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final endeavor having an impact on future directions for CDSS is the American Recovery and Reinvestment Act or ARRA and the associated Health Information Technology for Economic and Clinical Health (HITECH) provision. ARRA, officially Public Law 111-5 signed into law February 2009, provides many different stimulus opportunities, one of which is $19.2 billion for health IT</a:t>
            </a:r>
            <a:r>
              <a:rPr lang="en-US" dirty="0" smtClean="0">
                <a:solidFill>
                  <a:srgbClr val="FF0000"/>
                </a:solidFill>
              </a:rPr>
              <a:t>. </a:t>
            </a:r>
            <a:r>
              <a:rPr lang="en-US" dirty="0" smtClean="0"/>
              <a:t>HITECH is a provision of the American Recovery and Reinvestment Act. The HITECH section of ARRA deals with many of the health information communication and technology provisions. </a:t>
            </a:r>
            <a:r>
              <a:rPr lang="en-US" dirty="0" smtClean="0">
                <a:cs typeface="Arial" charset="0"/>
              </a:rPr>
              <a:t> It </a:t>
            </a:r>
            <a:r>
              <a:rPr lang="en-US" dirty="0" smtClean="0"/>
              <a:t>established programs under Medicare and Medicaid to provide incentive payments for the "meaningful use" of certified EHR technology.  According to the Centers for Medicare and Medicaid Services (CMS, 2011), “The Medicare and Medicaid EHR Incentive Programs will provide incentive payments to eligible professionals, eligible hospitals and critical access hospitals (CAHs) as they adopt, implement, upgrade or demonstrate meaningful use of certified EHR technology” (para. 1).</a:t>
            </a:r>
          </a:p>
          <a:p>
            <a:pPr>
              <a:spcBef>
                <a:spcPts val="0"/>
              </a:spcBef>
              <a:defRPr/>
            </a:pPr>
            <a:endParaRPr lang="en-US" dirty="0" smtClean="0"/>
          </a:p>
          <a:p>
            <a:pPr>
              <a:spcBef>
                <a:spcPts val="0"/>
              </a:spcBef>
              <a:defRPr/>
            </a:pPr>
            <a:r>
              <a:rPr lang="en-US" dirty="0" smtClean="0"/>
              <a:t>Stage 1 of Meaningful Use required at least one clinical decision support rule, while subsequent stages required increasing numbers of CDS rules.</a:t>
            </a:r>
            <a:r>
              <a:rPr lang="en-US" baseline="0" dirty="0" smtClean="0"/>
              <a:t> In stages 2 and 3 the requirement is that the rules need to be tied to specific quality measures as well. </a:t>
            </a:r>
            <a:endParaRPr lang="en-US" dirty="0" smtClean="0"/>
          </a:p>
          <a:p>
            <a:pPr>
              <a:defRPr/>
            </a:pPr>
            <a:endParaRPr 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43EE3F-9713-4856-B827-B8276CFD19AF}" type="slidenum">
              <a:rPr lang="en-US" altLang="en-US"/>
              <a:pPr eaLnBrk="1" hangingPunct="1"/>
              <a:t>17</a:t>
            </a:fld>
            <a:endParaRPr lang="en-US" altLang="en-US"/>
          </a:p>
        </p:txBody>
      </p:sp>
    </p:spTree>
    <p:extLst>
      <p:ext uri="{BB962C8B-B14F-4D97-AF65-F5344CB8AC3E}">
        <p14:creationId xmlns:p14="http://schemas.microsoft.com/office/powerpoint/2010/main" val="3519419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a:t>
            </a:r>
            <a:r>
              <a:rPr lang="en-US" altLang="en-US" b="1" smtClean="0"/>
              <a:t>Clinical Decision Support Systems.</a:t>
            </a:r>
            <a:r>
              <a:rPr lang="en-US" altLang="en-US" smtClean="0"/>
              <a:t>  </a:t>
            </a:r>
          </a:p>
          <a:p>
            <a:pPr eaLnBrk="1" hangingPunct="1">
              <a:spcBef>
                <a:spcPct val="0"/>
              </a:spcBef>
            </a:pPr>
            <a:endParaRPr lang="en-US" altLang="en-US" smtClean="0"/>
          </a:p>
          <a:p>
            <a:r>
              <a:rPr lang="en-US" altLang="en-US" smtClean="0"/>
              <a:t>Lecture </a:t>
            </a:r>
            <a:r>
              <a:rPr lang="en-US" altLang="en-US" b="1" smtClean="0"/>
              <a:t>a</a:t>
            </a:r>
            <a:r>
              <a:rPr lang="en-US" altLang="en-US" smtClean="0"/>
              <a:t> defined clinical decision support, described system requirements, and explained the effects of clinical practice guidelines and evidence-based practice on CDSS. </a:t>
            </a:r>
          </a:p>
          <a:p>
            <a:endParaRPr lang="en-US" altLang="en-US" smtClean="0"/>
          </a:p>
          <a:p>
            <a:r>
              <a:rPr lang="en-US" altLang="en-US" smtClean="0"/>
              <a:t>Lecture </a:t>
            </a:r>
            <a:r>
              <a:rPr lang="en-US" altLang="en-US" b="1" smtClean="0"/>
              <a:t>b</a:t>
            </a:r>
            <a:r>
              <a:rPr lang="en-US" altLang="en-US" smtClean="0"/>
              <a:t> described challenges and barriers, including legal and regulatory ones, in the building, use, and distribution of clinical decision support systems. To move forward requires further effort. A number of projects shaping the future directions for clinical decision support systems have come to fruition in the last few years, and more initiatives are underway. These include the ONC initiatives and the meaningful use requirements tied to clinical decision support. </a:t>
            </a:r>
          </a:p>
          <a:p>
            <a:endParaRPr lang="en-US" altLang="en-US"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BBC500-355F-4B17-81F1-38E5B6D727F5}" type="slidenum">
              <a:rPr lang="en-US" altLang="en-US"/>
              <a:pPr eaLnBrk="1" hangingPunct="1"/>
              <a:t>18</a:t>
            </a:fld>
            <a:endParaRPr lang="en-US" altLang="en-US"/>
          </a:p>
        </p:txBody>
      </p:sp>
    </p:spTree>
    <p:extLst>
      <p:ext uri="{BB962C8B-B14F-4D97-AF65-F5344CB8AC3E}">
        <p14:creationId xmlns:p14="http://schemas.microsoft.com/office/powerpoint/2010/main" val="1631905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1307C4-BEF1-49D1-86D6-C1735A51B229}" type="slidenum">
              <a:rPr lang="en-US" altLang="en-US"/>
              <a:pPr eaLnBrk="1" hangingPunct="1"/>
              <a:t>19</a:t>
            </a:fld>
            <a:endParaRPr lang="en-US" altLang="en-US"/>
          </a:p>
        </p:txBody>
      </p:sp>
    </p:spTree>
    <p:extLst>
      <p:ext uri="{BB962C8B-B14F-4D97-AF65-F5344CB8AC3E}">
        <p14:creationId xmlns:p14="http://schemas.microsoft.com/office/powerpoint/2010/main" val="2842871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Clinical Decision Support Systems lecture b </a:t>
            </a:r>
            <a:r>
              <a:rPr lang="en-US" altLang="en-US" dirty="0" smtClean="0"/>
              <a:t>are to:</a:t>
            </a:r>
          </a:p>
          <a:p>
            <a:pPr marL="171450" indent="-171450" eaLnBrk="1" hangingPunct="1">
              <a:spcBef>
                <a:spcPct val="0"/>
              </a:spcBef>
              <a:buFont typeface="Arial" panose="020B0604020202020204" pitchFamily="34" charset="0"/>
              <a:buChar char="•"/>
            </a:pPr>
            <a:r>
              <a:rPr lang="en-US" altLang="en-US" dirty="0" smtClean="0"/>
              <a:t>Identify the challenges and barriers to building and using clinical decision support systems; </a:t>
            </a:r>
          </a:p>
          <a:p>
            <a:pPr marL="171450" indent="-171450" eaLnBrk="1" hangingPunct="1">
              <a:spcBef>
                <a:spcPct val="0"/>
              </a:spcBef>
              <a:buFont typeface="Arial" panose="020B0604020202020204" pitchFamily="34" charset="0"/>
              <a:buChar char="•"/>
            </a:pPr>
            <a:r>
              <a:rPr lang="en-US" altLang="en-US" dirty="0" smtClean="0"/>
              <a:t>Discuss legal and regulatory considerations related to the distribution of clinical decision support systems; </a:t>
            </a:r>
          </a:p>
          <a:p>
            <a:pPr marL="171450" indent="-171450" eaLnBrk="1" hangingPunct="1">
              <a:spcBef>
                <a:spcPct val="0"/>
              </a:spcBef>
              <a:buFont typeface="Arial" panose="020B0604020202020204" pitchFamily="34" charset="0"/>
              <a:buChar char="•"/>
            </a:pPr>
            <a:r>
              <a:rPr lang="en-US" altLang="en-US" smtClean="0"/>
              <a:t>and </a:t>
            </a:r>
            <a:r>
              <a:rPr lang="en-US" altLang="en-US" dirty="0" smtClean="0"/>
              <a:t>Describe current initiatives that will impact the future and effectiveness of clinical decision support systems.</a:t>
            </a:r>
          </a:p>
          <a:p>
            <a:pPr eaLnBrk="1" hangingPunct="1">
              <a:spcBef>
                <a:spcPct val="0"/>
              </a:spcBef>
            </a:pPr>
            <a:endParaRPr lang="en-US" altLang="en-US" dirty="0" smtClean="0"/>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A19B806-C061-4ACF-8BC3-4136395C7FD0}" type="slidenum">
              <a:rPr lang="en-US" altLang="en-US"/>
              <a:pPr eaLnBrk="1" hangingPunct="1"/>
              <a:t>2</a:t>
            </a:fld>
            <a:endParaRPr lang="en-US" altLang="en-US"/>
          </a:p>
        </p:txBody>
      </p:sp>
    </p:spTree>
    <p:extLst>
      <p:ext uri="{BB962C8B-B14F-4D97-AF65-F5344CB8AC3E}">
        <p14:creationId xmlns:p14="http://schemas.microsoft.com/office/powerpoint/2010/main" val="1902191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2231D6-52EB-4AEF-A52D-C39E64CD8B7D}" type="slidenum">
              <a:rPr lang="en-US" altLang="en-US"/>
              <a:pPr eaLnBrk="1" hangingPunct="1"/>
              <a:t>20</a:t>
            </a:fld>
            <a:endParaRPr lang="en-US" altLang="en-US"/>
          </a:p>
        </p:txBody>
      </p:sp>
    </p:spTree>
    <p:extLst>
      <p:ext uri="{BB962C8B-B14F-4D97-AF65-F5344CB8AC3E}">
        <p14:creationId xmlns:p14="http://schemas.microsoft.com/office/powerpoint/2010/main" val="20591963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dirty="0"/>
          </a:p>
        </p:txBody>
      </p:sp>
    </p:spTree>
    <p:extLst>
      <p:ext uri="{BB962C8B-B14F-4D97-AF65-F5344CB8AC3E}">
        <p14:creationId xmlns:p14="http://schemas.microsoft.com/office/powerpoint/2010/main" val="1251610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As a framework for supporting clinical decisions to improve outcomes, the CDS Five Rights model states CDS-supported improvements in desired healthcare outcomes can be achieved if communication occurs in the following manner: </a:t>
            </a:r>
          </a:p>
          <a:p>
            <a:pPr>
              <a:spcBef>
                <a:spcPct val="0"/>
              </a:spcBef>
            </a:pPr>
            <a:endParaRPr lang="en-US" altLang="en-US" smtClean="0"/>
          </a:p>
          <a:p>
            <a:pPr>
              <a:spcBef>
                <a:spcPct val="0"/>
              </a:spcBef>
            </a:pPr>
            <a:r>
              <a:rPr lang="en-US" altLang="en-US" smtClean="0"/>
              <a:t>“The </a:t>
            </a:r>
            <a:r>
              <a:rPr lang="en-US" altLang="en-US" i="1" smtClean="0"/>
              <a:t>right information:</a:t>
            </a:r>
            <a:r>
              <a:rPr lang="en-US" altLang="en-US" smtClean="0"/>
              <a:t>  Evidence-based, suitable to guide action, pertinent to the circumstance </a:t>
            </a:r>
          </a:p>
          <a:p>
            <a:pPr>
              <a:spcBef>
                <a:spcPct val="0"/>
              </a:spcBef>
            </a:pPr>
            <a:endParaRPr lang="en-US" altLang="en-US" smtClean="0"/>
          </a:p>
          <a:p>
            <a:pPr>
              <a:spcBef>
                <a:spcPct val="0"/>
              </a:spcBef>
            </a:pPr>
            <a:r>
              <a:rPr lang="en-US" altLang="en-US" smtClean="0"/>
              <a:t>To the </a:t>
            </a:r>
            <a:r>
              <a:rPr lang="en-US" altLang="en-US" i="1" smtClean="0"/>
              <a:t>right person:</a:t>
            </a:r>
            <a:r>
              <a:rPr lang="en-US" altLang="en-US" smtClean="0"/>
              <a:t> Considering all members of the care team, including clinicians, patients, and their caretakers</a:t>
            </a:r>
          </a:p>
          <a:p>
            <a:pPr>
              <a:spcBef>
                <a:spcPct val="0"/>
              </a:spcBef>
            </a:pPr>
            <a:r>
              <a:rPr lang="en-US" altLang="en-US" smtClean="0"/>
              <a:t> </a:t>
            </a:r>
          </a:p>
          <a:p>
            <a:pPr>
              <a:spcBef>
                <a:spcPct val="0"/>
              </a:spcBef>
            </a:pPr>
            <a:r>
              <a:rPr lang="en-US" altLang="en-US" smtClean="0"/>
              <a:t>In the </a:t>
            </a:r>
            <a:r>
              <a:rPr lang="en-US" altLang="en-US" i="1" smtClean="0"/>
              <a:t>right CDS intervention format:</a:t>
            </a:r>
            <a:r>
              <a:rPr lang="en-US" altLang="en-US" smtClean="0"/>
              <a:t> Such as an alert, order set, or reference information to answer a clinical question</a:t>
            </a:r>
          </a:p>
          <a:p>
            <a:pPr>
              <a:spcBef>
                <a:spcPct val="0"/>
              </a:spcBef>
            </a:pPr>
            <a:r>
              <a:rPr lang="en-US" altLang="en-US" smtClean="0"/>
              <a:t> </a:t>
            </a:r>
          </a:p>
          <a:p>
            <a:pPr>
              <a:spcBef>
                <a:spcPct val="0"/>
              </a:spcBef>
            </a:pPr>
            <a:r>
              <a:rPr lang="en-US" altLang="en-US" smtClean="0"/>
              <a:t>Through the </a:t>
            </a:r>
            <a:r>
              <a:rPr lang="en-US" altLang="en-US" i="1" smtClean="0"/>
              <a:t>right channel:</a:t>
            </a:r>
            <a:r>
              <a:rPr lang="en-US" altLang="en-US" smtClean="0"/>
              <a:t> For example, a clinical information system (CIS) such as an electronic medical record (EMR), personal health record (PHR), or a more general channel, such as the Internet or a mobile device </a:t>
            </a:r>
          </a:p>
          <a:p>
            <a:pPr>
              <a:spcBef>
                <a:spcPct val="0"/>
              </a:spcBef>
            </a:pPr>
            <a:endParaRPr lang="en-US" altLang="en-US" smtClean="0"/>
          </a:p>
          <a:p>
            <a:pPr>
              <a:spcBef>
                <a:spcPct val="0"/>
              </a:spcBef>
            </a:pPr>
            <a:r>
              <a:rPr lang="en-US" altLang="en-US" smtClean="0"/>
              <a:t>At the </a:t>
            </a:r>
            <a:r>
              <a:rPr lang="en-US" altLang="en-US" i="1" smtClean="0"/>
              <a:t>right time in workflow:</a:t>
            </a:r>
            <a:r>
              <a:rPr lang="en-US" altLang="en-US" smtClean="0"/>
              <a:t> For example, at time of decision/action/need” (Sirajuddin et al., 2009, p. 40). </a:t>
            </a:r>
          </a:p>
          <a:p>
            <a:pPr>
              <a:spcBef>
                <a:spcPct val="0"/>
              </a:spcBef>
            </a:pPr>
            <a:endParaRPr lang="en-US" altLang="en-US" smtClean="0"/>
          </a:p>
          <a:p>
            <a:pPr>
              <a:spcBef>
                <a:spcPct val="0"/>
              </a:spcBef>
            </a:pPr>
            <a:r>
              <a:rPr lang="en-US" altLang="en-US" smtClean="0"/>
              <a:t>However, achieving the five rights for CDS is challenging. Berner (2009) states “Achieving the five rights for CDS presents challenges, and the challenges differ depending on how closely the CDS is tied to what the clinician already intends to do. Clinicians may initially want certain reminders or, after performance assessments, agree that they need other reminders, but in either situation they are choosing to receive the reminders. The key issue in reminding the user about things they choose to be reminded about is the timing of the reminder. For instance, should reminders for preventive care be given to the physician in advance of the patient visit (e.g., the day before), or should the reminders appear during the patient’s visit” (p. 7-8)?</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BDE3F0-1995-428F-B815-557D64118D8D}" type="slidenum">
              <a:rPr lang="en-US" altLang="en-US"/>
              <a:pPr eaLnBrk="1" hangingPunct="1"/>
              <a:t>3</a:t>
            </a:fld>
            <a:endParaRPr lang="en-US" altLang="en-US"/>
          </a:p>
        </p:txBody>
      </p:sp>
    </p:spTree>
    <p:extLst>
      <p:ext uri="{BB962C8B-B14F-4D97-AF65-F5344CB8AC3E}">
        <p14:creationId xmlns:p14="http://schemas.microsoft.com/office/powerpoint/2010/main" val="1634671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Clinical decision support systems offer so much potential to improve patient care and outcomes. Similar challenges in designing and selecting clinical decision support systems to the five rights model can be posed as questions. Berner (2009) asked them in the following manner: “</a:t>
            </a:r>
            <a:r>
              <a:rPr lang="en-US" altLang="en-US" i="1" dirty="0" smtClean="0"/>
              <a:t>whose</a:t>
            </a:r>
            <a:r>
              <a:rPr lang="en-US" altLang="en-US" dirty="0" smtClean="0"/>
              <a:t> decisions are being supported, </a:t>
            </a:r>
            <a:r>
              <a:rPr lang="en-US" altLang="en-US" i="1" dirty="0" smtClean="0"/>
              <a:t>what </a:t>
            </a:r>
            <a:r>
              <a:rPr lang="en-US" altLang="en-US" dirty="0" smtClean="0"/>
              <a:t>information is presented, </a:t>
            </a:r>
            <a:r>
              <a:rPr lang="en-US" altLang="en-US" i="1" dirty="0" smtClean="0"/>
              <a:t>when is it</a:t>
            </a:r>
            <a:r>
              <a:rPr lang="en-US" altLang="en-US" dirty="0" smtClean="0"/>
              <a:t> presented, and </a:t>
            </a:r>
            <a:r>
              <a:rPr lang="en-US" altLang="en-US" i="1" dirty="0" smtClean="0"/>
              <a:t>how</a:t>
            </a:r>
            <a:r>
              <a:rPr lang="en-US" altLang="en-US" dirty="0" smtClean="0"/>
              <a:t> is it presented to the user” (p. 6).</a:t>
            </a:r>
          </a:p>
          <a:p>
            <a:endParaRPr lang="en-US" altLang="en-US" dirty="0" smtClean="0"/>
          </a:p>
          <a:p>
            <a:r>
              <a:rPr lang="en-US" altLang="en-US" dirty="0" smtClean="0"/>
              <a:t>Each question should be explored and answered before building or selecting a clinical decision support system. If any are ignored, the chances that end-users will use it and the expected system benefits gained are limited.  For example, consider the question – when the intervention will be presented? Depending on the information, the best time to deliver could be at the point of care—for example, delivering an alert about drug-to-drug interactions at the time of prescribing. Other information, such as providing the names of patients being seen on a given day who need immunizations, could occur prior to the patient encounter. Knowing when the information from the CDS should be presented automatically or “on demand”, i.e., when the user chooses to access the information, is no small feat. Tying the answers to the other questions, e.g., whose decisions are being supported, can also be complex.</a:t>
            </a:r>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C233A4-6734-44CB-9475-1F0F6FD5AE14}" type="slidenum">
              <a:rPr lang="en-US" altLang="en-US"/>
              <a:pPr eaLnBrk="1" hangingPunct="1"/>
              <a:t>4</a:t>
            </a:fld>
            <a:endParaRPr lang="en-US" altLang="en-US"/>
          </a:p>
        </p:txBody>
      </p:sp>
    </p:spTree>
    <p:extLst>
      <p:ext uri="{BB962C8B-B14F-4D97-AF65-F5344CB8AC3E}">
        <p14:creationId xmlns:p14="http://schemas.microsoft.com/office/powerpoint/2010/main" val="348991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Looking further at the challenge of knowing when the information from the CDS should be presented, that is, automatically or “on demand,” another factor that must be considered and presents its own set of challenges is deciding how much control the user has over the decision to use clinical decision support. In other words control over whether users are required to accept the CDS suggestion, whether they can easily ignore it, or whether it takes significant effort to override the advice. </a:t>
            </a:r>
          </a:p>
          <a:p>
            <a:endParaRPr lang="en-US" altLang="en-US" dirty="0" smtClean="0"/>
          </a:p>
          <a:p>
            <a:r>
              <a:rPr lang="en-US" altLang="en-US" dirty="0" err="1" smtClean="0"/>
              <a:t>Berner</a:t>
            </a:r>
            <a:r>
              <a:rPr lang="en-US" altLang="en-US" dirty="0" smtClean="0"/>
              <a:t> (2009) explains, “These decisions involve not only whether the CDS is set up to be displayed on demand, so that users have full control over whether they choose to access it, but also the circumstances under which users can, after viewing the CDS information, choose whether to accept it. The two aspects of control are related and they connect with how closely the CDS advice matches a clinician’s intention. CDS may be designed to (1) remind clinicians of things they intend to do, but should not have to remember; (2) provide information when clinicians are unsure what to do; (3) correct errors clinicians have made; or (4) recommend that the clinicians change their plans. Conceived of in this way, it should be obvious that the users’ reactions to CDS may differ with these diverse intents” (p. 7).</a:t>
            </a:r>
          </a:p>
          <a:p>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FD3876-6EC6-4C52-9BCD-5C0F78A17C01}" type="slidenum">
              <a:rPr lang="en-US" altLang="en-US"/>
              <a:pPr eaLnBrk="1" hangingPunct="1"/>
              <a:t>5</a:t>
            </a:fld>
            <a:endParaRPr lang="en-US" altLang="en-US"/>
          </a:p>
        </p:txBody>
      </p:sp>
    </p:spTree>
    <p:extLst>
      <p:ext uri="{BB962C8B-B14F-4D97-AF65-F5344CB8AC3E}">
        <p14:creationId xmlns:p14="http://schemas.microsoft.com/office/powerpoint/2010/main" val="1210228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Building on to the challenges already described, Table 5.1 summarizes three clinical decision support intents and matches each to a user’s intention along with a key issue. </a:t>
            </a:r>
          </a:p>
          <a:p>
            <a:pPr>
              <a:spcBef>
                <a:spcPct val="0"/>
              </a:spcBef>
            </a:pPr>
            <a:endParaRPr lang="en-US" altLang="en-US" dirty="0" smtClean="0"/>
          </a:p>
          <a:p>
            <a:pPr>
              <a:spcBef>
                <a:spcPct val="0"/>
              </a:spcBef>
            </a:pPr>
            <a:r>
              <a:rPr lang="en-US" altLang="en-US" dirty="0" smtClean="0"/>
              <a:t>The first CDS intent is an automatic intervention – a reminder of actions a user intends to do but should not have to remember. As one would expect, timing is a key issue. </a:t>
            </a:r>
          </a:p>
          <a:p>
            <a:pPr>
              <a:spcBef>
                <a:spcPct val="0"/>
              </a:spcBef>
            </a:pPr>
            <a:endParaRPr lang="en-US" altLang="en-US" dirty="0" smtClean="0"/>
          </a:p>
          <a:p>
            <a:pPr>
              <a:spcBef>
                <a:spcPct val="0"/>
              </a:spcBef>
            </a:pPr>
            <a:r>
              <a:rPr lang="en-US" altLang="en-US" dirty="0" smtClean="0"/>
              <a:t>Next under CDS intent is an on demand intervention – one that provides information when a user is unsure of what to do, or a request for consultation. In this instance, it is speed and ease of access that the user is looking for.  According to (Berner, 2009) “Users may recognize the need for information, but may be willing to access it only if they can do so efficiently. If access is too difficult or time-consuming, potential users may choose not to use the CDS” (p. 8).</a:t>
            </a:r>
          </a:p>
          <a:p>
            <a:pPr>
              <a:spcBef>
                <a:spcPct val="0"/>
              </a:spcBef>
            </a:pPr>
            <a:endParaRPr lang="en-US" altLang="en-US" dirty="0" smtClean="0"/>
          </a:p>
          <a:p>
            <a:pPr>
              <a:spcBef>
                <a:spcPct val="0"/>
              </a:spcBef>
            </a:pPr>
            <a:r>
              <a:rPr lang="en-US" altLang="en-US" dirty="0" smtClean="0"/>
              <a:t>The third row lists the CDS intent as correct user’s errors and/or recommend a user change plans, and could be either an automatic or on-demand intervention. For an automatic intervention, the key issues are timing, autonomy, and user control over the response. For an on demand intervention, they are speed, ease of access, autonomy, and user control over the response. For this CDS intent, users balance the change planned with the desire for autonomy with other demands such as improving patient safety or decreasing practice costs. Another key issue related to autonomy that was previously discussed is the amount of control users have over how they respond to the CDS. </a:t>
            </a:r>
          </a:p>
          <a:p>
            <a:pPr>
              <a:spcBef>
                <a:spcPct val="0"/>
              </a:spcBef>
            </a:pPr>
            <a:endParaRPr lang="en-US" altLang="en-US" dirty="0" smtClean="0"/>
          </a:p>
          <a:p>
            <a:pPr>
              <a:spcBef>
                <a:spcPct val="0"/>
              </a:spcBef>
            </a:pPr>
            <a:r>
              <a:rPr lang="en-US" altLang="en-US" dirty="0" smtClean="0"/>
              <a:t>Berner (2009) goes on to explain, “While some of these issues have been addressed by research, there are no universally accepted guidelines regarding them, in part because clinicians often differ in their preferences. In addition, there are varying clinical approaches that are justified, which makes designing effective CDS a challenge. How these issues are addressed will influence the ultimate impact and effectiveness of CDS” (p. 8).</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335C6C-5AA7-498B-AEF6-B22458C41F06}" type="slidenum">
              <a:rPr lang="en-US" altLang="en-US"/>
              <a:pPr eaLnBrk="1" hangingPunct="1"/>
              <a:t>6</a:t>
            </a:fld>
            <a:endParaRPr lang="en-US" altLang="en-US"/>
          </a:p>
        </p:txBody>
      </p:sp>
    </p:spTree>
    <p:extLst>
      <p:ext uri="{BB962C8B-B14F-4D97-AF65-F5344CB8AC3E}">
        <p14:creationId xmlns:p14="http://schemas.microsoft.com/office/powerpoint/2010/main" val="419784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The report, </a:t>
            </a:r>
            <a:r>
              <a:rPr lang="en-US" altLang="en-US" i="1" dirty="0" smtClean="0"/>
              <a:t>Clinical Decision Support Systems: State of the Art, </a:t>
            </a:r>
            <a:r>
              <a:rPr lang="en-US" altLang="en-US" dirty="0" smtClean="0"/>
              <a:t>cited several studies and provided insight into other challenges in the building and using of clinical decision support systems. Discussions were split between the impact on care process and patient health outcomes and the impact on structure.</a:t>
            </a:r>
          </a:p>
          <a:p>
            <a:pPr>
              <a:spcBef>
                <a:spcPct val="0"/>
              </a:spcBef>
            </a:pPr>
            <a:endParaRPr lang="en-US" altLang="en-US" dirty="0" smtClean="0"/>
          </a:p>
          <a:p>
            <a:pPr>
              <a:spcBef>
                <a:spcPct val="0"/>
              </a:spcBef>
            </a:pPr>
            <a:r>
              <a:rPr lang="en-US" altLang="en-US" dirty="0" smtClean="0"/>
              <a:t>For the first one, impact on care process and patient health outcomes, the three challenges identified were matching of clinical decision support to user intentions, user control, disruptiveness, and risk, and integration of CDS into work processes.</a:t>
            </a:r>
          </a:p>
          <a:p>
            <a:pPr>
              <a:spcBef>
                <a:spcPct val="0"/>
              </a:spcBef>
            </a:pPr>
            <a:endParaRPr lang="en-US" altLang="en-US" dirty="0" smtClean="0"/>
          </a:p>
          <a:p>
            <a:pPr>
              <a:spcBef>
                <a:spcPct val="0"/>
              </a:spcBef>
            </a:pPr>
            <a:r>
              <a:rPr lang="en-US" altLang="en-US" dirty="0" smtClean="0"/>
              <a:t>Each one of these challenges presents issues which need to be addressed when building clinical decision support systems. For example, according to the report, “…integrating CDS into the workflow often requires unique customization to local processes, and sometimes to changes in processes (when previous clinical processes were found to be inefficient or ineffective). CDS also needs to be minimally disruptive to the clinician’s “cognitive workflow” and this, too, can be a challenge. For instance, accessing the data needed for the CDS can be disruptive if the clinical systems are not well integrated or if the necessary data are not in a form that the CDS can use. If the lack of data leads to inappropriate alerts, these alerts may be overridden. In addition, to the extent that using CDS or following its advice is disruptive to the clinician’s work or thought processes, the CDS is likely to be ignored” (Berner, 2009, p. 11).</a:t>
            </a:r>
          </a:p>
          <a:p>
            <a:pPr>
              <a:spcBef>
                <a:spcPct val="0"/>
              </a:spcBef>
            </a:pPr>
            <a:endParaRPr lang="en-US" altLang="en-US" dirty="0" smtClean="0"/>
          </a:p>
          <a:p>
            <a:pPr>
              <a:spcBef>
                <a:spcPct val="0"/>
              </a:spcBef>
            </a:pPr>
            <a:r>
              <a:rPr lang="en-US" altLang="en-US" dirty="0" smtClean="0"/>
              <a:t>Another group of discussion points addressed studies on the structural impact of CDS. The conclusion was “It is important to recognize that the development, implementation, and maintenance of CDS will have an impact on the structure or work system in which it will be used. The changes that the CDS will introduce need to be incorporated in the planning so that the impact on clinician time is not excessive” (Berner, 2009, p. 13)</a:t>
            </a:r>
          </a:p>
          <a:p>
            <a:pPr>
              <a:spcBef>
                <a:spcPct val="0"/>
              </a:spcBef>
            </a:pPr>
            <a:endParaRPr lang="en-US" altLang="en-US" dirty="0" smtClean="0"/>
          </a:p>
          <a:p>
            <a:pPr>
              <a:spcBef>
                <a:spcPct val="0"/>
              </a:spcBef>
            </a:pPr>
            <a:r>
              <a:rPr lang="en-US" altLang="en-US" dirty="0" smtClean="0"/>
              <a:t>In addition, often IT resources are limited due to implementation of other EHR modules, support of systems already in place, and compliance demands, which causes barriers to CDS deployment.</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828A97-A776-4F8B-9235-0E5D5F05BB72}" type="slidenum">
              <a:rPr lang="en-US" altLang="en-US"/>
              <a:pPr eaLnBrk="1" hangingPunct="1"/>
              <a:t>7</a:t>
            </a:fld>
            <a:endParaRPr lang="en-US" altLang="en-US"/>
          </a:p>
        </p:txBody>
      </p:sp>
    </p:spTree>
    <p:extLst>
      <p:ext uri="{BB962C8B-B14F-4D97-AF65-F5344CB8AC3E}">
        <p14:creationId xmlns:p14="http://schemas.microsoft.com/office/powerpoint/2010/main" val="1748112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latin typeface="Arial" charset="0"/>
                <a:cs typeface="Arial" charset="0"/>
              </a:rPr>
              <a:t>There are six barriers to the effective implementation of CDS. The first three identified are:</a:t>
            </a:r>
          </a:p>
          <a:p>
            <a:pPr marL="232943" indent="-232943">
              <a:buFont typeface="+mj-lt"/>
              <a:buAutoNum type="arabicPeriod"/>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Acquisition and validation of patient data – The issues here are the need to have 1) effective techniques for capturing data accurately, completely, and efficiently and 2) a standardized way to express clinical situations that a computer can interpret  Musen et al. (2006).</a:t>
            </a:r>
          </a:p>
          <a:p>
            <a:pPr marL="232943" indent="-232943">
              <a:buFont typeface="+mj-lt"/>
              <a:buAutoNum type="arabicPeriod"/>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Modeling of medical knowledge – Described by Musen et al. (2006) as “deciding what clinical distinctions and patient data are relevant, identifying the concepts and relationships among concepts that bear on the decision-making task, and ascertaining a problem-solving  strategy that can use the relevant clinical knowledge to reach appropriate conclusions” (p. 713).</a:t>
            </a:r>
          </a:p>
          <a:p>
            <a:pPr marL="232943" indent="-232943">
              <a:buFont typeface="+mj-lt"/>
              <a:buAutoNum type="arabicPeriod"/>
              <a:defRPr/>
            </a:pPr>
            <a:endParaRPr lang="en-US" dirty="0" smtClean="0">
              <a:latin typeface="Arial" charset="0"/>
              <a:cs typeface="Arial" charset="0"/>
            </a:endParaRPr>
          </a:p>
          <a:p>
            <a:pPr marL="232943" indent="-232943">
              <a:buFont typeface="+mj-lt"/>
              <a:buAutoNum type="arabicPeriod"/>
              <a:defRPr/>
            </a:pPr>
            <a:r>
              <a:rPr lang="en-US" dirty="0" smtClean="0">
                <a:latin typeface="Arial" charset="0"/>
                <a:cs typeface="Arial" charset="0"/>
              </a:rPr>
              <a:t>Elicitation of medical knowledge – keeping the knowledge-base up-to-date is portrayed by Musen et al. (2006) as an important problem for CDSS.</a:t>
            </a:r>
          </a:p>
          <a:p>
            <a:pPr>
              <a:defRPr/>
            </a:pPr>
            <a:endParaRPr 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ED0604-5D84-4FAF-AA96-E48651BED04E}" type="slidenum">
              <a:rPr lang="en-US" altLang="en-US"/>
              <a:pPr eaLnBrk="1" hangingPunct="1"/>
              <a:t>8</a:t>
            </a:fld>
            <a:endParaRPr lang="en-US" altLang="en-US"/>
          </a:p>
        </p:txBody>
      </p:sp>
    </p:spTree>
    <p:extLst>
      <p:ext uri="{BB962C8B-B14F-4D97-AF65-F5344CB8AC3E}">
        <p14:creationId xmlns:p14="http://schemas.microsoft.com/office/powerpoint/2010/main" val="144802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last three barriers to the effective implementation of CDS are:</a:t>
            </a:r>
          </a:p>
          <a:p>
            <a:pPr>
              <a:spcBef>
                <a:spcPct val="0"/>
              </a:spcBef>
            </a:pPr>
            <a:endParaRPr lang="en-US" altLang="en-US" smtClean="0"/>
          </a:p>
          <a:p>
            <a:pPr>
              <a:spcBef>
                <a:spcPct val="0"/>
              </a:spcBef>
            </a:pPr>
            <a:r>
              <a:rPr lang="en-US" altLang="en-US" smtClean="0"/>
              <a:t>Representation of and reasoning about medical knowledge - Musen et al. (2006) stated “among the ongoing research challenges is the need to refine the computational techniques for encoding the wide range of knowledge used in problem-solving by medical experts” (p. 715). Another part to this is the need to obtain an understanding of the psychology of human problem-solving  for use in the development of clinical decision support tools so they more closely reproduce the process by which clinicians move through the diagnostic process (Musen et al. (2006).</a:t>
            </a:r>
          </a:p>
          <a:p>
            <a:pPr>
              <a:spcBef>
                <a:spcPct val="0"/>
              </a:spcBef>
            </a:pPr>
            <a:endParaRPr lang="en-US" altLang="en-US" smtClean="0"/>
          </a:p>
          <a:p>
            <a:pPr>
              <a:spcBef>
                <a:spcPct val="0"/>
              </a:spcBef>
            </a:pPr>
            <a:r>
              <a:rPr lang="en-US" altLang="en-US" smtClean="0"/>
              <a:t>Validation of system performance – Here Musen et al. (2006) pointed out issues of having a responsible party for validating the clinical knowledge bases and the challenges in determining how best to evaluate the performance of the tools that use the knowledge particularly when a “gold standard” in which to perform the evaluation doesn’t exist.</a:t>
            </a:r>
          </a:p>
          <a:p>
            <a:pPr>
              <a:spcBef>
                <a:spcPct val="0"/>
              </a:spcBef>
            </a:pPr>
            <a:endParaRPr lang="en-US" altLang="en-US" smtClean="0"/>
          </a:p>
          <a:p>
            <a:pPr>
              <a:spcBef>
                <a:spcPct val="0"/>
              </a:spcBef>
            </a:pPr>
            <a:r>
              <a:rPr lang="en-US" altLang="en-US" smtClean="0"/>
              <a:t>Integration of decision-support tools – Musen et al. (2006) state the need for “…more innovative research on how best to tie knowledge-based computer tools to programs designed to store, manipulate, and retrieve patient-specific information” (p. 716).</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AB2737-5AC5-4D4E-A9E0-0CB105949528}" type="slidenum">
              <a:rPr lang="en-US" altLang="en-US"/>
              <a:pPr eaLnBrk="1" hangingPunct="1"/>
              <a:t>9</a:t>
            </a:fld>
            <a:endParaRPr lang="en-US" altLang="en-US"/>
          </a:p>
        </p:txBody>
      </p:sp>
    </p:spTree>
    <p:extLst>
      <p:ext uri="{BB962C8B-B14F-4D97-AF65-F5344CB8AC3E}">
        <p14:creationId xmlns:p14="http://schemas.microsoft.com/office/powerpoint/2010/main" val="3498914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888041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41794644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B98D6332-EE3B-4F0C-A5BC-5F67F07D1320}"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205431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263345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8D58E503-0736-4023-B611-5FDCBA7BBDC8}"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3669982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BA3FB496-9B4A-40F4-BFDB-2287F27F5DC9}" type="slidenum">
              <a:rPr lang="en-US" altLang="en-US"/>
              <a:pPr/>
              <a:t>‹#›</a:t>
            </a:fld>
            <a:endParaRPr lang="en-US" altLang="en-US"/>
          </a:p>
        </p:txBody>
      </p:sp>
      <p:sp>
        <p:nvSpPr>
          <p:cNvPr id="6" name="Date Placeholder 4"/>
          <p:cNvSpPr>
            <a:spLocks noGrp="1"/>
          </p:cNvSpPr>
          <p:nvPr>
            <p:ph type="dt" sz="half" idx="17"/>
          </p:nvPr>
        </p:nvSpPr>
        <p:spPr/>
        <p:txBody>
          <a:bodyPr/>
          <a:lstStyle>
            <a:lvl1pPr>
              <a:defRPr/>
            </a:lvl1pPr>
          </a:lstStyle>
          <a:p>
            <a:pPr>
              <a:defRPr/>
            </a:pPr>
            <a:endParaRPr lang="en-US"/>
          </a:p>
        </p:txBody>
      </p:sp>
      <p:sp>
        <p:nvSpPr>
          <p:cNvPr id="7" name="Footer Placeholder 5"/>
          <p:cNvSpPr>
            <a:spLocks noGrp="1"/>
          </p:cNvSpPr>
          <p:nvPr>
            <p:ph type="ftr" sz="quarter" idx="18"/>
          </p:nvPr>
        </p:nvSpPr>
        <p:spPr/>
        <p:txBody>
          <a:bodyPr/>
          <a:lstStyle>
            <a:lvl1pPr>
              <a:defRPr/>
            </a:lvl1pPr>
          </a:lstStyle>
          <a:p>
            <a:pPr>
              <a:defRPr/>
            </a:pPr>
            <a:endParaRPr lang="en-US"/>
          </a:p>
        </p:txBody>
      </p:sp>
    </p:spTree>
    <p:extLst>
      <p:ext uri="{BB962C8B-B14F-4D97-AF65-F5344CB8AC3E}">
        <p14:creationId xmlns:p14="http://schemas.microsoft.com/office/powerpoint/2010/main" val="17010471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F2CA7BC7-0F89-4C03-A094-0855458FD3F1}"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2965607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3A6AB331-B2A8-4FD5-A568-8C9490EFEC41}"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774882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AE4E63BE-C88A-4FF8-9B9D-419F3E60891D}"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719516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2AB88BDA-8869-4E17-AF6D-3AE60A1A33F6}"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73649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B7F9A81A-F3EA-439F-AE10-1423534D4A64}"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9508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9703321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EF6A0363-3BF1-4488-8DB2-407CB2BB8576}"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552011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320FF4D3-4B9B-451F-84B9-00EE15ED372E}"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989276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6AFC24FF-5735-4EEE-A973-276D2F711977}"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39945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8B7C2877-9C90-4568-A233-DFF37386CD26}"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145006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5985516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2000559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42519697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31859809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28971211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29611130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6907485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98D6332-EE3B-4F0C-A5BC-5F67F07D1320}" type="slidenum">
              <a:rPr lang="en-US" altLang="en-US" smtClean="0"/>
              <a:pPr/>
              <a:t>‹#›</a:t>
            </a:fld>
            <a:endParaRPr lang="en-US" altLang="en-US"/>
          </a:p>
        </p:txBody>
      </p:sp>
    </p:spTree>
    <p:extLst>
      <p:ext uri="{BB962C8B-B14F-4D97-AF65-F5344CB8AC3E}">
        <p14:creationId xmlns:p14="http://schemas.microsoft.com/office/powerpoint/2010/main" val="3571193114"/>
      </p:ext>
    </p:extLst>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 id="2147484438" r:id="rId12"/>
    <p:sldLayoutId id="2147484439" r:id="rId13"/>
    <p:sldLayoutId id="2147484440" r:id="rId14"/>
    <p:sldLayoutId id="2147484441" r:id="rId15"/>
    <p:sldLayoutId id="2147484398" r:id="rId16"/>
    <p:sldLayoutId id="2147484409" r:id="rId17"/>
    <p:sldLayoutId id="2147484400" r:id="rId18"/>
    <p:sldLayoutId id="2147484401" r:id="rId19"/>
    <p:sldLayoutId id="2147484402" r:id="rId20"/>
    <p:sldLayoutId id="2147484404" r:id="rId21"/>
    <p:sldLayoutId id="2147484405" r:id="rId22"/>
    <p:sldLayoutId id="2147484406"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healthit.ahrq.gov/images/jun09cdsreview/09_0069_ef.html" TargetMode="External"/><Relationship Id="rId2" Type="http://schemas.openxmlformats.org/officeDocument/2006/relationships/notesSlide" Target="../notesSlides/notesSlide19.xml"/><Relationship Id="rId1" Type="http://schemas.openxmlformats.org/officeDocument/2006/relationships/slideLayout" Target="../slideLayouts/slideLayout9.xml"/><Relationship Id="rId6" Type="http://schemas.openxmlformats.org/officeDocument/2006/relationships/hyperlink" Target="https://www.nationalacademies.org/hmd/~/media/Files/Report%20Files/1999/To-Err-is-Human/To%20Err%20is%20Human%201999%20%20report%20brief.pdf" TargetMode="External"/><Relationship Id="rId5" Type="http://schemas.openxmlformats.org/officeDocument/2006/relationships/hyperlink" Target="http://www.nationalacademies.org/hmd/~/media/Files/Report%20Files/2011/Health-IT/HealthITandPatientSafetyreportbrieffinal_new.pdf" TargetMode="External"/><Relationship Id="rId4" Type="http://schemas.openxmlformats.org/officeDocument/2006/relationships/hyperlink" Target="http://edocket.access.gpo.gov/2010/pdf/2010-17207.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ealthit.gov/policy-researchers-implementers/cds-activities" TargetMode="External"/><Relationship Id="rId2" Type="http://schemas.openxmlformats.org/officeDocument/2006/relationships/notesSlide" Target="../notesSlides/notesSlide20.xml"/><Relationship Id="rId1" Type="http://schemas.openxmlformats.org/officeDocument/2006/relationships/slideLayout" Target="../slideLayouts/slideLayout9.xml"/><Relationship Id="rId6" Type="http://schemas.openxmlformats.org/officeDocument/2006/relationships/hyperlink" Target="https://healthit.ahrq.gov/sites/default/files/docs/page/09-0069-EF_1.pdf" TargetMode="External"/><Relationship Id="rId5" Type="http://schemas.openxmlformats.org/officeDocument/2006/relationships/hyperlink" Target="http://www.businesswire.com/news/home/20100929006789/en/Institute-Medicine-Study-Policies-Practices-Improving-Health" TargetMode="External"/><Relationship Id="rId4" Type="http://schemas.openxmlformats.org/officeDocument/2006/relationships/hyperlink" Target="http://www.amia.org/sites/amia.org/files/A-Roadmap-for-National-Action-on-Clinical-Decision-Support-June132006.pdf"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smtClean="0"/>
              <a:t>Clinical Decision Support Systems</a:t>
            </a:r>
          </a:p>
        </p:txBody>
      </p:sp>
      <p:sp>
        <p:nvSpPr>
          <p:cNvPr id="4100" name="Text Placeholder 3"/>
          <p:cNvSpPr>
            <a:spLocks noGrp="1"/>
          </p:cNvSpPr>
          <p:nvPr>
            <p:ph type="body" sz="quarter" idx="11"/>
          </p:nvPr>
        </p:nvSpPr>
        <p:spPr/>
        <p:txBody>
          <a:bodyPr/>
          <a:lstStyle/>
          <a:p>
            <a:pPr eaLnBrk="1" hangingPunct="1"/>
            <a:r>
              <a:rPr lang="en-US" altLang="en-US" smtClean="0"/>
              <a:t>Lecture b</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Unit 5</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Legal Barriers</a:t>
            </a:r>
          </a:p>
        </p:txBody>
      </p:sp>
      <p:sp>
        <p:nvSpPr>
          <p:cNvPr id="14339" name="Content Placeholder 7"/>
          <p:cNvSpPr>
            <a:spLocks noGrp="1"/>
          </p:cNvSpPr>
          <p:nvPr>
            <p:ph sz="quarter" idx="14"/>
          </p:nvPr>
        </p:nvSpPr>
        <p:spPr/>
        <p:txBody>
          <a:bodyPr/>
          <a:lstStyle/>
          <a:p>
            <a:r>
              <a:rPr lang="en-US" altLang="en-US" smtClean="0"/>
              <a:t>Lack of detailed case laws for CDSS </a:t>
            </a:r>
          </a:p>
          <a:p>
            <a:pPr lvl="1"/>
            <a:r>
              <a:rPr lang="en-US" altLang="en-US" smtClean="0"/>
              <a:t>Which category of law</a:t>
            </a:r>
          </a:p>
          <a:p>
            <a:pPr lvl="2"/>
            <a:r>
              <a:rPr lang="en-US" altLang="en-US" smtClean="0"/>
              <a:t>Negligence law</a:t>
            </a:r>
          </a:p>
          <a:p>
            <a:pPr lvl="2"/>
            <a:r>
              <a:rPr lang="en-US" altLang="en-US" smtClean="0"/>
              <a:t>Product liability law</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41C933-624A-423E-9562-E679C788E096}"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Legal Barriers</a:t>
            </a:r>
          </a:p>
        </p:txBody>
      </p:sp>
      <p:sp>
        <p:nvSpPr>
          <p:cNvPr id="15363" name="Content Placeholder 7"/>
          <p:cNvSpPr>
            <a:spLocks noGrp="1"/>
          </p:cNvSpPr>
          <p:nvPr>
            <p:ph sz="quarter" idx="14"/>
          </p:nvPr>
        </p:nvSpPr>
        <p:spPr/>
        <p:txBody>
          <a:bodyPr/>
          <a:lstStyle/>
          <a:p>
            <a:r>
              <a:rPr lang="en-US" altLang="en-US" dirty="0" smtClean="0"/>
              <a:t>Liability borne by </a:t>
            </a:r>
          </a:p>
          <a:p>
            <a:pPr lvl="1"/>
            <a:r>
              <a:rPr lang="en-US" altLang="en-US" dirty="0" smtClean="0"/>
              <a:t>Physicians and other providers</a:t>
            </a:r>
          </a:p>
          <a:p>
            <a:pPr lvl="1"/>
            <a:r>
              <a:rPr lang="en-US" altLang="en-US" dirty="0" smtClean="0"/>
              <a:t>Developers of systems</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28F637-EB08-4E42-BEE1-0DA62ED8E5D6}"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Regulatory Barriers</a:t>
            </a:r>
          </a:p>
        </p:txBody>
      </p:sp>
      <p:sp>
        <p:nvSpPr>
          <p:cNvPr id="16387" name="Content Placeholder 7"/>
          <p:cNvSpPr>
            <a:spLocks noGrp="1"/>
          </p:cNvSpPr>
          <p:nvPr>
            <p:ph sz="quarter" idx="14"/>
          </p:nvPr>
        </p:nvSpPr>
        <p:spPr/>
        <p:txBody>
          <a:bodyPr/>
          <a:lstStyle/>
          <a:p>
            <a:r>
              <a:rPr lang="en-US" altLang="en-US" smtClean="0"/>
              <a:t>Prerelease regulations of medical software</a:t>
            </a:r>
          </a:p>
          <a:p>
            <a:r>
              <a:rPr lang="en-US" altLang="en-US" smtClean="0"/>
              <a:t>Data privacy and security</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31ECB9-2561-478B-8693-EA8A4DC7158F}"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Legislative and Regulatory Efforts </a:t>
            </a:r>
          </a:p>
        </p:txBody>
      </p:sp>
      <p:sp>
        <p:nvSpPr>
          <p:cNvPr id="9219" name="Content Placeholder 7"/>
          <p:cNvSpPr>
            <a:spLocks noGrp="1"/>
          </p:cNvSpPr>
          <p:nvPr>
            <p:ph sz="quarter" idx="14"/>
          </p:nvPr>
        </p:nvSpPr>
        <p:spPr/>
        <p:txBody>
          <a:bodyPr/>
          <a:lstStyle/>
          <a:p>
            <a:pPr marL="228600" indent="-228600">
              <a:defRPr/>
            </a:pPr>
            <a:r>
              <a:rPr lang="en-US" dirty="0" smtClean="0">
                <a:cs typeface="Arial" charset="0"/>
              </a:rPr>
              <a:t>Drive measurable progress toward priority performance goals for health care quality improvement through effective use of CDS </a:t>
            </a:r>
          </a:p>
          <a:p>
            <a:pPr>
              <a:defRPr/>
            </a:pPr>
            <a:r>
              <a:rPr lang="en-US" dirty="0" smtClean="0"/>
              <a:t>Explore options to establish or leverage a public-private entity to facilitate collaboration</a:t>
            </a:r>
          </a:p>
          <a:p>
            <a:pPr>
              <a:defRPr/>
            </a:pPr>
            <a:r>
              <a:rPr lang="en-US" dirty="0" smtClean="0"/>
              <a:t>Accelerate CDS development and adoption though federal government programs and collaborations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535959A-F349-457E-989F-EAE02231BE65}"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Future Directions for CDSS</a:t>
            </a:r>
          </a:p>
        </p:txBody>
      </p:sp>
      <p:sp>
        <p:nvSpPr>
          <p:cNvPr id="18435" name="Content Placeholder 7"/>
          <p:cNvSpPr>
            <a:spLocks noGrp="1"/>
          </p:cNvSpPr>
          <p:nvPr>
            <p:ph sz="quarter" idx="14"/>
          </p:nvPr>
        </p:nvSpPr>
        <p:spPr/>
        <p:txBody>
          <a:bodyPr/>
          <a:lstStyle/>
          <a:p>
            <a:r>
              <a:rPr lang="en-US" altLang="en-US" smtClean="0"/>
              <a:t>ONC initiatives</a:t>
            </a:r>
          </a:p>
          <a:p>
            <a:r>
              <a:rPr lang="en-US" altLang="en-US" smtClean="0"/>
              <a:t>IOM studies</a:t>
            </a:r>
          </a:p>
          <a:p>
            <a:r>
              <a:rPr lang="en-US" altLang="en-US" smtClean="0"/>
              <a:t>Meaningful use objectives and measures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4598554-AF17-42FF-A0C8-B222DC965155}"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ONC Initiatives</a:t>
            </a:r>
          </a:p>
        </p:txBody>
      </p:sp>
      <p:sp>
        <p:nvSpPr>
          <p:cNvPr id="19459" name="Content Placeholder 7"/>
          <p:cNvSpPr>
            <a:spLocks noGrp="1"/>
          </p:cNvSpPr>
          <p:nvPr>
            <p:ph sz="quarter" idx="14"/>
          </p:nvPr>
        </p:nvSpPr>
        <p:spPr/>
        <p:txBody>
          <a:bodyPr/>
          <a:lstStyle/>
          <a:p>
            <a:r>
              <a:rPr lang="en-US" altLang="en-US" dirty="0" smtClean="0"/>
              <a:t>Major activities</a:t>
            </a:r>
          </a:p>
          <a:p>
            <a:pPr lvl="1"/>
            <a:r>
              <a:rPr lang="en-US" altLang="en-US" dirty="0" smtClean="0"/>
              <a:t>“Advancing CDS”</a:t>
            </a:r>
          </a:p>
          <a:p>
            <a:pPr lvl="1"/>
            <a:r>
              <a:rPr lang="en-US" altLang="en-US" dirty="0" smtClean="0"/>
              <a:t>Development of a Roadmap for National Action on Clinical Decision Support</a:t>
            </a:r>
          </a:p>
          <a:p>
            <a:pPr lvl="1"/>
            <a:r>
              <a:rPr lang="en-US" altLang="en-US" dirty="0" smtClean="0">
                <a:cs typeface="Arial" panose="020B0604020202020204" pitchFamily="34" charset="0"/>
              </a:rPr>
              <a:t>American Health Information Community (AHIC) CDS Work Group recommendations</a:t>
            </a:r>
            <a:endParaRPr lang="en-US" altLang="en-US" dirty="0" smtClean="0"/>
          </a:p>
          <a:p>
            <a:pPr lvl="1"/>
            <a:r>
              <a:rPr lang="en-US" altLang="en-US" dirty="0" smtClean="0"/>
              <a:t>Clinical Decision Support (CDS) Workshop</a:t>
            </a:r>
          </a:p>
          <a:p>
            <a:pPr lvl="1"/>
            <a:r>
              <a:rPr lang="en-US" altLang="en-US" dirty="0" smtClean="0"/>
              <a:t>CDS Federal </a:t>
            </a:r>
            <a:r>
              <a:rPr lang="en-US" altLang="en-US" dirty="0" err="1" smtClean="0"/>
              <a:t>Collaboratory</a:t>
            </a:r>
            <a:endParaRPr lang="en-US" altLang="en-US" dirty="0" smtClean="0"/>
          </a:p>
          <a:p>
            <a:pPr lvl="1"/>
            <a:r>
              <a:rPr lang="en-US" altLang="en-US" dirty="0" smtClean="0"/>
              <a:t>IOM study</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5F9DF7-1934-4979-8034-654529797826}"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IOM Studies</a:t>
            </a:r>
          </a:p>
        </p:txBody>
      </p:sp>
      <p:sp>
        <p:nvSpPr>
          <p:cNvPr id="20483" name="Content Placeholder 7"/>
          <p:cNvSpPr>
            <a:spLocks noGrp="1"/>
          </p:cNvSpPr>
          <p:nvPr>
            <p:ph sz="quarter" idx="14"/>
          </p:nvPr>
        </p:nvSpPr>
        <p:spPr/>
        <p:txBody>
          <a:bodyPr/>
          <a:lstStyle/>
          <a:p>
            <a:r>
              <a:rPr lang="en-US" altLang="en-US" smtClean="0"/>
              <a:t>1999 IOM study</a:t>
            </a:r>
          </a:p>
          <a:p>
            <a:pPr lvl="1"/>
            <a:r>
              <a:rPr lang="en-US" altLang="en-US" smtClean="0"/>
              <a:t>To improve safety, health IT systems should be designed to make it “easy to do the right thing.”</a:t>
            </a:r>
          </a:p>
          <a:p>
            <a:r>
              <a:rPr lang="en-US" altLang="en-US" smtClean="0"/>
              <a:t>2011 IOM study</a:t>
            </a:r>
          </a:p>
          <a:p>
            <a:pPr lvl="1"/>
            <a:r>
              <a:rPr lang="en-US" altLang="en-US" smtClean="0"/>
              <a:t>Recommend ways to make patient care safer using health IT</a:t>
            </a:r>
            <a:endParaRPr lang="en-US" altLang="en-US" sz="180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98D8EF-881E-4794-9FB2-9BF9686CA0E4}"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6"/>
          <p:cNvSpPr>
            <a:spLocks noGrp="1"/>
          </p:cNvSpPr>
          <p:nvPr>
            <p:ph type="title"/>
          </p:nvPr>
        </p:nvSpPr>
        <p:spPr/>
        <p:txBody>
          <a:bodyPr/>
          <a:lstStyle/>
          <a:p>
            <a:r>
              <a:rPr lang="en-US" altLang="en-US" smtClean="0"/>
              <a:t>Stage 1 Meaningful Use</a:t>
            </a:r>
          </a:p>
        </p:txBody>
      </p:sp>
      <p:sp>
        <p:nvSpPr>
          <p:cNvPr id="9219" name="Content Placeholder 7"/>
          <p:cNvSpPr>
            <a:spLocks noGrp="1"/>
          </p:cNvSpPr>
          <p:nvPr>
            <p:ph sz="quarter" idx="14"/>
          </p:nvPr>
        </p:nvSpPr>
        <p:spPr/>
        <p:txBody>
          <a:bodyPr/>
          <a:lstStyle/>
          <a:p>
            <a:pPr marL="342900" lvl="1" indent="-342900">
              <a:buFont typeface="Arial" charset="0"/>
              <a:buChar char="•"/>
              <a:defRPr/>
            </a:pPr>
            <a:r>
              <a:rPr lang="en-US" sz="3600" dirty="0" smtClean="0"/>
              <a:t>ARRA</a:t>
            </a:r>
          </a:p>
          <a:p>
            <a:pPr marL="742950" lvl="2" indent="-342900">
              <a:buFont typeface="Arial" charset="0"/>
              <a:buChar char="•"/>
              <a:defRPr/>
            </a:pPr>
            <a:r>
              <a:rPr lang="en-US" sz="3200" dirty="0" smtClean="0"/>
              <a:t>HITECH Programs</a:t>
            </a:r>
          </a:p>
          <a:p>
            <a:pPr marL="742950" lvl="2" indent="-342900">
              <a:defRPr/>
            </a:pPr>
            <a:r>
              <a:rPr lang="en-US" sz="3200" dirty="0" smtClean="0"/>
              <a:t>Regulations</a:t>
            </a:r>
          </a:p>
          <a:p>
            <a:pPr lvl="2">
              <a:defRPr/>
            </a:pPr>
            <a:r>
              <a:rPr lang="en-US" dirty="0" smtClean="0"/>
              <a:t>Meaningful use of interoperable health information technology and qualified EHRs</a:t>
            </a:r>
          </a:p>
          <a:p>
            <a:pPr marL="1657350" lvl="4" indent="-342900">
              <a:defRPr/>
            </a:pPr>
            <a:r>
              <a:rPr lang="en-US" sz="2800" dirty="0" smtClean="0"/>
              <a:t>Eligible Professional</a:t>
            </a:r>
          </a:p>
          <a:p>
            <a:pPr marL="1657350" lvl="4" indent="-342900">
              <a:defRPr/>
            </a:pPr>
            <a:r>
              <a:rPr lang="en-US" sz="2800" dirty="0" err="1" smtClean="0"/>
              <a:t>Elibigle</a:t>
            </a:r>
            <a:r>
              <a:rPr lang="en-US" sz="2800" dirty="0"/>
              <a:t> </a:t>
            </a:r>
            <a:r>
              <a:rPr lang="en-US" sz="2800" dirty="0" smtClean="0"/>
              <a:t>Hospital</a:t>
            </a:r>
          </a:p>
          <a:p>
            <a:pPr>
              <a:buFont typeface="Arial" panose="020B0604020202020204" pitchFamily="34" charset="0"/>
              <a:buNone/>
              <a:defRPr/>
            </a:pPr>
            <a:endParaRPr 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2B5404-877F-4324-9962-FDD4B964DF6E}"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altLang="en-US" smtClean="0"/>
              <a:t>Clinical Decision Support Systems </a:t>
            </a:r>
            <a:br>
              <a:rPr lang="en-US" altLang="en-US" smtClean="0"/>
            </a:br>
            <a:r>
              <a:rPr lang="en-US" altLang="en-US" smtClean="0"/>
              <a:t>Summary </a:t>
            </a:r>
            <a:br>
              <a:rPr lang="en-US" altLang="en-US" smtClean="0"/>
            </a:br>
            <a:endParaRPr lang="en-US" altLang="en-US" sz="2000" smtClean="0"/>
          </a:p>
        </p:txBody>
      </p:sp>
      <p:sp>
        <p:nvSpPr>
          <p:cNvPr id="22531" name="Content Placeholder 2"/>
          <p:cNvSpPr>
            <a:spLocks noGrp="1"/>
          </p:cNvSpPr>
          <p:nvPr>
            <p:ph type="body" sz="quarter" idx="11"/>
          </p:nvPr>
        </p:nvSpPr>
        <p:spPr/>
        <p:txBody>
          <a:bodyPr/>
          <a:lstStyle/>
          <a:p>
            <a:r>
              <a:rPr lang="en-US" altLang="en-US" smtClean="0"/>
              <a:t>Definition</a:t>
            </a:r>
          </a:p>
          <a:p>
            <a:r>
              <a:rPr lang="en-US" altLang="en-US" smtClean="0"/>
              <a:t>System requirements</a:t>
            </a:r>
          </a:p>
          <a:p>
            <a:r>
              <a:rPr lang="en-US" altLang="en-US" smtClean="0"/>
              <a:t>Affects of clinical practice guidelines and evidence-based practice on CDSS</a:t>
            </a:r>
          </a:p>
          <a:p>
            <a:r>
              <a:rPr lang="en-US" altLang="en-US" smtClean="0"/>
              <a:t>Challenges and barriers</a:t>
            </a:r>
          </a:p>
          <a:p>
            <a:r>
              <a:rPr lang="en-US" altLang="en-US" smtClean="0"/>
              <a:t>Legal and regulatory barriers</a:t>
            </a:r>
          </a:p>
          <a:p>
            <a:r>
              <a:rPr lang="en-US" altLang="en-US" smtClean="0"/>
              <a:t>Future directions for clinical decision support systems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BD4E5F-ECCA-42AC-987F-A6114B6E1872}"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smtClean="0"/>
              <a:t>Clinical Decision Support Systems</a:t>
            </a:r>
            <a:br>
              <a:rPr lang="en-US" altLang="en-US" dirty="0" smtClean="0"/>
            </a:br>
            <a:r>
              <a:rPr lang="en-US" altLang="en-US" dirty="0" smtClean="0"/>
              <a:t>References – Lecture b</a:t>
            </a:r>
          </a:p>
        </p:txBody>
      </p:sp>
      <p:sp>
        <p:nvSpPr>
          <p:cNvPr id="23555" name="Text Placeholder 5"/>
          <p:cNvSpPr>
            <a:spLocks noGrp="1"/>
          </p:cNvSpPr>
          <p:nvPr>
            <p:ph type="body" sz="quarter" idx="16"/>
          </p:nvPr>
        </p:nvSpPr>
        <p:spPr>
          <a:xfrm>
            <a:off x="457200" y="1600200"/>
            <a:ext cx="8229600" cy="5212080"/>
          </a:xfrm>
        </p:spPr>
        <p:txBody>
          <a:bodyPr/>
          <a:lstStyle/>
          <a:p>
            <a:pPr eaLnBrk="1" hangingPunct="1"/>
            <a:r>
              <a:rPr lang="en-US" altLang="en-US" dirty="0" smtClean="0"/>
              <a:t>References </a:t>
            </a:r>
          </a:p>
          <a:p>
            <a:pPr marL="342900" lvl="1" indent="-342900" eaLnBrk="1" hangingPunct="1"/>
            <a:r>
              <a:rPr lang="en-US" altLang="en-US" dirty="0" err="1" smtClean="0"/>
              <a:t>Berner</a:t>
            </a:r>
            <a:r>
              <a:rPr lang="en-US" altLang="en-US" dirty="0" smtClean="0"/>
              <a:t>, E. S. (2009, June). Clinical decision support systems: State of the Art. AHRQ Publication No. 09-0069-EF. Rockville, Maryland: Agency for Healthcare Research and Quality </a:t>
            </a:r>
            <a:r>
              <a:rPr lang="en-US" altLang="en-US" dirty="0" smtClean="0">
                <a:hlinkClick r:id="rId3"/>
              </a:rPr>
              <a:t>http://healthit.ahrq.gov/images/jun09cdsreview/09_0069_ef.html</a:t>
            </a:r>
            <a:endParaRPr lang="en-US" altLang="en-US" dirty="0" smtClean="0"/>
          </a:p>
          <a:p>
            <a:pPr marL="342900" lvl="1" indent="-342900" eaLnBrk="1" hangingPunct="1"/>
            <a:r>
              <a:rPr lang="en-US" altLang="en-US" dirty="0" smtClean="0"/>
              <a:t>AHIC. (2008, April 22). CDS recommendations, Retrieved from http://www.hhs.gov/healthit/documents/m20080422/6.2_cds_recs.html</a:t>
            </a:r>
          </a:p>
          <a:p>
            <a:pPr marL="342900" lvl="1" indent="-342900" eaLnBrk="1" hangingPunct="1"/>
            <a:r>
              <a:rPr lang="en-US" altLang="en-US" dirty="0" smtClean="0"/>
              <a:t>Centers for Medicare and Medicaid Services. (2011, November 7). </a:t>
            </a:r>
            <a:r>
              <a:rPr lang="en-US" altLang="en-US" i="1" dirty="0" smtClean="0"/>
              <a:t>EHR incentive programs overview. </a:t>
            </a:r>
            <a:r>
              <a:rPr lang="en-US" altLang="en-US" dirty="0" smtClean="0"/>
              <a:t>Retrieved from https://www.cms.gov/ehrincentiveprograms/#BOOKMARK1</a:t>
            </a:r>
          </a:p>
          <a:p>
            <a:pPr marL="342900" lvl="1" indent="-342900" eaLnBrk="1" hangingPunct="1"/>
            <a:r>
              <a:rPr lang="en-US" altLang="en-US" dirty="0" smtClean="0"/>
              <a:t>Centers for Medicare and Medicaid Services; Medicare and Medicaid Programs; Electronic Health Record Incentive Program; Final Rule, </a:t>
            </a:r>
            <a:r>
              <a:rPr lang="fr-FR" altLang="en-US" dirty="0" smtClean="0"/>
              <a:t>42 CFR Parts 412, 413, 422 et al.</a:t>
            </a:r>
            <a:r>
              <a:rPr lang="en-US" altLang="en-US" dirty="0" smtClean="0"/>
              <a:t> (July 28, 2010). Retrieved from </a:t>
            </a:r>
            <a:r>
              <a:rPr lang="en-US" altLang="en-US" dirty="0" smtClean="0">
                <a:hlinkClick r:id="rId4"/>
              </a:rPr>
              <a:t>http://edocket.access.gpo.gov/2010/pdf/2010-17207.pdf</a:t>
            </a:r>
            <a:r>
              <a:rPr lang="en-US" altLang="en-US" dirty="0" smtClean="0"/>
              <a:t> </a:t>
            </a:r>
          </a:p>
          <a:p>
            <a:pPr marL="342900" lvl="1" indent="-342900" eaLnBrk="1" hangingPunct="1"/>
            <a:r>
              <a:rPr lang="en-US" altLang="en-US" dirty="0" smtClean="0"/>
              <a:t>Institute of Medicine. (2012). </a:t>
            </a:r>
            <a:r>
              <a:rPr lang="en-US" altLang="en-US" i="1" dirty="0" smtClean="0"/>
              <a:t>Health IT and patient safety: Building safer systems for better care</a:t>
            </a:r>
            <a:r>
              <a:rPr lang="en-US" altLang="en-US" dirty="0" smtClean="0"/>
              <a:t>. Washington , DC: The National Academies Press.</a:t>
            </a:r>
          </a:p>
          <a:p>
            <a:pPr marL="342900" lvl="1" indent="-342900" eaLnBrk="1" hangingPunct="1"/>
            <a:r>
              <a:rPr lang="en-US" altLang="en-US" dirty="0" err="1" smtClean="0"/>
              <a:t>Musen</a:t>
            </a:r>
            <a:r>
              <a:rPr lang="en-US" altLang="en-US" dirty="0" smtClean="0"/>
              <a:t>, M. A., </a:t>
            </a:r>
            <a:r>
              <a:rPr lang="en-US" altLang="en-US" dirty="0" err="1" smtClean="0"/>
              <a:t>Shahar</a:t>
            </a:r>
            <a:r>
              <a:rPr lang="en-US" altLang="en-US" dirty="0" smtClean="0"/>
              <a:t>, Y., &amp; </a:t>
            </a:r>
            <a:r>
              <a:rPr lang="en-US" altLang="en-US" dirty="0" err="1" smtClean="0"/>
              <a:t>Shortliffe</a:t>
            </a:r>
            <a:r>
              <a:rPr lang="en-US" altLang="en-US" dirty="0" smtClean="0"/>
              <a:t>, E. H., (2006). Clinical decision-support systems. In </a:t>
            </a:r>
            <a:r>
              <a:rPr lang="en-US" altLang="en-US" dirty="0" err="1" smtClean="0"/>
              <a:t>Shortliffe</a:t>
            </a:r>
            <a:r>
              <a:rPr lang="en-US" altLang="en-US" dirty="0" smtClean="0"/>
              <a:t>. E. H., &amp; </a:t>
            </a:r>
            <a:r>
              <a:rPr lang="en-US" altLang="en-US" dirty="0" err="1" smtClean="0"/>
              <a:t>Cimino</a:t>
            </a:r>
            <a:r>
              <a:rPr lang="en-US" altLang="en-US" dirty="0" smtClean="0"/>
              <a:t>, J. J. (Eds.), </a:t>
            </a:r>
            <a:r>
              <a:rPr lang="en-US" altLang="en-US" i="1" dirty="0" smtClean="0"/>
              <a:t>Biomedical informatics: Computer applications in health care and biomedicine</a:t>
            </a:r>
            <a:r>
              <a:rPr lang="en-US" altLang="en-US" dirty="0" smtClean="0"/>
              <a:t> (3</a:t>
            </a:r>
            <a:r>
              <a:rPr lang="en-US" altLang="en-US" baseline="30000" dirty="0" smtClean="0"/>
              <a:t>rd</a:t>
            </a:r>
            <a:r>
              <a:rPr lang="en-US" altLang="en-US" dirty="0" smtClean="0"/>
              <a:t> </a:t>
            </a:r>
            <a:r>
              <a:rPr lang="en-US" altLang="en-US" dirty="0" err="1" smtClean="0"/>
              <a:t>ed</a:t>
            </a:r>
            <a:r>
              <a:rPr lang="en-US" altLang="en-US" dirty="0" smtClean="0"/>
              <a:t>) (pp. 698-736). New York, NY: Springer Science + Business Media. </a:t>
            </a:r>
          </a:p>
          <a:p>
            <a:pPr marL="342900" lvl="1" indent="-342900"/>
            <a:r>
              <a:rPr lang="en-US" altLang="en-US" dirty="0" smtClean="0"/>
              <a:t>National Academy of Sciences. (2011, November). Report brief. Retrieved from </a:t>
            </a:r>
            <a:r>
              <a:rPr lang="en-US" altLang="en-US" dirty="0">
                <a:hlinkClick r:id="rId5"/>
              </a:rPr>
              <a:t>http://www.nationalacademies.org/hmd/~/</a:t>
            </a:r>
            <a:r>
              <a:rPr lang="en-US" altLang="en-US" dirty="0" smtClean="0">
                <a:hlinkClick r:id="rId5"/>
              </a:rPr>
              <a:t>media/Files/Report%20Files/2011/Health-IT/HealthITandPatientSafetyreportbrieffinal_new.pdf</a:t>
            </a:r>
            <a:r>
              <a:rPr lang="en-US" altLang="en-US" dirty="0" smtClean="0"/>
              <a:t> </a:t>
            </a:r>
          </a:p>
          <a:p>
            <a:pPr marL="342900" lvl="1" indent="-342900"/>
            <a:r>
              <a:rPr lang="en-US" altLang="en-US" dirty="0" smtClean="0"/>
              <a:t>National Academy of Sciences. (2000). Report brief. Retrieved from </a:t>
            </a:r>
            <a:r>
              <a:rPr lang="en-US" altLang="en-US" dirty="0">
                <a:hlinkClick r:id="rId6"/>
              </a:rPr>
              <a:t>https://www.nationalacademies.org/hmd/~/</a:t>
            </a:r>
            <a:r>
              <a:rPr lang="en-US" altLang="en-US" dirty="0" smtClean="0">
                <a:hlinkClick r:id="rId6"/>
              </a:rPr>
              <a:t>media/Files/Report%20Files/1999/To-Err-is-Human/To%20Err%20is%20Human%201999%20%20report%20brief.pdf</a:t>
            </a:r>
            <a:r>
              <a:rPr lang="en-US" altLang="en-US" dirty="0" smtClean="0"/>
              <a:t> </a:t>
            </a:r>
          </a:p>
          <a:p>
            <a:pPr marL="342900" lvl="1" indent="-342900" eaLnBrk="1" hangingPunct="1"/>
            <a:endParaRPr lang="en-US" altLang="en-US" dirty="0" smtClean="0"/>
          </a:p>
          <a:p>
            <a:pPr eaLnBrk="1" hangingPunct="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96010-6D3D-4E96-95AF-F7CFEBAF514A}"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Clinical Decision Support Systems (CDSS)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a:buFont typeface="Arial" panose="020B0604020202020204" pitchFamily="34" charset="0"/>
              <a:buAutoNum type="arabicPeriod"/>
            </a:pPr>
            <a:r>
              <a:rPr lang="en-US" altLang="en-US" dirty="0"/>
              <a:t>Identify the challenges and barriers to building and using clinical decision support </a:t>
            </a:r>
            <a:r>
              <a:rPr lang="en-US" altLang="en-US" dirty="0" smtClean="0"/>
              <a:t>systems</a:t>
            </a:r>
            <a:endParaRPr lang="en-US" altLang="en-US" dirty="0"/>
          </a:p>
          <a:p>
            <a:pPr marL="514350" indent="-514350">
              <a:buFont typeface="Arial" panose="020B0604020202020204" pitchFamily="34" charset="0"/>
              <a:buAutoNum type="arabicPeriod"/>
            </a:pPr>
            <a:r>
              <a:rPr lang="en-US" altLang="en-US" dirty="0"/>
              <a:t>Discuss legal and regulatory considerations related to the distribution of clinical decision support </a:t>
            </a:r>
            <a:r>
              <a:rPr lang="en-US" altLang="en-US" dirty="0" smtClean="0"/>
              <a:t>systems</a:t>
            </a:r>
            <a:endParaRPr lang="en-US" altLang="en-US" dirty="0"/>
          </a:p>
          <a:p>
            <a:pPr marL="514350" indent="-514350">
              <a:buFont typeface="Arial" panose="020B0604020202020204" pitchFamily="34" charset="0"/>
              <a:buAutoNum type="arabicPeriod"/>
            </a:pPr>
            <a:r>
              <a:rPr lang="en-US" altLang="en-US" dirty="0"/>
              <a:t>Describe current initiatives that will impact the future and effectiveness of clinical decision support </a:t>
            </a:r>
            <a:r>
              <a:rPr lang="en-US" altLang="en-US" dirty="0" smtClean="0"/>
              <a:t>systems</a:t>
            </a:r>
            <a:endParaRPr lang="en-US" altLang="en-US" dirty="0"/>
          </a:p>
          <a:p>
            <a:pPr marL="514350" indent="-514350" eaLnBrk="1" hangingPunct="1">
              <a:buFont typeface="Arial" panose="020B0604020202020204" pitchFamily="34" charset="0"/>
              <a:buAutoNum type="arabicPeriod"/>
            </a:pP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26CF906-860C-48CA-8ADD-90C4D4AFBB79}"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Clinical Decision Support Systems</a:t>
            </a:r>
            <a:br>
              <a:rPr lang="en-US" altLang="en-US" smtClean="0"/>
            </a:br>
            <a:r>
              <a:rPr lang="en-US" altLang="en-US" smtClean="0"/>
              <a:t>References – Lecture b</a:t>
            </a:r>
          </a:p>
        </p:txBody>
      </p:sp>
      <p:sp>
        <p:nvSpPr>
          <p:cNvPr id="24579" name="Text Placeholder 5"/>
          <p:cNvSpPr>
            <a:spLocks noGrp="1"/>
          </p:cNvSpPr>
          <p:nvPr>
            <p:ph type="body" sz="quarter" idx="16"/>
          </p:nvPr>
        </p:nvSpPr>
        <p:spPr>
          <a:xfrm>
            <a:off x="457200" y="1600200"/>
            <a:ext cx="8229600" cy="4497206"/>
          </a:xfrm>
        </p:spPr>
        <p:txBody>
          <a:bodyPr/>
          <a:lstStyle/>
          <a:p>
            <a:pPr eaLnBrk="1" hangingPunct="1"/>
            <a:r>
              <a:rPr lang="en-US" altLang="en-US" dirty="0" smtClean="0"/>
              <a:t>References </a:t>
            </a:r>
          </a:p>
          <a:p>
            <a:pPr marL="342900" lvl="1" indent="-342900"/>
            <a:r>
              <a:rPr lang="en-US" altLang="en-US" dirty="0" smtClean="0"/>
              <a:t>Office of the National Coordinator for Health Information Technology. (2016). CDS activities. Retrieved from </a:t>
            </a:r>
            <a:r>
              <a:rPr lang="en-US" altLang="en-US" dirty="0">
                <a:hlinkClick r:id="rId3"/>
              </a:rPr>
              <a:t>https://</a:t>
            </a:r>
            <a:r>
              <a:rPr lang="en-US" altLang="en-US" dirty="0" smtClean="0">
                <a:hlinkClick r:id="rId3"/>
              </a:rPr>
              <a:t>www.healthit.gov/policy-researchers-implementers/cds-activities</a:t>
            </a:r>
            <a:r>
              <a:rPr lang="en-US" altLang="en-US" dirty="0" smtClean="0"/>
              <a:t> </a:t>
            </a:r>
          </a:p>
          <a:p>
            <a:pPr marL="342900" lvl="1" indent="-342900"/>
            <a:r>
              <a:rPr lang="en-US" altLang="en-US" dirty="0" err="1" smtClean="0"/>
              <a:t>Osheroff</a:t>
            </a:r>
            <a:r>
              <a:rPr lang="en-US" altLang="en-US" dirty="0" smtClean="0"/>
              <a:t>, J. A., </a:t>
            </a:r>
            <a:r>
              <a:rPr lang="en-US" altLang="en-US" dirty="0" err="1" smtClean="0"/>
              <a:t>Teich</a:t>
            </a:r>
            <a:r>
              <a:rPr lang="en-US" altLang="en-US" dirty="0" smtClean="0"/>
              <a:t>, J. M., Middleton, B. F., Steen, E. B., Wright, A., &amp; </a:t>
            </a:r>
            <a:r>
              <a:rPr lang="en-US" altLang="en-US" dirty="0" err="1" smtClean="0"/>
              <a:t>Detmer</a:t>
            </a:r>
            <a:r>
              <a:rPr lang="en-US" altLang="en-US" dirty="0" smtClean="0"/>
              <a:t>, D. E. (2006, June 13). </a:t>
            </a:r>
            <a:r>
              <a:rPr lang="en-US" altLang="en-US" i="1" dirty="0" smtClean="0"/>
              <a:t>A roadmap for national action on clinical decision support </a:t>
            </a:r>
            <a:r>
              <a:rPr lang="en-US" altLang="en-US" dirty="0" smtClean="0"/>
              <a:t>(ONC Contract HHSP233200500877P). Retrieved from AMIA website: </a:t>
            </a:r>
            <a:r>
              <a:rPr lang="en-US" altLang="en-US" dirty="0" smtClean="0">
                <a:hlinkClick r:id="rId4"/>
              </a:rPr>
              <a:t>http://www.amia.org/sites/amia.org/files/A-Roadmap-for-National-Action-on-Clinical-Decision-Support-June132006.pdf</a:t>
            </a:r>
            <a:endParaRPr lang="en-US" altLang="en-US" dirty="0" smtClean="0"/>
          </a:p>
          <a:p>
            <a:pPr marL="342900" lvl="1" indent="-342900" eaLnBrk="1" hangingPunct="1"/>
            <a:r>
              <a:rPr lang="en-US" altLang="en-US" dirty="0" err="1" smtClean="0"/>
              <a:t>Sirajuddin</a:t>
            </a:r>
            <a:r>
              <a:rPr lang="en-US" altLang="en-US" dirty="0" smtClean="0"/>
              <a:t>, A. M., </a:t>
            </a:r>
            <a:r>
              <a:rPr lang="en-US" altLang="en-US" dirty="0" err="1" smtClean="0"/>
              <a:t>Osheroff</a:t>
            </a:r>
            <a:r>
              <a:rPr lang="en-US" altLang="en-US" dirty="0" smtClean="0"/>
              <a:t>, J. A., </a:t>
            </a:r>
            <a:r>
              <a:rPr lang="en-US" altLang="en-US" dirty="0" err="1" smtClean="0"/>
              <a:t>Sittig</a:t>
            </a:r>
            <a:r>
              <a:rPr lang="en-US" altLang="en-US" dirty="0" smtClean="0"/>
              <a:t>, D. F., Chuo, J., Velasco, F. &amp; Collins, D. A. (2009, Fall). Implementation pearls from a new guidebook on improving medication use and outcomes with clinical decision support. </a:t>
            </a:r>
            <a:r>
              <a:rPr lang="en-US" altLang="en-US" i="1" dirty="0" smtClean="0"/>
              <a:t>Journal of Healthcare Information Management. 23</a:t>
            </a:r>
            <a:r>
              <a:rPr lang="en-US" altLang="en-US" dirty="0" smtClean="0"/>
              <a:t>(4), 38-45.</a:t>
            </a:r>
          </a:p>
          <a:p>
            <a:pPr marL="342900" lvl="1" indent="-342900"/>
            <a:r>
              <a:rPr lang="en-US" altLang="en-US" dirty="0" smtClean="0"/>
              <a:t>U.S. Department of Health and Human Services. (2010, September 29). </a:t>
            </a:r>
            <a:r>
              <a:rPr lang="en-US" altLang="en-US" i="1" dirty="0" smtClean="0"/>
              <a:t>Institute of Medicine will study best policies and practices for improving health care safety with health information technology</a:t>
            </a:r>
            <a:r>
              <a:rPr lang="en-US" altLang="en-US" dirty="0" smtClean="0"/>
              <a:t>. Retrieved from </a:t>
            </a:r>
            <a:r>
              <a:rPr lang="en-US" altLang="en-US" dirty="0">
                <a:hlinkClick r:id="rId5"/>
              </a:rPr>
              <a:t>http://</a:t>
            </a:r>
            <a:r>
              <a:rPr lang="en-US" altLang="en-US" dirty="0" smtClean="0">
                <a:hlinkClick r:id="rId5"/>
              </a:rPr>
              <a:t>www.businesswire.com/news/home/20100929006789/en/Institute-Medicine-Study-Policies-Practices-Improving-Health</a:t>
            </a:r>
            <a:r>
              <a:rPr lang="en-US" altLang="en-US" dirty="0" smtClean="0"/>
              <a:t> </a:t>
            </a:r>
            <a:endParaRPr lang="en-US" altLang="en-US" i="1" dirty="0" smtClean="0"/>
          </a:p>
          <a:p>
            <a:pPr marL="342900" lvl="1" indent="-342900" eaLnBrk="1" hangingPunct="1"/>
            <a:endParaRPr lang="en-US" altLang="en-US" dirty="0" smtClean="0"/>
          </a:p>
          <a:p>
            <a:pPr marL="342900" lvl="1" indent="-342900" eaLnBrk="1" hangingPunct="1"/>
            <a:endParaRPr lang="en-US" altLang="en-US" dirty="0" smtClean="0"/>
          </a:p>
          <a:p>
            <a:pPr eaLnBrk="1" hangingPunct="1"/>
            <a:endParaRPr lang="en-US" altLang="en-US" dirty="0" smtClean="0"/>
          </a:p>
        </p:txBody>
      </p:sp>
      <p:sp>
        <p:nvSpPr>
          <p:cNvPr id="24580" name="Text Placeholder 6"/>
          <p:cNvSpPr>
            <a:spLocks noGrp="1"/>
          </p:cNvSpPr>
          <p:nvPr>
            <p:ph type="body" sz="quarter" idx="20"/>
          </p:nvPr>
        </p:nvSpPr>
        <p:spPr>
          <a:xfrm>
            <a:off x="457200" y="4876800"/>
            <a:ext cx="8229600" cy="1371600"/>
          </a:xfrm>
        </p:spPr>
        <p:txBody>
          <a:bodyPr/>
          <a:lstStyle/>
          <a:p>
            <a:pPr eaLnBrk="1" hangingPunct="1"/>
            <a:r>
              <a:rPr lang="en-US" altLang="en-US" dirty="0" smtClean="0"/>
              <a:t>Table</a:t>
            </a:r>
          </a:p>
          <a:p>
            <a:pPr marL="273050" lvl="1"/>
            <a:r>
              <a:rPr altLang="en-US" dirty="0">
                <a:cs typeface="Arial" panose="020B0604020202020204" pitchFamily="34" charset="0"/>
              </a:rPr>
              <a:t>5.1	Table: </a:t>
            </a:r>
            <a:r>
              <a:rPr altLang="en-US" dirty="0" err="1">
                <a:cs typeface="Arial" panose="020B0604020202020204" pitchFamily="34" charset="0"/>
              </a:rPr>
              <a:t>Berner</a:t>
            </a:r>
            <a:r>
              <a:rPr altLang="en-US" dirty="0">
                <a:cs typeface="Arial" panose="020B0604020202020204" pitchFamily="34" charset="0"/>
              </a:rPr>
              <a:t>, E. S. (2009, June). Clinical decision support systems: State of the Art. AHRQ Publication No. 09-0069-EF. Rockville, Maryland: Agency for Healthcare Research and Quality </a:t>
            </a:r>
            <a:r>
              <a:rPr lang="en-US" altLang="en-US" dirty="0">
                <a:cs typeface="Arial" panose="020B0604020202020204" pitchFamily="34" charset="0"/>
                <a:hlinkClick r:id="rId6"/>
              </a:rPr>
              <a:t>https://</a:t>
            </a:r>
            <a:r>
              <a:rPr lang="en-US" altLang="en-US" dirty="0" smtClean="0">
                <a:cs typeface="Arial" panose="020B0604020202020204" pitchFamily="34" charset="0"/>
                <a:hlinkClick r:id="rId6"/>
              </a:rPr>
              <a:t>healthit.ahrq.gov/sites/default/files/docs/page/09-0069-EF_1.pdf</a:t>
            </a:r>
            <a:r>
              <a:rPr lang="en-US" altLang="en-US" dirty="0"/>
              <a:t> </a:t>
            </a:r>
            <a:endParaRPr lang="en-US" altLang="en-US" dirty="0" smtClean="0">
              <a:cs typeface="Arial" panose="020B0604020202020204"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F50EAD-50F7-48BD-9614-661034BFDDF9}"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Clinical Decision Support </a:t>
            </a:r>
            <a:r>
              <a:rPr lang="en-US" altLang="en-US" dirty="0" smtClean="0"/>
              <a:t>Systems</a:t>
            </a:r>
            <a:r>
              <a:rPr lang="en-US" dirty="0" smtClean="0"/>
              <a:t> </a:t>
            </a:r>
            <a:br>
              <a:rPr lang="en-US" dirty="0" smtClean="0"/>
            </a:br>
            <a:r>
              <a:rPr lang="en-US" dirty="0" smtClean="0"/>
              <a:t>Lecture </a:t>
            </a:r>
            <a:r>
              <a:rPr lang="en-US" dirty="0"/>
              <a:t>b</a:t>
            </a:r>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21</a:t>
            </a:fld>
            <a:endParaRPr lang="en-US" altLang="en-US"/>
          </a:p>
        </p:txBody>
      </p:sp>
    </p:spTree>
    <p:custDataLst>
      <p:tags r:id="rId1"/>
    </p:custDataLst>
    <p:extLst>
      <p:ext uri="{BB962C8B-B14F-4D97-AF65-F5344CB8AC3E}">
        <p14:creationId xmlns:p14="http://schemas.microsoft.com/office/powerpoint/2010/main" val="284701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smtClean="0"/>
              <a:t>CDSS Challenges </a:t>
            </a:r>
          </a:p>
        </p:txBody>
      </p:sp>
      <p:sp>
        <p:nvSpPr>
          <p:cNvPr id="7171" name="Content Placeholder 7"/>
          <p:cNvSpPr>
            <a:spLocks noGrp="1"/>
          </p:cNvSpPr>
          <p:nvPr>
            <p:ph sz="quarter" idx="14"/>
          </p:nvPr>
        </p:nvSpPr>
        <p:spPr/>
        <p:txBody>
          <a:bodyPr/>
          <a:lstStyle/>
          <a:p>
            <a:r>
              <a:rPr lang="en-US" altLang="en-US" smtClean="0"/>
              <a:t>Achievement of the five rights of clinical decision support requires communicating the</a:t>
            </a:r>
          </a:p>
          <a:p>
            <a:pPr lvl="1"/>
            <a:r>
              <a:rPr lang="en-US" altLang="en-US" smtClean="0"/>
              <a:t>Right information</a:t>
            </a:r>
          </a:p>
          <a:p>
            <a:pPr lvl="1"/>
            <a:r>
              <a:rPr lang="en-US" altLang="en-US" smtClean="0"/>
              <a:t>To the right person</a:t>
            </a:r>
          </a:p>
          <a:p>
            <a:pPr lvl="1"/>
            <a:r>
              <a:rPr lang="en-US" altLang="en-US" smtClean="0"/>
              <a:t>In the right format</a:t>
            </a:r>
          </a:p>
          <a:p>
            <a:pPr lvl="1"/>
            <a:r>
              <a:rPr lang="en-US" altLang="en-US" smtClean="0"/>
              <a:t>Through the right channel</a:t>
            </a:r>
          </a:p>
          <a:p>
            <a:pPr lvl="1"/>
            <a:r>
              <a:rPr lang="en-US" altLang="en-US" smtClean="0"/>
              <a:t>At the right time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A4C1E8-93E9-40E3-BC9F-4F64689520F4}"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altLang="en-US" smtClean="0"/>
              <a:t>Challenges in Designing or Selecting CDSS</a:t>
            </a:r>
          </a:p>
        </p:txBody>
      </p:sp>
      <p:sp>
        <p:nvSpPr>
          <p:cNvPr id="8195" name="Content Placeholder 7"/>
          <p:cNvSpPr>
            <a:spLocks noGrp="1"/>
          </p:cNvSpPr>
          <p:nvPr>
            <p:ph sz="quarter" idx="14"/>
          </p:nvPr>
        </p:nvSpPr>
        <p:spPr/>
        <p:txBody>
          <a:bodyPr/>
          <a:lstStyle/>
          <a:p>
            <a:r>
              <a:rPr lang="en-US" altLang="en-US" smtClean="0"/>
              <a:t>Whose decisions are being supported?</a:t>
            </a:r>
          </a:p>
          <a:p>
            <a:r>
              <a:rPr lang="en-US" altLang="en-US" smtClean="0"/>
              <a:t>What information is presented?</a:t>
            </a:r>
          </a:p>
          <a:p>
            <a:r>
              <a:rPr lang="en-US" altLang="en-US" smtClean="0"/>
              <a:t>When is the information being presented?</a:t>
            </a:r>
          </a:p>
          <a:p>
            <a:r>
              <a:rPr lang="en-US" altLang="en-US" smtClean="0"/>
              <a:t>How is the information being presented?</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CDB501-1F28-4BEA-9F40-C5463243FFDD}"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t>User Control</a:t>
            </a:r>
          </a:p>
        </p:txBody>
      </p:sp>
      <p:sp>
        <p:nvSpPr>
          <p:cNvPr id="9219" name="Content Placeholder 7"/>
          <p:cNvSpPr>
            <a:spLocks noGrp="1"/>
          </p:cNvSpPr>
          <p:nvPr>
            <p:ph sz="quarter" idx="14"/>
          </p:nvPr>
        </p:nvSpPr>
        <p:spPr/>
        <p:txBody>
          <a:bodyPr/>
          <a:lstStyle/>
          <a:p>
            <a:r>
              <a:rPr lang="en-US" altLang="en-US" smtClean="0"/>
              <a:t>User presentation</a:t>
            </a:r>
          </a:p>
          <a:p>
            <a:pPr lvl="1"/>
            <a:r>
              <a:rPr lang="en-US" altLang="en-US" smtClean="0"/>
              <a:t>Automatically</a:t>
            </a:r>
          </a:p>
          <a:p>
            <a:pPr lvl="1"/>
            <a:r>
              <a:rPr lang="en-US" altLang="en-US" smtClean="0"/>
              <a:t>On demand </a:t>
            </a:r>
          </a:p>
          <a:p>
            <a:r>
              <a:rPr lang="en-US" altLang="en-US" smtClean="0"/>
              <a:t>User reaction</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E619F9-5A5E-4648-A354-9CC92B3F394E}"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CDS Intent and Key Issues</a:t>
            </a:r>
          </a:p>
        </p:txBody>
      </p:sp>
      <p:graphicFrame>
        <p:nvGraphicFramePr>
          <p:cNvPr id="8" name="Table Placeholder 7" descr="In this slide table 5.1 summarizes three clinical decision support intents and matches each to a user’s intention along with a key issue.  Source:  Berner, 2009&#10;"/>
          <p:cNvGraphicFramePr>
            <a:graphicFrameLocks noGrp="1"/>
          </p:cNvGraphicFramePr>
          <p:nvPr>
            <p:ph type="tbl" sz="quarter" idx="14"/>
          </p:nvPr>
        </p:nvGraphicFramePr>
        <p:xfrm>
          <a:off x="457200" y="1600200"/>
          <a:ext cx="8229600" cy="4067175"/>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579180">
                <a:tc>
                  <a:txBody>
                    <a:bodyPr/>
                    <a:lstStyle/>
                    <a:p>
                      <a:pPr algn="ctr"/>
                      <a:r>
                        <a:rPr lang="en-US" sz="1600" dirty="0" smtClean="0"/>
                        <a:t>CDS Intent</a:t>
                      </a:r>
                      <a:endParaRPr lang="en-US" sz="1600" dirty="0"/>
                    </a:p>
                  </a:txBody>
                  <a:tcPr marL="97777" marR="97777" marT="45731" marB="45731"/>
                </a:tc>
                <a:tc>
                  <a:txBody>
                    <a:bodyPr/>
                    <a:lstStyle/>
                    <a:p>
                      <a:pPr algn="ctr"/>
                      <a:r>
                        <a:rPr lang="en-US" sz="1600" dirty="0" smtClean="0"/>
                        <a:t>Match to User’s Intention</a:t>
                      </a:r>
                      <a:endParaRPr lang="en-US" sz="1600" dirty="0"/>
                    </a:p>
                  </a:txBody>
                  <a:tcPr marL="97777" marR="97777" marT="45731" marB="45731"/>
                </a:tc>
                <a:tc>
                  <a:txBody>
                    <a:bodyPr/>
                    <a:lstStyle/>
                    <a:p>
                      <a:pPr algn="ctr"/>
                      <a:r>
                        <a:rPr lang="en-US" sz="1600" dirty="0" smtClean="0"/>
                        <a:t>Key Issues</a:t>
                      </a:r>
                      <a:endParaRPr lang="en-US" sz="1600" dirty="0"/>
                    </a:p>
                  </a:txBody>
                  <a:tcPr marL="97777" marR="97777" marT="45731" marB="45731"/>
                </a:tc>
                <a:extLst>
                  <a:ext uri="{0D108BD9-81ED-4DB2-BD59-A6C34878D82A}">
                    <a16:rowId xmlns:a16="http://schemas.microsoft.com/office/drawing/2014/main" xmlns="" val="10000"/>
                  </a:ext>
                </a:extLst>
              </a:tr>
              <a:tr h="1066899">
                <a:tc>
                  <a:txBody>
                    <a:bodyPr/>
                    <a:lstStyle/>
                    <a:p>
                      <a:pPr>
                        <a:spcAft>
                          <a:spcPts val="0"/>
                        </a:spcAft>
                      </a:pPr>
                      <a:r>
                        <a:rPr lang="en-US" sz="1600" dirty="0">
                          <a:latin typeface="+mn-lt"/>
                        </a:rPr>
                        <a:t>Reminder of actions user intends to do, but should not have to remember (automatic)</a:t>
                      </a:r>
                    </a:p>
                  </a:txBody>
                  <a:tcPr marL="73333" marR="73333" marT="45731" marB="45731"/>
                </a:tc>
                <a:tc>
                  <a:txBody>
                    <a:bodyPr/>
                    <a:lstStyle/>
                    <a:p>
                      <a:pPr>
                        <a:spcAft>
                          <a:spcPts val="0"/>
                        </a:spcAft>
                      </a:pPr>
                      <a:r>
                        <a:rPr lang="en-US" sz="1600" dirty="0">
                          <a:latin typeface="+mn-lt"/>
                        </a:rPr>
                        <a:t>High</a:t>
                      </a:r>
                    </a:p>
                  </a:txBody>
                  <a:tcPr marL="73333" marR="73333" marT="45731" marB="45731"/>
                </a:tc>
                <a:tc>
                  <a:txBody>
                    <a:bodyPr/>
                    <a:lstStyle/>
                    <a:p>
                      <a:pPr>
                        <a:spcAft>
                          <a:spcPts val="0"/>
                        </a:spcAft>
                      </a:pPr>
                      <a:r>
                        <a:rPr lang="en-US" sz="1600" dirty="0">
                          <a:latin typeface="+mn-lt"/>
                        </a:rPr>
                        <a:t>Timing</a:t>
                      </a:r>
                    </a:p>
                  </a:txBody>
                  <a:tcPr marL="73333" marR="73333" marT="45731" marB="45731"/>
                </a:tc>
                <a:extLst>
                  <a:ext uri="{0D108BD9-81ED-4DB2-BD59-A6C34878D82A}">
                    <a16:rowId xmlns:a16="http://schemas.microsoft.com/office/drawing/2014/main" xmlns="" val="10001"/>
                  </a:ext>
                </a:extLst>
              </a:tr>
              <a:tr h="823040">
                <a:tc>
                  <a:txBody>
                    <a:bodyPr/>
                    <a:lstStyle/>
                    <a:p>
                      <a:pPr>
                        <a:spcAft>
                          <a:spcPts val="0"/>
                        </a:spcAft>
                      </a:pPr>
                      <a:r>
                        <a:rPr lang="en-US" sz="1600" dirty="0">
                          <a:latin typeface="+mn-lt"/>
                        </a:rPr>
                        <a:t>Provide information when user is unsure what to do (on demand)</a:t>
                      </a:r>
                    </a:p>
                  </a:txBody>
                  <a:tcPr marL="73333" marR="73333" marT="45731" marB="45731"/>
                </a:tc>
                <a:tc>
                  <a:txBody>
                    <a:bodyPr/>
                    <a:lstStyle/>
                    <a:p>
                      <a:pPr>
                        <a:spcAft>
                          <a:spcPts val="0"/>
                        </a:spcAft>
                      </a:pPr>
                      <a:r>
                        <a:rPr lang="en-US" sz="1600" dirty="0">
                          <a:latin typeface="+mn-lt"/>
                        </a:rPr>
                        <a:t>High</a:t>
                      </a:r>
                    </a:p>
                  </a:txBody>
                  <a:tcPr marL="73333" marR="73333" marT="45731" marB="45731"/>
                </a:tc>
                <a:tc>
                  <a:txBody>
                    <a:bodyPr/>
                    <a:lstStyle/>
                    <a:p>
                      <a:pPr>
                        <a:spcAft>
                          <a:spcPts val="0"/>
                        </a:spcAft>
                      </a:pPr>
                      <a:r>
                        <a:rPr lang="en-US" sz="1600" dirty="0">
                          <a:latin typeface="+mn-lt"/>
                        </a:rPr>
                        <a:t>Speed and ease of access</a:t>
                      </a:r>
                    </a:p>
                  </a:txBody>
                  <a:tcPr marL="73333" marR="73333" marT="45731" marB="45731"/>
                </a:tc>
                <a:extLst>
                  <a:ext uri="{0D108BD9-81ED-4DB2-BD59-A6C34878D82A}">
                    <a16:rowId xmlns:a16="http://schemas.microsoft.com/office/drawing/2014/main" xmlns="" val="10002"/>
                  </a:ext>
                </a:extLst>
              </a:tr>
              <a:tr h="1598056">
                <a:tc>
                  <a:txBody>
                    <a:bodyPr/>
                    <a:lstStyle/>
                    <a:p>
                      <a:pPr>
                        <a:spcAft>
                          <a:spcPts val="0"/>
                        </a:spcAft>
                      </a:pPr>
                      <a:r>
                        <a:rPr lang="en-US" sz="1600" dirty="0">
                          <a:latin typeface="+mn-lt"/>
                        </a:rPr>
                        <a:t>Correct user’s errors and/or recommend user change plans (automatic or on demand)</a:t>
                      </a:r>
                    </a:p>
                  </a:txBody>
                  <a:tcPr marL="73333" marR="73333" marT="45731" marB="45731"/>
                </a:tc>
                <a:tc>
                  <a:txBody>
                    <a:bodyPr/>
                    <a:lstStyle/>
                    <a:p>
                      <a:pPr>
                        <a:spcAft>
                          <a:spcPts val="0"/>
                        </a:spcAft>
                      </a:pPr>
                      <a:r>
                        <a:rPr lang="en-US" sz="1600" dirty="0">
                          <a:latin typeface="+mn-lt"/>
                        </a:rPr>
                        <a:t>Low</a:t>
                      </a:r>
                    </a:p>
                  </a:txBody>
                  <a:tcPr marL="73333" marR="73333" marT="45731" marB="45731"/>
                </a:tc>
                <a:tc>
                  <a:txBody>
                    <a:bodyPr/>
                    <a:lstStyle/>
                    <a:p>
                      <a:pPr>
                        <a:spcAft>
                          <a:spcPts val="0"/>
                        </a:spcAft>
                      </a:pPr>
                      <a:r>
                        <a:rPr lang="en-US" sz="1600" dirty="0">
                          <a:latin typeface="+mn-lt"/>
                        </a:rPr>
                        <a:t>Automatic: timing, autonomy and user control over response</a:t>
                      </a:r>
                    </a:p>
                    <a:p>
                      <a:pPr>
                        <a:spcAft>
                          <a:spcPts val="0"/>
                        </a:spcAft>
                      </a:pPr>
                      <a:r>
                        <a:rPr lang="en-US" sz="1600" dirty="0">
                          <a:latin typeface="+mn-lt"/>
                        </a:rPr>
                        <a:t>On demand: speed, ease of access, autonomy and user control over response </a:t>
                      </a:r>
                    </a:p>
                  </a:txBody>
                  <a:tcPr marL="73333" marR="73333" marT="45731" marB="45731"/>
                </a:tc>
                <a:extLst>
                  <a:ext uri="{0D108BD9-81ED-4DB2-BD59-A6C34878D82A}">
                    <a16:rowId xmlns:a16="http://schemas.microsoft.com/office/drawing/2014/main" xmlns="" val="10003"/>
                  </a:ext>
                </a:extLst>
              </a:tr>
            </a:tbl>
          </a:graphicData>
        </a:graphic>
      </p:graphicFrame>
      <p:sp>
        <p:nvSpPr>
          <p:cNvPr id="10265" name="Text Placeholder 6"/>
          <p:cNvSpPr>
            <a:spLocks noGrp="1"/>
          </p:cNvSpPr>
          <p:nvPr>
            <p:ph type="body" sz="quarter" idx="32"/>
          </p:nvPr>
        </p:nvSpPr>
        <p:spPr/>
        <p:txBody>
          <a:bodyPr/>
          <a:lstStyle/>
          <a:p>
            <a:r>
              <a:rPr lang="en-US" altLang="en-US" sz="1600" dirty="0" smtClean="0"/>
              <a:t>Table 5.1  CDS Intent and Key Issues</a:t>
            </a:r>
            <a:endParaRPr lang="en-US" altLang="en-US" sz="1600" i="1" dirty="0" smtClean="0"/>
          </a:p>
          <a:p>
            <a:r>
              <a:rPr lang="en-US" altLang="en-US" sz="1400" dirty="0" smtClean="0"/>
              <a:t>(</a:t>
            </a:r>
            <a:r>
              <a:rPr lang="en-US" altLang="en-US" sz="1400" dirty="0" err="1" smtClean="0"/>
              <a:t>Berner</a:t>
            </a:r>
            <a:r>
              <a:rPr lang="en-US" altLang="en-US" sz="1400" dirty="0" smtClean="0"/>
              <a:t>, 2009) </a:t>
            </a:r>
          </a:p>
          <a:p>
            <a:endParaRPr lang="en-US" altLang="en-US" sz="1600" i="1"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110E16-0122-443C-81FF-68EF34D6AC91}"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Challenges in Building CDSS</a:t>
            </a:r>
          </a:p>
        </p:txBody>
      </p:sp>
      <p:sp>
        <p:nvSpPr>
          <p:cNvPr id="11267" name="Content Placeholder 7"/>
          <p:cNvSpPr>
            <a:spLocks noGrp="1"/>
          </p:cNvSpPr>
          <p:nvPr>
            <p:ph sz="quarter" idx="14"/>
          </p:nvPr>
        </p:nvSpPr>
        <p:spPr/>
        <p:txBody>
          <a:bodyPr/>
          <a:lstStyle/>
          <a:p>
            <a:r>
              <a:rPr lang="en-US" altLang="en-US" smtClean="0"/>
              <a:t>Impact on Care Process and Patient Health Outcomes</a:t>
            </a:r>
          </a:p>
          <a:p>
            <a:pPr lvl="1"/>
            <a:r>
              <a:rPr lang="en-US" altLang="en-US" smtClean="0"/>
              <a:t>Match of CDS to user intentions</a:t>
            </a:r>
          </a:p>
          <a:p>
            <a:pPr lvl="1"/>
            <a:r>
              <a:rPr lang="en-US" altLang="en-US" smtClean="0"/>
              <a:t>User control, disruptiveness, and risk</a:t>
            </a:r>
          </a:p>
          <a:p>
            <a:pPr lvl="1"/>
            <a:r>
              <a:rPr lang="en-US" altLang="en-US" smtClean="0"/>
              <a:t>Integration of CDS into work processes</a:t>
            </a:r>
          </a:p>
          <a:p>
            <a:r>
              <a:rPr lang="en-US" altLang="en-US" smtClean="0"/>
              <a:t>Impact on structure</a:t>
            </a:r>
          </a:p>
          <a:p>
            <a:r>
              <a:rPr lang="en-US" altLang="en-US" smtClean="0"/>
              <a:t>Impact on resources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D8280A-287C-4AD9-B2BC-3EA711A1AD8F}"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Barriers to Using CDSS</a:t>
            </a:r>
          </a:p>
        </p:txBody>
      </p:sp>
      <p:sp>
        <p:nvSpPr>
          <p:cNvPr id="12291" name="Content Placeholder 7"/>
          <p:cNvSpPr>
            <a:spLocks noGrp="1"/>
          </p:cNvSpPr>
          <p:nvPr>
            <p:ph sz="quarter" idx="14"/>
          </p:nvPr>
        </p:nvSpPr>
        <p:spPr/>
        <p:txBody>
          <a:bodyPr/>
          <a:lstStyle/>
          <a:p>
            <a:r>
              <a:rPr lang="en-US" altLang="en-US" smtClean="0"/>
              <a:t>Acquisition and validation of patient data</a:t>
            </a:r>
          </a:p>
          <a:p>
            <a:r>
              <a:rPr lang="en-US" altLang="en-US" smtClean="0"/>
              <a:t>Modeling of medical knowledge</a:t>
            </a:r>
          </a:p>
          <a:p>
            <a:r>
              <a:rPr lang="en-US" altLang="en-US" smtClean="0"/>
              <a:t>Elicitation of medical knowledge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6B30D4-BBFB-4FD9-8BC4-3A3ABF91BAE9}"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Barriers to Using CDSS</a:t>
            </a:r>
          </a:p>
        </p:txBody>
      </p:sp>
      <p:sp>
        <p:nvSpPr>
          <p:cNvPr id="13315" name="Content Placeholder 7"/>
          <p:cNvSpPr>
            <a:spLocks noGrp="1"/>
          </p:cNvSpPr>
          <p:nvPr>
            <p:ph sz="quarter" idx="14"/>
          </p:nvPr>
        </p:nvSpPr>
        <p:spPr/>
        <p:txBody>
          <a:bodyPr/>
          <a:lstStyle/>
          <a:p>
            <a:r>
              <a:rPr lang="en-US" altLang="en-US" smtClean="0"/>
              <a:t>Representation of and reasoning about medical knowledge</a:t>
            </a:r>
          </a:p>
          <a:p>
            <a:r>
              <a:rPr lang="en-US" altLang="en-US" smtClean="0"/>
              <a:t>Validation of system performance</a:t>
            </a:r>
          </a:p>
          <a:p>
            <a:r>
              <a:rPr lang="en-US" altLang="en-US" smtClean="0"/>
              <a:t>Integration of decision-support tools</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7FAF4A-4D27-4B03-B544-CBD14D23164B}"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7&quot;&gt;&lt;property id=&quot;20148&quot; value=&quot;5&quot;/&gt;&lt;property id=&quot;20300&quot; value=&quot;Slide 4 - &amp;quot;CDSS Challenges &amp;quot;&quot;/&gt;&lt;property id=&quot;20307&quot; value=&quot;269&quot;/&gt;&lt;/object&gt;&lt;object type=&quot;3&quot; unique_id=&quot;10008&quot;&gt;&lt;property id=&quot;20148&quot; value=&quot;5&quot;/&gt;&lt;property id=&quot;20300&quot; value=&quot;Slide 5 - &amp;quot;Challenges in Designing or Selecting CDSS&amp;quot;&quot;/&gt;&lt;property id=&quot;20307&quot; value=&quot;261&quot;/&gt;&lt;/object&gt;&lt;object type=&quot;3&quot; unique_id=&quot;10011&quot;&gt;&lt;property id=&quot;20148&quot; value=&quot;5&quot;/&gt;&lt;property id=&quot;20300&quot; value=&quot;Slide 7 - &amp;quot;CDS Intent and Key Issues&amp;quot;&quot;/&gt;&lt;property id=&quot;20307&quot; value=&quot;262&quot;/&gt;&lt;/object&gt;&lt;object type=&quot;3&quot; unique_id=&quot;10014&quot;&gt;&lt;property id=&quot;20148&quot; value=&quot;5&quot;/&gt;&lt;property id=&quot;20300&quot; value=&quot;Slide 19 - &amp;quot;Clinical Decision Support Systems &amp;#x0D;&amp;#x0A;Summary &amp;#x0D;&amp;#x0A;&amp;quot;&quot;/&gt;&lt;property id=&quot;20307&quot; value=&quot;270&quot;/&gt;&lt;/object&gt;&lt;object type=&quot;3&quot; unique_id=&quot;10015&quot;&gt;&lt;property id=&quot;20148&quot; value=&quot;5&quot;/&gt;&lt;property id=&quot;20300&quot; value=&quot;Slide 20 - &amp;quot;Clinical Decision Support Systems&amp;#x0D;&amp;#x0A;References – Lecture a&amp;quot;&quot;/&gt;&lt;property id=&quot;20307&quot; value=&quot;267&quot;/&gt;&lt;/object&gt;&lt;object type=&quot;3&quot; unique_id=&quot;10137&quot;&gt;&lt;property id=&quot;20148&quot; value=&quot;5&quot;/&gt;&lt;property id=&quot;20300&quot; value=&quot;Slide 2 - &amp;quot;Clinical Decision Support Systems (CDSS)&amp;#x0D;&amp;#x0A;Learning Objectives&amp;quot;&quot;/&gt;&lt;property id=&quot;20307&quot; value=&quot;273&quot;/&gt;&lt;/object&gt;&lt;object type=&quot;3&quot; unique_id=&quot;10138&quot;&gt;&lt;property id=&quot;20148&quot; value=&quot;5&quot;/&gt;&lt;property id=&quot;20300&quot; value=&quot;Slide 3 - &amp;quot;Clinical Decision Support Systems (CDSS)&amp;#x0D;&amp;#x0A;Learning Objectives&amp;quot;&quot;/&gt;&lt;property id=&quot;20307&quot; value=&quot;274&quot;/&gt;&lt;/object&gt;&lt;object type=&quot;3&quot; unique_id=&quot;10397&quot;&gt;&lt;property id=&quot;20148&quot; value=&quot;5&quot;/&gt;&lt;property id=&quot;20300&quot; value=&quot;Slide 6 - &amp;quot;User Control&amp;quot;&quot;/&gt;&lt;property id=&quot;20307&quot; value=&quot;275&quot;/&gt;&lt;/object&gt;&lt;object type=&quot;3&quot; unique_id=&quot;10398&quot;&gt;&lt;property id=&quot;20148&quot; value=&quot;5&quot;/&gt;&lt;property id=&quot;20300&quot; value=&quot;Slide 8 - &amp;quot;Challenges in Building CDSS&amp;quot;&quot;/&gt;&lt;property id=&quot;20307&quot; value=&quot;278&quot;/&gt;&lt;/object&gt;&lt;object type=&quot;3&quot; unique_id=&quot;10399&quot;&gt;&lt;property id=&quot;20148&quot; value=&quot;5&quot;/&gt;&lt;property id=&quot;20300&quot; value=&quot;Slide 9 - &amp;quot;Barriers to Using CDSS&amp;quot;&quot;/&gt;&lt;property id=&quot;20307&quot; value=&quot;279&quot;/&gt;&lt;/object&gt;&lt;object type=&quot;3&quot; unique_id=&quot;10400&quot;&gt;&lt;property id=&quot;20148&quot; value=&quot;5&quot;/&gt;&lt;property id=&quot;20300&quot; value=&quot;Slide 10 - &amp;quot;Barriers to Using CDSS&amp;quot;&quot;/&gt;&lt;property id=&quot;20307&quot; value=&quot;277&quot;/&gt;&lt;/object&gt;&lt;object type=&quot;3&quot; unique_id=&quot;10401&quot;&gt;&lt;property id=&quot;20148&quot; value=&quot;5&quot;/&gt;&lt;property id=&quot;20300&quot; value=&quot;Slide 11 - &amp;quot;Legal Barriers&amp;quot;&quot;/&gt;&lt;property id=&quot;20307&quot; value=&quot;276&quot;/&gt;&lt;/object&gt;&lt;object type=&quot;3&quot; unique_id=&quot;10402&quot;&gt;&lt;property id=&quot;20148&quot; value=&quot;5&quot;/&gt;&lt;property id=&quot;20300&quot; value=&quot;Slide 12 - &amp;quot;Legal Barriers&amp;quot;&quot;/&gt;&lt;property id=&quot;20307&quot; value=&quot;280&quot;/&gt;&lt;/object&gt;&lt;object type=&quot;3&quot; unique_id=&quot;10403&quot;&gt;&lt;property id=&quot;20148&quot; value=&quot;5&quot;/&gt;&lt;property id=&quot;20300&quot; value=&quot;Slide 13 - &amp;quot;Regulatory Barriers&amp;quot;&quot;/&gt;&lt;property id=&quot;20307&quot; value=&quot;284&quot;/&gt;&lt;/object&gt;&lt;object type=&quot;3&quot; unique_id=&quot;10404&quot;&gt;&lt;property id=&quot;20148&quot; value=&quot;5&quot;/&gt;&lt;property id=&quot;20300&quot; value=&quot;Slide 14 - &amp;quot;Legislative and Regulatory Efforts &amp;quot;&quot;/&gt;&lt;property id=&quot;20307&quot; value=&quot;285&quot;/&gt;&lt;/object&gt;&lt;object type=&quot;3&quot; unique_id=&quot;10405&quot;&gt;&lt;property id=&quot;20148&quot; value=&quot;5&quot;/&gt;&lt;property id=&quot;20300&quot; value=&quot;Slide 15 - &amp;quot;Future Directions for CDSS&amp;quot;&quot;/&gt;&lt;property id=&quot;20307&quot; value=&quot;283&quot;/&gt;&lt;/object&gt;&lt;object type=&quot;3&quot; unique_id=&quot;10406&quot;&gt;&lt;property id=&quot;20148&quot; value=&quot;5&quot;/&gt;&lt;property id=&quot;20300&quot; value=&quot;Slide 16 - &amp;quot;ONC Initiatives&amp;quot;&quot;/&gt;&lt;property id=&quot;20307&quot; value=&quot;282&quot;/&gt;&lt;/object&gt;&lt;object type=&quot;3&quot; unique_id=&quot;10407&quot;&gt;&lt;property id=&quot;20148&quot; value=&quot;5&quot;/&gt;&lt;property id=&quot;20300&quot; value=&quot;Slide 17 - &amp;quot;IOM Studies&amp;quot;&quot;/&gt;&lt;property id=&quot;20307&quot; value=&quot;287&quot;/&gt;&lt;/object&gt;&lt;object type=&quot;3&quot; unique_id=&quot;10408&quot;&gt;&lt;property id=&quot;20148&quot; value=&quot;5&quot;/&gt;&lt;property id=&quot;20300&quot; value=&quot;Slide 18 - &amp;quot;Stage 1 Meaningful Use&amp;quot;&quot;/&gt;&lt;property id=&quot;20307&quot; value=&quot;286&quot;/&gt;&lt;/object&gt;&lt;object type=&quot;3&quot; unique_id=&quot;10741&quot;&gt;&lt;property id=&quot;20148&quot; value=&quot;5&quot;/&gt;&lt;property id=&quot;20300&quot; value=&quot;Slide 21 - &amp;quot;Clinical Decision Support Systems&amp;#x0D;&amp;#x0A;References – Lecture a&amp;quot;&quot;/&gt;&lt;property id=&quot;20307&quot; value=&quot;28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1622</TotalTime>
  <Words>4478</Words>
  <Application>Microsoft Office PowerPoint</Application>
  <PresentationFormat>On-screen Show (4:3)</PresentationFormat>
  <Paragraphs>278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ONC_2016</vt:lpstr>
      <vt:lpstr>Health Management Information Systems</vt:lpstr>
      <vt:lpstr>Clinical Decision Support Systems (CDSS) Learning Objectives</vt:lpstr>
      <vt:lpstr>CDSS Challenges </vt:lpstr>
      <vt:lpstr>Challenges in Designing or Selecting CDSS</vt:lpstr>
      <vt:lpstr>User Control</vt:lpstr>
      <vt:lpstr>CDS Intent and Key Issues</vt:lpstr>
      <vt:lpstr>Challenges in Building CDSS</vt:lpstr>
      <vt:lpstr>Barriers to Using CDSS</vt:lpstr>
      <vt:lpstr>Barriers to Using CDSS</vt:lpstr>
      <vt:lpstr>Legal Barriers</vt:lpstr>
      <vt:lpstr>Legal Barriers</vt:lpstr>
      <vt:lpstr>Regulatory Barriers</vt:lpstr>
      <vt:lpstr>Legislative and Regulatory Efforts </vt:lpstr>
      <vt:lpstr>Future Directions for CDSS</vt:lpstr>
      <vt:lpstr>ONC Initiatives</vt:lpstr>
      <vt:lpstr>IOM Studies</vt:lpstr>
      <vt:lpstr>Stage 1 Meaningful Use</vt:lpstr>
      <vt:lpstr>Clinical Decision Support Systems  Summary  </vt:lpstr>
      <vt:lpstr>Clinical Decision Support Systems References – Lecture b</vt:lpstr>
      <vt:lpstr>Clinical Decision Support Systems References – Lecture b</vt:lpstr>
      <vt:lpstr>Clinical Decision Support Systems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5</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13</cp:revision>
  <cp:lastPrinted>2012-01-20T15:37:12Z</cp:lastPrinted>
  <dcterms:created xsi:type="dcterms:W3CDTF">2011-10-13T19:09:01Z</dcterms:created>
  <dcterms:modified xsi:type="dcterms:W3CDTF">2017-05-23T18:48:45Z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