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custDataLst>
    <p:tags r:id="rId17"/>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3" autoAdjust="0"/>
    <p:restoredTop sz="86439" autoAdjust="0"/>
  </p:normalViewPr>
  <p:slideViewPr>
    <p:cSldViewPr snapToGrid="0">
      <p:cViewPr varScale="1">
        <p:scale>
          <a:sx n="59" d="100"/>
          <a:sy n="59" d="100"/>
        </p:scale>
        <p:origin x="-77" y="-403"/>
      </p:cViewPr>
      <p:guideLst>
        <p:guide orient="horz" pos="2160"/>
        <p:guide orient="horz" pos="3888"/>
        <p:guide orient="horz" pos="1008"/>
        <p:guide pos="2880"/>
        <p:guide pos="2875"/>
      </p:guideLst>
    </p:cSldViewPr>
  </p:slideViewPr>
  <p:outlineViewPr>
    <p:cViewPr>
      <p:scale>
        <a:sx n="33" d="100"/>
        <a:sy n="33" d="100"/>
      </p:scale>
      <p:origin x="0" y="1021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6/7/2017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6/7/2017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Welcome to </a:t>
            </a:r>
            <a:r>
              <a:rPr lang="en-US" altLang="en-US" i="1" dirty="0" smtClean="0">
                <a:ea typeface="ＭＳ Ｐゴシック" pitchFamily="34" charset="-128"/>
              </a:rPr>
              <a:t>Working with Health IT Systems</a:t>
            </a:r>
            <a:r>
              <a:rPr lang="en-US" altLang="en-US" b="1" dirty="0" smtClean="0">
                <a:ea typeface="ＭＳ Ｐゴシック" pitchFamily="34" charset="-128"/>
              </a:rPr>
              <a:t>: </a:t>
            </a:r>
            <a:r>
              <a:rPr lang="en-US" altLang="en-US" i="1" dirty="0" smtClean="0">
                <a:ea typeface="ＭＳ Ｐゴシック" pitchFamily="34" charset="-128"/>
              </a:rPr>
              <a:t>HIT and Aspects of Patient-Centered Care</a:t>
            </a:r>
            <a:r>
              <a:rPr lang="en-US" altLang="en-US" b="1" dirty="0" smtClean="0">
                <a:ea typeface="ＭＳ Ｐゴシック" pitchFamily="34" charset="-128"/>
              </a:rPr>
              <a:t>.</a:t>
            </a:r>
            <a:r>
              <a:rPr lang="en-US" altLang="en-US" dirty="0" smtClean="0">
                <a:ea typeface="ＭＳ Ｐゴシック" pitchFamily="34" charset="-128"/>
              </a:rPr>
              <a:t>  This is Lecture a.</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20395906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70000"/>
              </a:lnSpc>
            </a:pPr>
            <a:r>
              <a:rPr lang="en-US" altLang="en-US" sz="1000" dirty="0" smtClean="0">
                <a:ea typeface="ＭＳ Ｐゴシック" pitchFamily="34" charset="-128"/>
              </a:rPr>
              <a:t>This concludes Lecture a of</a:t>
            </a:r>
            <a:r>
              <a:rPr lang="en-US" altLang="en-US" sz="1000" b="1" dirty="0" smtClean="0">
                <a:ea typeface="ＭＳ Ｐゴシック" pitchFamily="34" charset="-128"/>
              </a:rPr>
              <a:t> </a:t>
            </a:r>
            <a:r>
              <a:rPr lang="en-US" altLang="en-US" sz="1000" i="1" dirty="0" smtClean="0">
                <a:ea typeface="ＭＳ Ｐゴシック" pitchFamily="34" charset="-128"/>
              </a:rPr>
              <a:t>HIT and Aspects of Patient-Centered Care</a:t>
            </a:r>
            <a:r>
              <a:rPr lang="en-US" altLang="en-US" sz="1000" dirty="0" smtClean="0">
                <a:ea typeface="ＭＳ Ｐゴシック" pitchFamily="34" charset="-128"/>
              </a:rPr>
              <a:t>.  In summary, in this unit we focused on the concepts of patient-centered care, its definition, why it is important, and how our healthcare environment is shifting to place the patient and his family back at the center of care decisions.  What role does health IT play in the achievement of patient-centered care?  We know from the literature that the chance of better outcomes is increased when the patient becomes a partner in his own care.  These outcomes may not just be related to health outcomes—patient satisfaction, improved quality of life, and patient empowerment are other outcomes that can improve when patient involvement in his care increases.  Ultimately, patient values should guide all clinical decisions.  Using IT to engage the patient, to educate the patient, to share and collaborate with the patient is a method that we can use to achieve patient-centered care.</a:t>
            </a:r>
          </a:p>
          <a:p>
            <a:pPr>
              <a:lnSpc>
                <a:spcPct val="70000"/>
              </a:lnSpc>
            </a:pPr>
            <a:endParaRPr lang="en-US" altLang="en-US" sz="1000" dirty="0" smtClean="0">
              <a:ea typeface="ＭＳ Ｐゴシック" pitchFamily="34" charset="-128"/>
            </a:endParaRPr>
          </a:p>
          <a:p>
            <a:pPr>
              <a:lnSpc>
                <a:spcPct val="70000"/>
              </a:lnSpc>
            </a:pPr>
            <a:r>
              <a:rPr lang="en-US" altLang="en-US" sz="1000" dirty="0" smtClean="0">
                <a:ea typeface="ＭＳ Ｐゴシック" pitchFamily="34" charset="-128"/>
              </a:rPr>
              <a:t>Dignity and respect, information sharing, participation, and collaboration—the four core concepts of patient- and family-centered care are vital aspects.  Ultimately, creating and fostering the development of the informed and knowledgeable patient and family while respecting their culture and preferences is imperative if we ever hope to </a:t>
            </a:r>
            <a:r>
              <a:rPr lang="ja-JP" altLang="en-US" sz="1000" dirty="0" smtClean="0">
                <a:ea typeface="ＭＳ Ｐゴシック" pitchFamily="34" charset="-128"/>
              </a:rPr>
              <a:t>“</a:t>
            </a:r>
            <a:r>
              <a:rPr lang="en-US" altLang="ja-JP" sz="1000" dirty="0" smtClean="0">
                <a:ea typeface="ＭＳ Ｐゴシック" pitchFamily="34" charset="-128"/>
              </a:rPr>
              <a:t>put the patient at the center.</a:t>
            </a:r>
            <a:r>
              <a:rPr lang="ja-JP" altLang="en-US" sz="1000" dirty="0" smtClean="0">
                <a:ea typeface="ＭＳ Ｐゴシック" pitchFamily="34" charset="-128"/>
              </a:rPr>
              <a:t>”</a:t>
            </a:r>
            <a:r>
              <a:rPr lang="en-US" altLang="ja-JP" sz="1000" dirty="0" smtClean="0">
                <a:ea typeface="ＭＳ Ｐゴシック" pitchFamily="34" charset="-128"/>
              </a:rPr>
              <a:t>  An engaged patient is one who expects and benefits from participation and sharing.  It has been said that the new mantra in healthcare should be </a:t>
            </a:r>
            <a:r>
              <a:rPr lang="ja-JP" altLang="en-US" sz="1000" dirty="0" smtClean="0">
                <a:ea typeface="ＭＳ Ｐゴシック" pitchFamily="34" charset="-128"/>
              </a:rPr>
              <a:t>“</a:t>
            </a:r>
            <a:r>
              <a:rPr lang="en-US" altLang="ja-JP" sz="1000" dirty="0" smtClean="0">
                <a:ea typeface="ＭＳ Ｐゴシック" pitchFamily="34" charset="-128"/>
              </a:rPr>
              <a:t>no decisions about me without me.</a:t>
            </a:r>
            <a:r>
              <a:rPr lang="ja-JP" altLang="en-US" sz="1000" dirty="0" smtClean="0">
                <a:ea typeface="ＭＳ Ｐゴシック" pitchFamily="34" charset="-128"/>
              </a:rPr>
              <a:t>”</a:t>
            </a:r>
            <a:r>
              <a:rPr lang="en-US" altLang="ja-JP" sz="1000" dirty="0" smtClean="0">
                <a:ea typeface="ＭＳ Ｐゴシック" pitchFamily="34" charset="-128"/>
              </a:rPr>
              <a:t> </a:t>
            </a:r>
          </a:p>
          <a:p>
            <a:pPr>
              <a:lnSpc>
                <a:spcPct val="70000"/>
              </a:lnSpc>
            </a:pPr>
            <a:endParaRPr lang="en-US" altLang="en-US" sz="1000" dirty="0" smtClean="0">
              <a:ea typeface="ＭＳ Ｐゴシック" pitchFamily="34" charset="-128"/>
            </a:endParaRPr>
          </a:p>
          <a:p>
            <a:pPr>
              <a:lnSpc>
                <a:spcPct val="70000"/>
              </a:lnSpc>
            </a:pPr>
            <a:r>
              <a:rPr lang="en-US" altLang="en-US" sz="1000" dirty="0" smtClean="0">
                <a:ea typeface="ＭＳ Ｐゴシック" pitchFamily="34" charset="-128"/>
              </a:rPr>
              <a:t>We discussed the difference between the dated medical model of patronizing healthcare and a more patient-centered focus.  No longer can we dictate treatments or plan care FOR a patient.  We will coach patients, plan WITH patients and families, and move toward promoting health instead of managing illness.  Health IT can help us with this quest—as telecommunications and connectivity ripple outwards, we now have additional tools to support enhanced communication and engagements with patients and their families.  </a:t>
            </a:r>
          </a:p>
          <a:p>
            <a:pPr>
              <a:lnSpc>
                <a:spcPct val="70000"/>
              </a:lnSpc>
            </a:pPr>
            <a:r>
              <a:rPr lang="en-US" altLang="en-US" sz="1000" dirty="0" smtClean="0">
                <a:ea typeface="ＭＳ Ｐゴシック" pitchFamily="34" charset="-128"/>
              </a:rPr>
              <a:t>Kairos, a figure from Greek Mythology, is called the god of the opportune moment.  When we combine the movement toward patient-centered care with the growing expansion of telecommunications and internet—Kairos comes to mind.  It is an opportune moment to combine health IT, the engaged patient, and the shift to patient-centered care to improve what we do, how we are doing it, and how we interact with our patients and communities.</a:t>
            </a:r>
          </a:p>
          <a:p>
            <a:pPr>
              <a:lnSpc>
                <a:spcPct val="70000"/>
              </a:lnSpc>
            </a:pPr>
            <a:endParaRPr lang="en-US" altLang="en-US" sz="1000" dirty="0" smtClean="0">
              <a:ea typeface="ＭＳ Ｐゴシック" pitchFamily="34" charset="-128"/>
            </a:endParaRPr>
          </a:p>
          <a:p>
            <a:pPr>
              <a:lnSpc>
                <a:spcPct val="70000"/>
              </a:lnSpc>
            </a:pPr>
            <a:r>
              <a:rPr lang="en-US" altLang="en-US" sz="1000" dirty="0" smtClean="0">
                <a:ea typeface="ＭＳ Ｐゴシック" pitchFamily="34" charset="-128"/>
              </a:rPr>
              <a:t>The final objective to be covered involves the assessment of the effectiveness of HIT systems in supporting patient-centered care. </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10</a:t>
            </a:fld>
            <a:endParaRPr lang="en-US" altLang="en-US"/>
          </a:p>
        </p:txBody>
      </p:sp>
    </p:spTree>
    <p:extLst>
      <p:ext uri="{BB962C8B-B14F-4D97-AF65-F5344CB8AC3E}">
        <p14:creationId xmlns:p14="http://schemas.microsoft.com/office/powerpoint/2010/main" val="10263332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 Audio. Ten seconds of silence.</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11</a:t>
            </a:fld>
            <a:endParaRPr lang="en-US" altLang="en-US"/>
          </a:p>
        </p:txBody>
      </p:sp>
    </p:spTree>
    <p:extLst>
      <p:ext uri="{BB962C8B-B14F-4D97-AF65-F5344CB8AC3E}">
        <p14:creationId xmlns:p14="http://schemas.microsoft.com/office/powerpoint/2010/main" val="1972881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 Audio. Ten seconds of silence.</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12</a:t>
            </a:fld>
            <a:endParaRPr lang="en-US" altLang="en-US"/>
          </a:p>
        </p:txBody>
      </p:sp>
    </p:spTree>
    <p:extLst>
      <p:ext uri="{BB962C8B-B14F-4D97-AF65-F5344CB8AC3E}">
        <p14:creationId xmlns:p14="http://schemas.microsoft.com/office/powerpoint/2010/main" val="1972881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13</a:t>
            </a:fld>
            <a:endParaRPr lang="en-US" altLang="en-US"/>
          </a:p>
        </p:txBody>
      </p:sp>
    </p:spTree>
    <p:extLst>
      <p:ext uri="{BB962C8B-B14F-4D97-AF65-F5344CB8AC3E}">
        <p14:creationId xmlns:p14="http://schemas.microsoft.com/office/powerpoint/2010/main" val="4016910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altLang="en-US" dirty="0" smtClean="0">
                <a:latin typeface="Arial" charset="0"/>
                <a:ea typeface="ＭＳ Ｐゴシック" charset="-128"/>
              </a:rPr>
              <a:t>The Objectives for </a:t>
            </a:r>
            <a:r>
              <a:rPr lang="en-US" altLang="en-US" i="1" dirty="0" smtClean="0">
                <a:latin typeface="Arial" charset="0"/>
                <a:ea typeface="ＭＳ Ｐゴシック" charset="-128"/>
              </a:rPr>
              <a:t>HIT and Aspects of Patient-Centered Care</a:t>
            </a:r>
            <a:r>
              <a:rPr lang="en-US" altLang="en-US" b="1" dirty="0" smtClean="0">
                <a:latin typeface="Arial" charset="0"/>
                <a:ea typeface="ＭＳ Ｐゴシック" charset="-128"/>
              </a:rPr>
              <a:t> </a:t>
            </a:r>
            <a:r>
              <a:rPr lang="en-US" altLang="en-US" dirty="0" smtClean="0">
                <a:latin typeface="Arial" charset="0"/>
                <a:ea typeface="ＭＳ Ｐゴシック" charset="-128"/>
              </a:rPr>
              <a:t>are to:</a:t>
            </a:r>
          </a:p>
          <a:p>
            <a:pPr marL="171450" indent="-171450">
              <a:buFont typeface="Arial" charset="0"/>
              <a:buChar char="•"/>
              <a:defRPr/>
            </a:pPr>
            <a:r>
              <a:rPr lang="en-US" altLang="en-US" dirty="0" smtClean="0">
                <a:latin typeface="Arial" charset="0"/>
                <a:ea typeface="ＭＳ Ｐゴシック" charset="-128"/>
              </a:rPr>
              <a:t>Define patient-centered care. </a:t>
            </a:r>
          </a:p>
          <a:p>
            <a:pPr marL="171450" indent="-171450">
              <a:buFont typeface="Arial" charset="0"/>
              <a:buChar char="•"/>
              <a:defRPr/>
            </a:pPr>
            <a:r>
              <a:rPr lang="en-US" altLang="en-US" dirty="0" smtClean="0">
                <a:latin typeface="Arial" charset="0"/>
                <a:ea typeface="ＭＳ Ｐゴシック" charset="-128"/>
              </a:rPr>
              <a:t>Suggest HIT-enabled solutions/strategies to enhance patient involvement in health and healthcare. </a:t>
            </a:r>
          </a:p>
          <a:p>
            <a:pPr marL="171450" indent="-171450">
              <a:buFont typeface="Arial" charset="0"/>
              <a:buChar char="•"/>
              <a:defRPr/>
            </a:pPr>
            <a:r>
              <a:rPr lang="en-US" altLang="en-US" dirty="0" smtClean="0">
                <a:latin typeface="Arial" charset="0"/>
                <a:ea typeface="ＭＳ Ｐゴシック" charset="-128"/>
              </a:rPr>
              <a:t>Assess the effectiveness of HIT systems in supporting patient-centered care. </a:t>
            </a:r>
          </a:p>
          <a:p>
            <a:pPr marL="171450" indent="-171450">
              <a:buFont typeface="Arial" charset="0"/>
              <a:buChar char="•"/>
              <a:defRPr/>
            </a:pPr>
            <a:r>
              <a:rPr lang="en-US" altLang="en-US" dirty="0" smtClean="0">
                <a:latin typeface="Arial" charset="0"/>
                <a:ea typeface="ＭＳ Ｐゴシック" charset="-128"/>
              </a:rPr>
              <a:t>Perform self-assessment of personal beliefs related to HIT and patient-centered care. </a:t>
            </a:r>
            <a:endParaRPr lang="en-US" altLang="en-US" dirty="0">
              <a:latin typeface="Arial" charset="0"/>
              <a:ea typeface="ＭＳ Ｐゴシック" charset="-128"/>
            </a:endParaRP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a:t>
            </a:fld>
            <a:endParaRPr lang="en-US" altLang="en-US"/>
          </a:p>
        </p:txBody>
      </p:sp>
    </p:spTree>
    <p:extLst>
      <p:ext uri="{BB962C8B-B14F-4D97-AF65-F5344CB8AC3E}">
        <p14:creationId xmlns:p14="http://schemas.microsoft.com/office/powerpoint/2010/main" val="741401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ea typeface="ＭＳ Ｐゴシック" pitchFamily="34" charset="-128"/>
              </a:rPr>
              <a:t>What is patient-centered care and why is this important in our changing healthcare environment?  Patient-centered care is defined in the Institute of Medicine’s </a:t>
            </a:r>
            <a:r>
              <a:rPr lang="en-US" altLang="en-US" i="1" dirty="0" smtClean="0">
                <a:ea typeface="ＭＳ Ｐゴシック" pitchFamily="34" charset="-128"/>
              </a:rPr>
              <a:t>Crossing the Quality Chasm</a:t>
            </a:r>
            <a:r>
              <a:rPr lang="en-US" altLang="en-US" dirty="0" smtClean="0">
                <a:ea typeface="ＭＳ Ｐゴシック" pitchFamily="34" charset="-128"/>
              </a:rPr>
              <a:t> report as “providing care that is respectful of and responsive to individual patient preferences, needs, and values” and “ensuring that patient values guide all clinical decisions.”</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a:t>
            </a:fld>
            <a:endParaRPr lang="en-US" altLang="en-US"/>
          </a:p>
        </p:txBody>
      </p:sp>
    </p:spTree>
    <p:extLst>
      <p:ext uri="{BB962C8B-B14F-4D97-AF65-F5344CB8AC3E}">
        <p14:creationId xmlns:p14="http://schemas.microsoft.com/office/powerpoint/2010/main" val="4259401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According to the National Institutes of Health Better Diabetes Care website focused on patient-centric care, the point is made that “When informed patients take an active role in managing their diabetes, and providers are prepared, proactive, and supported with time and resources, their interaction is likely to be productive.” This site continues to make the assertion that “patient-centered interaction can lead to better diabetes care, more efficient and effective practices, healthier patients, and more satisfied patients and providers.”</a:t>
            </a:r>
          </a:p>
          <a:p>
            <a:endParaRPr lang="en-US" altLang="en-US" dirty="0" smtClean="0">
              <a:ea typeface="ＭＳ Ｐゴシック" pitchFamily="34" charset="-128"/>
            </a:endParaRPr>
          </a:p>
          <a:p>
            <a:r>
              <a:rPr lang="en-US" altLang="en-US" dirty="0" smtClean="0">
                <a:ea typeface="ＭＳ Ｐゴシック" pitchFamily="34" charset="-128"/>
              </a:rPr>
              <a:t>Overwhelmingly, the literature is pointing toward better outcomes when patients become partners in their own care.</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4</a:t>
            </a:fld>
            <a:endParaRPr lang="en-US" altLang="en-US"/>
          </a:p>
        </p:txBody>
      </p:sp>
    </p:spTree>
    <p:extLst>
      <p:ext uri="{BB962C8B-B14F-4D97-AF65-F5344CB8AC3E}">
        <p14:creationId xmlns:p14="http://schemas.microsoft.com/office/powerpoint/2010/main" val="42594014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altLang="en-US" sz="1000" dirty="0" smtClean="0">
                <a:ea typeface="ＭＳ Ｐゴシック" pitchFamily="34" charset="-128"/>
              </a:rPr>
              <a:t>What are the core concepts of patient- and family-centered care?  The material on this slide comes from a Public Broadcasting Series (PBS) called “Remaking American Medicine,” a four-part television series that follows pioneering individuals working to change our healthcare system for the better in the United States. </a:t>
            </a:r>
          </a:p>
          <a:p>
            <a:pPr>
              <a:lnSpc>
                <a:spcPct val="90000"/>
              </a:lnSpc>
            </a:pPr>
            <a:endParaRPr lang="en-US" altLang="en-US" sz="1000" dirty="0" smtClean="0">
              <a:ea typeface="ＭＳ Ｐゴシック" pitchFamily="34" charset="-128"/>
            </a:endParaRPr>
          </a:p>
          <a:p>
            <a:pPr>
              <a:lnSpc>
                <a:spcPct val="90000"/>
              </a:lnSpc>
            </a:pPr>
            <a:r>
              <a:rPr lang="en-US" altLang="en-US" sz="1000" dirty="0" smtClean="0">
                <a:ea typeface="ＭＳ Ｐゴシック" pitchFamily="34" charset="-128"/>
              </a:rPr>
              <a:t>The four core notions of patient-and family-centered care that are presented in this series echo the concepts that we just discussed.</a:t>
            </a:r>
            <a:r>
              <a:rPr lang="en-US" altLang="en-US" sz="1000" b="1" dirty="0" smtClean="0">
                <a:ea typeface="ＭＳ Ｐゴシック" pitchFamily="34" charset="-128"/>
              </a:rPr>
              <a:t> </a:t>
            </a:r>
            <a:endParaRPr lang="en-US" altLang="en-US" sz="1000" dirty="0" smtClean="0">
              <a:ea typeface="ＭＳ Ｐゴシック" pitchFamily="34" charset="-128"/>
            </a:endParaRPr>
          </a:p>
          <a:p>
            <a:pPr>
              <a:lnSpc>
                <a:spcPct val="90000"/>
              </a:lnSpc>
            </a:pPr>
            <a:endParaRPr lang="en-US" altLang="en-US" sz="1000" dirty="0" smtClean="0">
              <a:ea typeface="ＭＳ Ｐゴシック" pitchFamily="34" charset="-128"/>
            </a:endParaRPr>
          </a:p>
          <a:p>
            <a:pPr>
              <a:lnSpc>
                <a:spcPct val="90000"/>
              </a:lnSpc>
            </a:pPr>
            <a:r>
              <a:rPr lang="en-US" altLang="en-US" sz="1000" dirty="0" smtClean="0">
                <a:ea typeface="ＭＳ Ｐゴシック" pitchFamily="34" charset="-128"/>
              </a:rPr>
              <a:t>The first concept is dignity and respect. Patient-centered care responds to the patient’s needs, wants, and preferences, and takes into account the cultural and traditional aspects that are important to the patient and his family.  It calls for treatment of the patient as an individual, which requires customization of the plan of care and encourages the patient to learn more about his condition so that he is better prepared to take an active role in medical decision making. </a:t>
            </a:r>
          </a:p>
          <a:p>
            <a:pPr>
              <a:lnSpc>
                <a:spcPct val="90000"/>
              </a:lnSpc>
            </a:pPr>
            <a:endParaRPr lang="en-US" altLang="en-US" sz="1000" dirty="0" smtClean="0">
              <a:ea typeface="ＭＳ Ｐゴシック" pitchFamily="34" charset="-128"/>
            </a:endParaRPr>
          </a:p>
          <a:p>
            <a:pPr>
              <a:lnSpc>
                <a:spcPct val="90000"/>
              </a:lnSpc>
            </a:pPr>
            <a:r>
              <a:rPr lang="en-US" altLang="en-US" sz="1000" dirty="0" smtClean="0">
                <a:ea typeface="ＭＳ Ｐゴシック" pitchFamily="34" charset="-128"/>
              </a:rPr>
              <a:t>Information sharing, the second aspect of patient-centered care, speaks directly to the way in which we help to create and foster the development of the informed and knowledgeable patient and family. Patients and their caregivers want to know what the condition is that they have, what the prognosis is, what it means for them and their family, how they are going to live with their disease, and what are the consequences of failure to take care of themselves.  They want to understand what the treatment is, how much it is going to cost, and what the side effects are.  Of course all of this needs to be in a language they understand. They need answers that are accurate and able to be understood. This brings to mind some of the work of the National Library of Medicine and its attention to the “information prescription,” where patients are actually “prescribed” an intervention that requires that they access information that makes them smarter patients and smarter consumers of healthcare services.  This is where the open access to knowledge, which was once restricted to physicians, their charts, or locked up in a medical library somewhere, can really be used to support patient-centered care. “Knowing” is one of the most powerful tools that a patient and his family has because it contributes to better outcomes and more efficient care. </a:t>
            </a:r>
          </a:p>
          <a:p>
            <a:pPr>
              <a:lnSpc>
                <a:spcPct val="90000"/>
              </a:lnSpc>
            </a:pPr>
            <a:endParaRPr lang="en-US" altLang="en-US" sz="1000" dirty="0" smtClean="0">
              <a:ea typeface="ＭＳ Ｐゴシック" pitchFamily="34" charset="-128"/>
            </a:endParaRPr>
          </a:p>
          <a:p>
            <a:pPr>
              <a:lnSpc>
                <a:spcPct val="90000"/>
              </a:lnSpc>
            </a:pPr>
            <a:r>
              <a:rPr lang="en-US" altLang="en-US" sz="1000" dirty="0" smtClean="0">
                <a:ea typeface="ＭＳ Ｐゴシック" pitchFamily="34" charset="-128"/>
              </a:rPr>
              <a:t>The third concept, participation, goes hand in hand with the prior two concepts</a:t>
            </a:r>
            <a:r>
              <a:rPr lang="en-US" altLang="en-US" sz="1000" b="1" dirty="0" smtClean="0">
                <a:ea typeface="ＭＳ Ｐゴシック" pitchFamily="34" charset="-128"/>
              </a:rPr>
              <a:t>.</a:t>
            </a:r>
            <a:r>
              <a:rPr lang="en-US" altLang="en-US" sz="1000" dirty="0" smtClean="0">
                <a:ea typeface="ＭＳ Ｐゴシック" pitchFamily="34" charset="-128"/>
              </a:rPr>
              <a:t> In the series, “Remaking American Medicine,” it is pointed out that patients and family must be “encouraged and supported in participating in care and decision-making at the level they choose.” </a:t>
            </a:r>
          </a:p>
          <a:p>
            <a:pPr>
              <a:lnSpc>
                <a:spcPct val="90000"/>
              </a:lnSpc>
            </a:pPr>
            <a:endParaRPr lang="en-US" altLang="en-US" sz="1000" dirty="0" smtClean="0">
              <a:ea typeface="ＭＳ Ｐゴシック" pitchFamily="34" charset="-128"/>
            </a:endParaRPr>
          </a:p>
          <a:p>
            <a:pPr>
              <a:lnSpc>
                <a:spcPct val="90000"/>
              </a:lnSpc>
            </a:pPr>
            <a:r>
              <a:rPr lang="en-US" altLang="en-US" sz="1000" dirty="0" smtClean="0">
                <a:ea typeface="ＭＳ Ｐゴシック" pitchFamily="34" charset="-128"/>
              </a:rPr>
              <a:t>Collaboration is the final concept.</a:t>
            </a:r>
            <a:r>
              <a:rPr lang="en-US" altLang="en-US" sz="1000" b="1" dirty="0" smtClean="0">
                <a:ea typeface="ＭＳ Ｐゴシック" pitchFamily="34" charset="-128"/>
              </a:rPr>
              <a:t>  </a:t>
            </a:r>
            <a:r>
              <a:rPr lang="en-US" altLang="en-US" sz="1000" dirty="0" smtClean="0">
                <a:ea typeface="ＭＳ Ｐゴシック" pitchFamily="34" charset="-128"/>
              </a:rPr>
              <a:t>It is interesting that this concept includes shared decision-making at the policy and planning level as well as at the direct intersection of the patient and the healthcare system.  This aspect encourages the involvement of the patient, the family, and the caregivers in helping to plan not only the plans of care that will help a patient to achieve an optimal level of health, but also in the development of policies and physical aspects that help the patient to succeed.  Including the patient and/or family perspective in the way that care is provided or in the way that a unit is designed are examples.  </a:t>
            </a:r>
          </a:p>
          <a:p>
            <a:pPr>
              <a:lnSpc>
                <a:spcPct val="90000"/>
              </a:lnSpc>
            </a:pPr>
            <a:endParaRPr lang="en-US" altLang="en-US" sz="1000" dirty="0" smtClean="0">
              <a:ea typeface="ＭＳ Ｐゴシック" pitchFamily="34" charset="-128"/>
            </a:endParaRPr>
          </a:p>
          <a:p>
            <a:pPr>
              <a:lnSpc>
                <a:spcPct val="90000"/>
              </a:lnSpc>
            </a:pPr>
            <a:r>
              <a:rPr lang="en-US" altLang="en-US" sz="1000" dirty="0" smtClean="0">
                <a:ea typeface="ＭＳ Ｐゴシック" pitchFamily="34" charset="-128"/>
              </a:rPr>
              <a:t>For instance, not too long ago, the idea of a parent rooming in with a sick child was absolutely unheard of.  It would be terrifying for a child when her mother would go home at night.  Fortunately, all that has changed.  In one case, a pediatric unit was designed based on recommendations by focus groups made up of patients and their parents (these were primarily those with chronic illnesses who spent considerable amounts of time in the hospital).  The uncomfortable lounge chairs that exhausted parents were expected to rest in were eliminated. They were replaced with fold-out chairs that go completely flat and make a reasonably comfortable bed. Children were asked about what they wished to eat so that children could actually have some say in (within limitations of course) what they would like to have on a meal tray or at snack time. The point here is that the collaboration is vital to the achievement of true patient-centered care.</a:t>
            </a:r>
          </a:p>
          <a:p>
            <a:pPr>
              <a:lnSpc>
                <a:spcPct val="90000"/>
              </a:lnSpc>
            </a:pPr>
            <a:endParaRPr lang="en-US" altLang="en-US" sz="1000" dirty="0" smtClean="0">
              <a:ea typeface="ＭＳ Ｐゴシック" pitchFamily="34" charset="-128"/>
            </a:endParaRPr>
          </a:p>
          <a:p>
            <a:pPr>
              <a:lnSpc>
                <a:spcPct val="90000"/>
              </a:lnSpc>
            </a:pPr>
            <a:r>
              <a:rPr lang="en-US" altLang="en-US" sz="1000" dirty="0" smtClean="0">
                <a:ea typeface="ＭＳ Ｐゴシック" pitchFamily="34" charset="-128"/>
              </a:rPr>
              <a:t>Pictured here is Dr. Don Berwick, who is the former Administrator of the Centers for Medicare and Medicaid (also known as CMS).  You can view a compelling video of Dr. Berwick discussing what Patient-Centered Care means to him. The YouTube address is listed on the slide and is closed captioned.</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5</a:t>
            </a:fld>
            <a:endParaRPr lang="en-US" altLang="en-US"/>
          </a:p>
        </p:txBody>
      </p:sp>
    </p:spTree>
    <p:extLst>
      <p:ext uri="{BB962C8B-B14F-4D97-AF65-F5344CB8AC3E}">
        <p14:creationId xmlns:p14="http://schemas.microsoft.com/office/powerpoint/2010/main" val="10263332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The Pew Internet Study of 2009 is an illustration of some of the impetus of patient-centered care.  There is a driving force that the study refers to as the “rise of the active patient” that is contributing to the call for patient-centeredness.  The American public, once content with static pages of health information, is shifting toward active information provision.  The public is moving toward reading blogs and participating on social networks and the like.  Patients are changing, our healthcare system is changing—along with this the provider population and the educational system that trains them must change as well.  It is a new world.</a:t>
            </a:r>
          </a:p>
          <a:p>
            <a:endParaRPr lang="en-US" altLang="en-US" dirty="0" smtClean="0">
              <a:ea typeface="ＭＳ Ｐゴシック" pitchFamily="34" charset="-128"/>
            </a:endParaRPr>
          </a:p>
          <a:p>
            <a:r>
              <a:rPr lang="en-US" altLang="en-US" dirty="0" smtClean="0">
                <a:ea typeface="ＭＳ Ｐゴシック" pitchFamily="34" charset="-128"/>
              </a:rPr>
              <a:t>One of the incredibly popular social networking sites at present is called “Patients Like Me,” where people with similar health concerns interact with one another, learn from one another, and become </a:t>
            </a:r>
          </a:p>
          <a:p>
            <a:r>
              <a:rPr lang="en-US" altLang="en-US" dirty="0" smtClean="0">
                <a:ea typeface="ＭＳ Ｐゴシック" pitchFamily="34" charset="-128"/>
              </a:rPr>
              <a:t>more empowered patients.  You may want to visit this site if you have not seen it already.  If you have not experienced virtual worlds such as </a:t>
            </a:r>
            <a:r>
              <a:rPr lang="en-US" altLang="en-US" dirty="0" err="1" smtClean="0">
                <a:ea typeface="ＭＳ Ｐゴシック" pitchFamily="34" charset="-128"/>
              </a:rPr>
              <a:t>SecondLife</a:t>
            </a:r>
            <a:r>
              <a:rPr lang="en-US" altLang="en-US" dirty="0" smtClean="0">
                <a:ea typeface="ＭＳ Ｐゴシック" pitchFamily="34" charset="-128"/>
              </a:rPr>
              <a:t>, you should become acquainted with it.  There is tremendous growth in that sector as well in regards to both the active patient and virtual simulation and interaction for education of health professionals.</a:t>
            </a:r>
          </a:p>
          <a:p>
            <a:endParaRPr lang="en-US" altLang="en-US" dirty="0" smtClean="0">
              <a:ea typeface="ＭＳ Ｐゴシック" pitchFamily="34" charset="-128"/>
            </a:endParaRPr>
          </a:p>
          <a:p>
            <a:r>
              <a:rPr lang="en-US" altLang="en-US" dirty="0" smtClean="0">
                <a:ea typeface="ＭＳ Ｐゴシック" pitchFamily="34" charset="-128"/>
              </a:rPr>
              <a:t>The point here is that patient-centered care is not a movement that some genius in an office came up with.  It is a natural byproduct of information access that has been enabled by the growth of information and communication technologies. </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6</a:t>
            </a:fld>
            <a:endParaRPr lang="en-US" altLang="en-US"/>
          </a:p>
        </p:txBody>
      </p:sp>
    </p:spTree>
    <p:extLst>
      <p:ext uri="{BB962C8B-B14F-4D97-AF65-F5344CB8AC3E}">
        <p14:creationId xmlns:p14="http://schemas.microsoft.com/office/powerpoint/2010/main" val="3186747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000" dirty="0" smtClean="0">
                <a:ea typeface="ＭＳ Ｐゴシック" pitchFamily="34" charset="-128"/>
              </a:rPr>
              <a:t>It may be helpful to you to have a side-by-side comparison of how the old way of doing things compares to the new way of doing things regarding patient-centricity. The model on the right (which is the patient-centered model) is the direction the US Healthcare industry is moving in. This image was taken from the End Stage Renal Disease website, which is in the public domain, and was funded by the Center for Medicaid and Medicare Services.</a:t>
            </a:r>
          </a:p>
          <a:p>
            <a:endParaRPr lang="en-US" altLang="en-US" sz="1000" dirty="0" smtClean="0">
              <a:ea typeface="ＭＳ Ｐゴシック" pitchFamily="34" charset="-128"/>
            </a:endParaRPr>
          </a:p>
          <a:p>
            <a:r>
              <a:rPr lang="en-US" altLang="en-US" sz="1000" dirty="0" smtClean="0">
                <a:ea typeface="ＭＳ Ｐゴシック" pitchFamily="34" charset="-128"/>
              </a:rPr>
              <a:t>As we examine this grid—moving from left to right—we see in the first cell that the goal is to move from the passive patient who is quiet and just listens, to a more active role where the patient asks the questions.  You can see in the second box of the medical model that the </a:t>
            </a:r>
            <a:r>
              <a:rPr lang="en-US" altLang="en-US" sz="1000" dirty="0" err="1" smtClean="0">
                <a:ea typeface="ＭＳ Ｐゴシック" pitchFamily="34" charset="-128"/>
              </a:rPr>
              <a:t>patronistic</a:t>
            </a:r>
            <a:r>
              <a:rPr lang="en-US" altLang="en-US" sz="1000" dirty="0" smtClean="0">
                <a:ea typeface="ＭＳ Ｐゴシック" pitchFamily="34" charset="-128"/>
              </a:rPr>
              <a:t> method of the patient simply accepting the plan of care is moving toward the patient as an active partner in planning for his care.  These patients voice their concerns, inquire about different options, and let the provider know if there is a problem with what is being planned.  This relates also to the next to the last box on the left-hand side where the provider does most of the talking—we are shifting to letting the patient ask questions and the provider takes the time to answer.  Now in reality, we also know that providers cannot spend huge amounts of time with each patient, so there is a bit of a tension here between what we SHOULD do and what we CAN do in the real world.</a:t>
            </a:r>
          </a:p>
          <a:p>
            <a:endParaRPr lang="en-US" altLang="en-US" sz="1000" dirty="0" smtClean="0">
              <a:ea typeface="ＭＳ Ｐゴシック" pitchFamily="34" charset="-128"/>
            </a:endParaRPr>
          </a:p>
          <a:p>
            <a:r>
              <a:rPr lang="en-US" altLang="en-US" sz="1000" dirty="0" smtClean="0">
                <a:ea typeface="ＭＳ Ｐゴシック" pitchFamily="34" charset="-128"/>
              </a:rPr>
              <a:t>We are also seeing a shift from the provider being the sole decision maker.  In patient-centered care, the decision is in the hands of the patient and his family.  The role of the provider becomes one of providing options with the pros and the cons—and helping the patient and his family to arrive at a decision that works best for all of them.</a:t>
            </a:r>
          </a:p>
          <a:p>
            <a:endParaRPr lang="en-US" altLang="en-US" sz="1000" dirty="0" smtClean="0">
              <a:ea typeface="ＭＳ Ｐゴシック" pitchFamily="34" charset="-128"/>
            </a:endParaRPr>
          </a:p>
          <a:p>
            <a:r>
              <a:rPr lang="en-US" altLang="en-US" sz="1000" dirty="0" smtClean="0">
                <a:ea typeface="ＭＳ Ｐゴシック" pitchFamily="34" charset="-128"/>
              </a:rPr>
              <a:t>We are also moving away from a disease-centered model where we manage illness instead of managing health.  The patient-centered model focuses more on quality of life issues and helping patients to achieve and then maintain an optimal level of health.</a:t>
            </a:r>
          </a:p>
          <a:p>
            <a:endParaRPr lang="en-US" altLang="en-US" sz="1000" dirty="0" smtClean="0">
              <a:ea typeface="ＭＳ Ｐゴシック" pitchFamily="34" charset="-128"/>
            </a:endParaRPr>
          </a:p>
          <a:p>
            <a:r>
              <a:rPr lang="en-US" altLang="en-US" sz="1000" dirty="0" smtClean="0">
                <a:ea typeface="ＭＳ Ｐゴシック" pitchFamily="34" charset="-128"/>
              </a:rPr>
              <a:t>The final box shows that in the old Medical Model that the patient is either compliant—or not.  In a patient-centered world, the goal is to work with the patient to develop a treatment plan that is realistic and takes into consideration the situation, the patient’s culture and family traditions, or as reflected in the definition of patient-centered care, the plan takes into the account the patient’s preferences, his needs, and his values.</a:t>
            </a:r>
          </a:p>
          <a:p>
            <a:endParaRPr lang="en-US" altLang="en-US" sz="1000" dirty="0" smtClean="0">
              <a:ea typeface="ＭＳ Ｐゴシック" pitchFamily="34" charset="-128"/>
            </a:endParaRPr>
          </a:p>
          <a:p>
            <a:r>
              <a:rPr lang="en-US" altLang="en-US" sz="1000" dirty="0" smtClean="0">
                <a:ea typeface="ＭＳ Ｐゴシック" pitchFamily="34" charset="-128"/>
              </a:rPr>
              <a:t>We challenge you to think about the goals of the patient-centered model and to think about how Health IT can support these goals.  The assignment associated with this unit will have you recall this grid and think about the relationship between patient-centered care and Health IT-enablement.  In addition, in the assessment you will be asked to share your own perceptions and your own personal beliefs related to Health IT and patient-centered care. </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7</a:t>
            </a:fld>
            <a:endParaRPr lang="en-US" altLang="en-US"/>
          </a:p>
        </p:txBody>
      </p:sp>
    </p:spTree>
    <p:extLst>
      <p:ext uri="{BB962C8B-B14F-4D97-AF65-F5344CB8AC3E}">
        <p14:creationId xmlns:p14="http://schemas.microsoft.com/office/powerpoint/2010/main" val="26556622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000" dirty="0" smtClean="0">
                <a:ea typeface="ＭＳ Ｐゴシック" pitchFamily="34" charset="-128"/>
              </a:rPr>
              <a:t>To further emphasize these points, the Agency for Healthcare Research &amp; Quality (also known as AHRQ) created these public service announcements with the Ad Campaign to encourage patients to ask questions and to take a more active role in their care. This creative and entertaining series of announcements are crafted to convince people that questioning your provider should not be looked at like you are challenging what he says.  Instead it</a:t>
            </a:r>
            <a:r>
              <a:rPr lang="ja-JP" altLang="en-US" sz="1000" dirty="0" smtClean="0">
                <a:ea typeface="ＭＳ Ｐゴシック" pitchFamily="34" charset="-128"/>
              </a:rPr>
              <a:t>’</a:t>
            </a:r>
            <a:r>
              <a:rPr lang="en-US" altLang="ja-JP" sz="1000" dirty="0" smtClean="0">
                <a:ea typeface="ＭＳ Ｐゴシック" pitchFamily="34" charset="-128"/>
              </a:rPr>
              <a:t>s about encouraging proactivity.  </a:t>
            </a:r>
          </a:p>
          <a:p>
            <a:endParaRPr lang="en-US" altLang="en-US" sz="1000" dirty="0" smtClean="0">
              <a:ea typeface="ＭＳ Ｐゴシック" pitchFamily="34" charset="-128"/>
            </a:endParaRPr>
          </a:p>
          <a:p>
            <a:r>
              <a:rPr lang="en-US" altLang="en-US" sz="1000" dirty="0" smtClean="0">
                <a:ea typeface="ＭＳ Ｐゴシック" pitchFamily="34" charset="-128"/>
              </a:rPr>
              <a:t>Now this action, in and of itself, is another one of those cultural or behavioral changes that is very difficult.  For instance, many older patients would never dream of questioning their doctor.  Certain cultures, where the doctor is revered, would also find it difficult to ask a question. The issues of language enter into the equation as well, for example, patients whose primary language is not English, and those who do not speak the language at all, would have a very difficult time communicating in this manner. Some providers would prefer that patients DON</a:t>
            </a:r>
            <a:r>
              <a:rPr lang="ja-JP" altLang="en-US" sz="1000" dirty="0" smtClean="0">
                <a:ea typeface="ＭＳ Ｐゴシック" pitchFamily="34" charset="-128"/>
              </a:rPr>
              <a:t>’</a:t>
            </a:r>
            <a:r>
              <a:rPr lang="en-US" altLang="ja-JP" sz="1000" dirty="0" smtClean="0">
                <a:ea typeface="ＭＳ Ｐゴシック" pitchFamily="34" charset="-128"/>
              </a:rPr>
              <a:t>T ask them a question in the first place, believing it</a:t>
            </a:r>
            <a:r>
              <a:rPr lang="ja-JP" altLang="en-US" sz="1000" dirty="0" smtClean="0">
                <a:ea typeface="ＭＳ Ｐゴシック" pitchFamily="34" charset="-128"/>
              </a:rPr>
              <a:t>’</a:t>
            </a:r>
            <a:r>
              <a:rPr lang="en-US" altLang="ja-JP" sz="1000" dirty="0" smtClean="0">
                <a:ea typeface="ＭＳ Ｐゴシック" pitchFamily="34" charset="-128"/>
              </a:rPr>
              <a:t>s just easier and better for the patient to do as they are told, and fewer questions means the quicker they can get to the next patient.</a:t>
            </a:r>
          </a:p>
          <a:p>
            <a:endParaRPr lang="en-US" altLang="en-US" sz="1000" dirty="0" smtClean="0">
              <a:ea typeface="ＭＳ Ｐゴシック" pitchFamily="34" charset="-128"/>
            </a:endParaRPr>
          </a:p>
          <a:p>
            <a:r>
              <a:rPr lang="en-US" altLang="en-US" sz="1000" dirty="0" smtClean="0">
                <a:ea typeface="ＭＳ Ｐゴシック" pitchFamily="34" charset="-128"/>
              </a:rPr>
              <a:t>It really takes a culture change all the way around and that</a:t>
            </a:r>
            <a:r>
              <a:rPr lang="ja-JP" altLang="en-US" sz="1000" dirty="0" smtClean="0">
                <a:ea typeface="ＭＳ Ｐゴシック" pitchFamily="34" charset="-128"/>
              </a:rPr>
              <a:t>’</a:t>
            </a:r>
            <a:r>
              <a:rPr lang="en-US" altLang="ja-JP" sz="1000" dirty="0" smtClean="0">
                <a:ea typeface="ＭＳ Ｐゴシック" pitchFamily="34" charset="-128"/>
              </a:rPr>
              <a:t>s what the movement toward patient-centered care is advocating.</a:t>
            </a:r>
          </a:p>
          <a:p>
            <a:endParaRPr lang="en-US" altLang="en-US" sz="1000" dirty="0" smtClean="0">
              <a:ea typeface="ＭＳ Ｐゴシック" pitchFamily="34" charset="-128"/>
            </a:endParaRPr>
          </a:p>
          <a:p>
            <a:r>
              <a:rPr lang="en-US" altLang="en-US" sz="1000" dirty="0" smtClean="0">
                <a:ea typeface="ＭＳ Ｐゴシック" pitchFamily="34" charset="-128"/>
              </a:rPr>
              <a:t>The AHRQ.gov site has several short videos that are closed-captioned and do a terrific job of trying to break down the uncomfortable feelings that often accompany questioning a provider.  Please take a moment to watch these videos if you have a connection to the Internet.  They can be found on the AHRQ.gov site or by using any search engine with the terms </a:t>
            </a:r>
            <a:r>
              <a:rPr lang="ja-JP" altLang="en-US" sz="1000" dirty="0" smtClean="0">
                <a:ea typeface="ＭＳ Ｐゴシック" pitchFamily="34" charset="-128"/>
              </a:rPr>
              <a:t>“</a:t>
            </a:r>
            <a:r>
              <a:rPr lang="en-US" altLang="ja-JP" sz="1000" dirty="0" smtClean="0">
                <a:ea typeface="ＭＳ Ｐゴシック" pitchFamily="34" charset="-128"/>
              </a:rPr>
              <a:t>AHRQ Questions Are the Answers.</a:t>
            </a:r>
            <a:r>
              <a:rPr lang="ja-JP" altLang="en-US" sz="1000" dirty="0" smtClean="0">
                <a:ea typeface="ＭＳ Ｐゴシック" pitchFamily="34" charset="-128"/>
              </a:rPr>
              <a:t>”</a:t>
            </a:r>
            <a:endParaRPr lang="en-US" altLang="ja-JP" sz="1000" dirty="0" smtClean="0">
              <a:ea typeface="ＭＳ Ｐゴシック" pitchFamily="34" charset="-128"/>
            </a:endParaRPr>
          </a:p>
          <a:p>
            <a:endParaRPr lang="en-US" altLang="en-US" sz="1000" dirty="0" smtClean="0">
              <a:ea typeface="ＭＳ Ｐゴシック" pitchFamily="34" charset="-128"/>
            </a:endParaRP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8</a:t>
            </a:fld>
            <a:endParaRPr lang="en-US" altLang="en-US"/>
          </a:p>
        </p:txBody>
      </p:sp>
    </p:spTree>
    <p:extLst>
      <p:ext uri="{BB962C8B-B14F-4D97-AF65-F5344CB8AC3E}">
        <p14:creationId xmlns:p14="http://schemas.microsoft.com/office/powerpoint/2010/main" val="4259401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80000"/>
              </a:lnSpc>
            </a:pPr>
            <a:r>
              <a:rPr lang="en-US" altLang="en-US" sz="1000" dirty="0" smtClean="0">
                <a:ea typeface="ＭＳ Ｐゴシック" pitchFamily="34" charset="-128"/>
              </a:rPr>
              <a:t>The final objective to be covered in this lecture involves the assessment of the effectiveness of HIT systems in supporting patient-centered care. A comprehensive study from the Agency for Health Care Research and Quality was released in 2012. This report was commissioned by AHRQ to analyze the impact of HIT on patient-centered care. </a:t>
            </a:r>
          </a:p>
          <a:p>
            <a:pPr>
              <a:lnSpc>
                <a:spcPct val="80000"/>
              </a:lnSpc>
            </a:pPr>
            <a:endParaRPr lang="en-US" altLang="en-US" sz="1000" dirty="0" smtClean="0">
              <a:ea typeface="ＭＳ Ｐゴシック" pitchFamily="34" charset="-128"/>
            </a:endParaRPr>
          </a:p>
          <a:p>
            <a:pPr>
              <a:lnSpc>
                <a:spcPct val="80000"/>
              </a:lnSpc>
            </a:pPr>
            <a:r>
              <a:rPr lang="en-US" altLang="en-US" sz="1000" dirty="0" smtClean="0">
                <a:ea typeface="ＭＳ Ｐゴシック" pitchFamily="34" charset="-128"/>
              </a:rPr>
              <a:t>This report, </a:t>
            </a:r>
            <a:r>
              <a:rPr lang="ja-JP" altLang="en-US" sz="1000" dirty="0" smtClean="0">
                <a:ea typeface="ＭＳ Ｐゴシック" pitchFamily="34" charset="-128"/>
              </a:rPr>
              <a:t>“</a:t>
            </a:r>
            <a:r>
              <a:rPr lang="en-US" altLang="ja-JP" sz="1000" dirty="0" smtClean="0">
                <a:ea typeface="ＭＳ Ｐゴシック" pitchFamily="34" charset="-128"/>
              </a:rPr>
              <a:t>Enabling Patient-Centered Care through Health Information Technology,</a:t>
            </a:r>
            <a:r>
              <a:rPr lang="ja-JP" altLang="en-US" sz="1000" dirty="0" smtClean="0">
                <a:ea typeface="ＭＳ Ｐゴシック" pitchFamily="34" charset="-128"/>
              </a:rPr>
              <a:t>”</a:t>
            </a:r>
            <a:r>
              <a:rPr lang="en-US" altLang="ja-JP" sz="1000" dirty="0" smtClean="0">
                <a:ea typeface="ＭＳ Ｐゴシック" pitchFamily="34" charset="-128"/>
              </a:rPr>
              <a:t> focuses on the development of a comprehensive understanding of the impact of health information technology applications developed and implemented to enhance the provision of patient-centered care. Evidence-based comprehensive analysis of the impact of Health IT on quality of patient- centered care was undertaken as a part of this report. In addition, barriers and facilitators of health IT-enabled patient-centered care were reviewed systematically. </a:t>
            </a:r>
          </a:p>
          <a:p>
            <a:pPr>
              <a:lnSpc>
                <a:spcPct val="80000"/>
              </a:lnSpc>
            </a:pPr>
            <a:endParaRPr lang="en-US" altLang="en-US" sz="1000" dirty="0" smtClean="0">
              <a:ea typeface="ＭＳ Ｐゴシック" pitchFamily="34" charset="-128"/>
            </a:endParaRPr>
          </a:p>
          <a:p>
            <a:pPr>
              <a:lnSpc>
                <a:spcPct val="80000"/>
              </a:lnSpc>
            </a:pPr>
            <a:r>
              <a:rPr lang="en-US" altLang="en-US" sz="1000" dirty="0" smtClean="0">
                <a:ea typeface="ＭＳ Ｐゴシック" pitchFamily="34" charset="-128"/>
              </a:rPr>
              <a:t>In this report, you can find specific data that relates directly to this objective. </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9</a:t>
            </a:fld>
            <a:endParaRPr lang="en-US" altLang="en-US"/>
          </a:p>
        </p:txBody>
      </p:sp>
    </p:spTree>
    <p:extLst>
      <p:ext uri="{BB962C8B-B14F-4D97-AF65-F5344CB8AC3E}">
        <p14:creationId xmlns:p14="http://schemas.microsoft.com/office/powerpoint/2010/main" val="26556622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NC triple column 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2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779007"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6050577" y="1600200"/>
            <a:ext cx="2635250" cy="4572000"/>
          </a:xfrm>
          <a:prstGeom prst="rect">
            <a:avLst/>
          </a:prstGeom>
        </p:spPr>
        <p:txBody>
          <a:bodyPr/>
          <a:lstStyle>
            <a:lvl1pPr>
              <a:defRPr sz="2800"/>
            </a:lvl1pPr>
            <a:lvl2pPr>
              <a:buSzPct val="85000"/>
              <a:defRPr sz="2400"/>
            </a:lvl2pPr>
            <a:lvl3pPr marL="1143000" indent="-228600">
              <a:buSzPct val="80000"/>
              <a:buFont typeface="Courier New" panose="02070309020205020404" pitchFamily="49" charset="0"/>
              <a:buChar char="o"/>
              <a:defRPr lang="en-US" sz="20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sz="1800"/>
            </a:lvl4pPr>
            <a:lvl5pPr marL="2057400" indent="-228600">
              <a:buSzPct val="70000"/>
              <a:buFont typeface="Wingdings" panose="05000000000000000000" pitchFamily="2" charset="2"/>
              <a:buChar char="q"/>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6050577" y="6263640"/>
            <a:ext cx="2034420"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253889"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1"/>
          <p:cNvSpPr>
            <a:spLocks noGrp="1"/>
          </p:cNvSpPr>
          <p:nvPr>
            <p:ph type="body" sz="quarter" idx="35" hasCustomPrompt="1"/>
          </p:nvPr>
        </p:nvSpPr>
        <p:spPr>
          <a:xfrm>
            <a:off x="3414258"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147577046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wo Horizontal Contain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823528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823528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823528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823528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40370976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74" r:id="rId5"/>
    <p:sldLayoutId id="2147484263" r:id="rId6"/>
    <p:sldLayoutId id="2147484264" r:id="rId7"/>
    <p:sldLayoutId id="2147484265" r:id="rId8"/>
    <p:sldLayoutId id="2147484266" r:id="rId9"/>
    <p:sldLayoutId id="2147484267" r:id="rId10"/>
    <p:sldLayoutId id="2147484271" r:id="rId11"/>
    <p:sldLayoutId id="2147484272" r:id="rId12"/>
    <p:sldLayoutId id="2147484273" r:id="rId1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betterdiabetescare.nih.gov/WHATpatientcenteredcare.htm" TargetMode="External"/><Relationship Id="rId7" Type="http://schemas.openxmlformats.org/officeDocument/2006/relationships/hyperlink" Target="http://www.youtube.com/watch?v=SSauhroFTpk" TargetMode="External"/><Relationship Id="rId2" Type="http://schemas.openxmlformats.org/officeDocument/2006/relationships/notesSlide" Target="../notesSlides/notesSlide11.xml"/><Relationship Id="rId1" Type="http://schemas.openxmlformats.org/officeDocument/2006/relationships/slideLayout" Target="../slideLayouts/slideLayout10.xml"/><Relationship Id="rId6" Type="http://schemas.openxmlformats.org/officeDocument/2006/relationships/hyperlink" Target="http://www.pewinternet.org/Reports/2009/8-The-Social-Life-of-Health-Information.aspx" TargetMode="External"/><Relationship Id="rId5" Type="http://schemas.openxmlformats.org/officeDocument/2006/relationships/hyperlink" Target="http://www.ahrq.gov/clinic/tp/pcchittp.htm" TargetMode="External"/><Relationship Id="rId4" Type="http://schemas.openxmlformats.org/officeDocument/2006/relationships/hyperlink" Target="http://www.huffingtonpost.com/stephen-j-downs/why-i-want-a-blue-button_b_768195.html"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en.wikipedia.org/wiki/Patients_like_me" TargetMode="External"/><Relationship Id="rId3" Type="http://schemas.openxmlformats.org/officeDocument/2006/relationships/hyperlink" Target="http://www.flickr.com/photos/usdagov/5059815989/sizes/m/in/photostream/" TargetMode="External"/><Relationship Id="rId7" Type="http://schemas.openxmlformats.org/officeDocument/2006/relationships/hyperlink" Target="https://en.wikipedia.org/wiki/Donald_Berwick#/media/File:Donald_Berwick_CMS_Administrator.jpg" TargetMode="External"/><Relationship Id="rId12" Type="http://schemas.openxmlformats.org/officeDocument/2006/relationships/hyperlink" Target="http://www.museoegizio.it/" TargetMode="External"/><Relationship Id="rId2" Type="http://schemas.openxmlformats.org/officeDocument/2006/relationships/notesSlide" Target="../notesSlides/notesSlide12.xml"/><Relationship Id="rId1" Type="http://schemas.openxmlformats.org/officeDocument/2006/relationships/slideLayout" Target="../slideLayouts/slideLayout10.xml"/><Relationship Id="rId6" Type="http://schemas.openxmlformats.org/officeDocument/2006/relationships/hyperlink" Target="http://tinyurl.com/z5vsn4m" TargetMode="External"/><Relationship Id="rId11" Type="http://schemas.openxmlformats.org/officeDocument/2006/relationships/hyperlink" Target="http://www.ahrq.gov/clinic/tp/pcchittp.htm" TargetMode="External"/><Relationship Id="rId5" Type="http://schemas.openxmlformats.org/officeDocument/2006/relationships/hyperlink" Target="http://betterdiabetescare.nih.gov/MAINwhat.htm" TargetMode="External"/><Relationship Id="rId10" Type="http://schemas.openxmlformats.org/officeDocument/2006/relationships/hyperlink" Target="http://www.ahrq.gov/questionsaretheanswer/" TargetMode="External"/><Relationship Id="rId4" Type="http://schemas.openxmlformats.org/officeDocument/2006/relationships/hyperlink" Target="http://betterdiabetescare.nih.gov/MAINframework.htm" TargetMode="External"/><Relationship Id="rId9" Type="http://schemas.openxmlformats.org/officeDocument/2006/relationships/hyperlink" Target="http://www.esrdnet5.org/Files/Education/Training-Mod/Module-2--Patient-Centered-Care.aspx"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http://www.youtube.com/watch?v=SSauhroFTpk"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hyperlink" Target="http://www.ahrq.gov/patients-consumers/patient-involvement/ask-your-doctor/index.html"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hyperlink" Target="http://www.ahrq.gov/research/findings/evidence-based-reports/er206-abstract.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Working with Health IT Systems </a:t>
            </a:r>
            <a:endParaRPr lang="en-US" dirty="0"/>
          </a:p>
        </p:txBody>
      </p:sp>
      <p:sp>
        <p:nvSpPr>
          <p:cNvPr id="3" name="Text Placeholder 2"/>
          <p:cNvSpPr>
            <a:spLocks noGrp="1"/>
          </p:cNvSpPr>
          <p:nvPr>
            <p:ph type="body" sz="half" idx="2"/>
          </p:nvPr>
        </p:nvSpPr>
        <p:spPr>
          <a:xfrm>
            <a:off x="1211820" y="3126014"/>
            <a:ext cx="6909707" cy="762000"/>
          </a:xfrm>
        </p:spPr>
        <p:txBody>
          <a:bodyPr/>
          <a:lstStyle/>
          <a:p>
            <a:r>
              <a:rPr lang="en-US" altLang="en-US" sz="3600" dirty="0">
                <a:ea typeface="ＭＳ Ｐゴシック" pitchFamily="34" charset="-128"/>
              </a:rPr>
              <a:t>HIT and Aspects of </a:t>
            </a:r>
            <a:r>
              <a:rPr lang="en-US" altLang="en-US" sz="3600" dirty="0" smtClean="0">
                <a:ea typeface="ＭＳ Ｐゴシック" pitchFamily="34" charset="-128"/>
              </a:rPr>
              <a:t>Patient-Centered </a:t>
            </a:r>
            <a:r>
              <a:rPr lang="en-US" altLang="en-US" sz="3600" dirty="0">
                <a:ea typeface="ＭＳ Ｐゴシック" pitchFamily="34" charset="-128"/>
              </a:rPr>
              <a:t>Care</a:t>
            </a:r>
            <a:endParaRPr lang="en-US" altLang="en-US" sz="6000" dirty="0">
              <a:ea typeface="ＭＳ Ｐゴシック" pitchFamily="34" charset="-128"/>
            </a:endParaRPr>
          </a:p>
          <a:p>
            <a:endParaRPr lang="en-US" sz="4400" dirty="0"/>
          </a:p>
        </p:txBody>
      </p:sp>
      <p:sp>
        <p:nvSpPr>
          <p:cNvPr id="4" name="Text Placeholder 3"/>
          <p:cNvSpPr>
            <a:spLocks noGrp="1"/>
          </p:cNvSpPr>
          <p:nvPr>
            <p:ph type="body" sz="quarter" idx="11"/>
          </p:nvPr>
        </p:nvSpPr>
        <p:spPr/>
        <p:txBody>
          <a:bodyPr/>
          <a:lstStyle/>
          <a:p>
            <a:r>
              <a:rPr lang="en-US" dirty="0" smtClean="0"/>
              <a:t>Lecture a</a:t>
            </a:r>
            <a:endParaRPr lang="en-US" dirty="0"/>
          </a:p>
        </p:txBody>
      </p:sp>
      <p:sp>
        <p:nvSpPr>
          <p:cNvPr id="5" name="Text Placeholder 4"/>
          <p:cNvSpPr>
            <a:spLocks noGrp="1"/>
          </p:cNvSpPr>
          <p:nvPr>
            <p:ph type="body" sz="quarter" idx="12"/>
          </p:nvPr>
        </p:nvSpPr>
        <p:spPr/>
        <p:txBody>
          <a:bodyPr/>
          <a:lstStyle/>
          <a:p>
            <a:pPr marL="0">
              <a:spcBef>
                <a:spcPct val="0"/>
              </a:spcBef>
            </a:pPr>
            <a:r>
              <a:rPr lang="en-US" dirty="0">
                <a:latin typeface="Arial" charset="0"/>
                <a:ea typeface="ＭＳ Ｐゴシック" charset="0"/>
                <a:cs typeface="Times New Roman" charset="0"/>
              </a:rPr>
              <a:t>This material (Comp 7 Unit </a:t>
            </a:r>
            <a:r>
              <a:rPr lang="en-US" dirty="0" smtClean="0">
                <a:latin typeface="Arial" charset="0"/>
                <a:ea typeface="ＭＳ Ｐゴシック" charset="0"/>
                <a:cs typeface="Times New Roman" charset="0"/>
              </a:rPr>
              <a:t>10) </a:t>
            </a:r>
            <a:r>
              <a:rPr lang="en-US" dirty="0">
                <a:latin typeface="Arial" charset="0"/>
                <a:ea typeface="ＭＳ Ｐゴシック" charset="0"/>
                <a:cs typeface="Times New Roman" charset="0"/>
              </a:rPr>
              <a:t>was developed by Johns Hopkins University, funded by the Department of Health and Human Services, Office of the National Coordinator for Health Information Technology under Award Number IU24OC000013. This material was updated in 2016 by The University of Texas Health Science Center at Houston under Award Number </a:t>
            </a:r>
            <a:r>
              <a:rPr lang="en-US" dirty="0" smtClean="0">
                <a:latin typeface="Arial" charset="0"/>
                <a:ea typeface="ＭＳ Ｐゴシック" charset="0"/>
                <a:cs typeface="Times New Roman" charset="0"/>
              </a:rPr>
              <a:t>90WT0006.</a:t>
            </a:r>
            <a:endParaRPr lang="en-US" dirty="0">
              <a:latin typeface="Arial" charset="0"/>
              <a:ea typeface="ＭＳ Ｐゴシック" charset="0"/>
              <a:cs typeface="Times New Roman" charset="0"/>
            </a:endParaRPr>
          </a:p>
          <a:p>
            <a:pPr marL="0">
              <a:spcBef>
                <a:spcPct val="0"/>
              </a:spcBef>
            </a:pPr>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u="sng" dirty="0">
                <a:hlinkClick r:id="rId3" tooltip="Link to Creative Commons License BY-NC-SA 4.0"/>
              </a:rPr>
              <a:t>http://creativecommons.org/licenses/by-nc-sa/4.0/</a:t>
            </a:r>
            <a:r>
              <a:rPr lang="en-US" dirty="0"/>
              <a:t>.</a:t>
            </a:r>
          </a:p>
          <a:p>
            <a:endParaRPr lang="en-US" dirty="0"/>
          </a:p>
        </p:txBody>
      </p:sp>
    </p:spTree>
    <p:extLst>
      <p:ext uri="{BB962C8B-B14F-4D97-AF65-F5344CB8AC3E}">
        <p14:creationId xmlns:p14="http://schemas.microsoft.com/office/powerpoint/2010/main" val="381377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a:latin typeface="Verdana" charset="0"/>
                <a:ea typeface="ＭＳ Ｐゴシック" charset="-128"/>
              </a:rPr>
              <a:t>HIT and Aspects of </a:t>
            </a:r>
            <a:r>
              <a:rPr lang="en-US" altLang="en-US" sz="2800" dirty="0" smtClean="0">
                <a:latin typeface="Verdana" charset="0"/>
                <a:ea typeface="ＭＳ Ｐゴシック" charset="-128"/>
              </a:rPr>
              <a:t/>
            </a:r>
            <a:br>
              <a:rPr lang="en-US" altLang="en-US" sz="2800" dirty="0" smtClean="0">
                <a:latin typeface="Verdana" charset="0"/>
                <a:ea typeface="ＭＳ Ｐゴシック" charset="-128"/>
              </a:rPr>
            </a:br>
            <a:r>
              <a:rPr lang="en-US" altLang="en-US" sz="2800" dirty="0" smtClean="0">
                <a:latin typeface="Verdana" charset="0"/>
                <a:ea typeface="ＭＳ Ｐゴシック" charset="-128"/>
              </a:rPr>
              <a:t>Patient-Centered </a:t>
            </a:r>
            <a:r>
              <a:rPr lang="en-US" altLang="en-US" sz="2800" dirty="0">
                <a:latin typeface="Verdana" charset="0"/>
                <a:ea typeface="ＭＳ Ｐゴシック" charset="-128"/>
              </a:rPr>
              <a:t>Care</a:t>
            </a:r>
            <a:br>
              <a:rPr lang="en-US" altLang="en-US" sz="2800" dirty="0">
                <a:latin typeface="Verdana" charset="0"/>
                <a:ea typeface="ＭＳ Ｐゴシック" charset="-128"/>
              </a:rPr>
            </a:br>
            <a:r>
              <a:rPr lang="en-US" altLang="en-US" sz="2800" dirty="0" smtClean="0">
                <a:latin typeface="Verdana" charset="0"/>
                <a:ea typeface="ＭＳ Ｐゴシック" charset="-128"/>
              </a:rPr>
              <a:t>Summary – Lecture </a:t>
            </a:r>
            <a:r>
              <a:rPr lang="en-US" altLang="en-US" sz="2800" dirty="0">
                <a:latin typeface="Verdana" charset="0"/>
                <a:ea typeface="ＭＳ Ｐゴシック" charset="-128"/>
              </a:rPr>
              <a:t>a</a:t>
            </a:r>
            <a:endParaRPr lang="en-US" sz="2800" dirty="0"/>
          </a:p>
        </p:txBody>
      </p:sp>
      <p:sp>
        <p:nvSpPr>
          <p:cNvPr id="3" name="Content Placeholder 2"/>
          <p:cNvSpPr>
            <a:spLocks noGrp="1"/>
          </p:cNvSpPr>
          <p:nvPr>
            <p:ph sz="quarter" idx="14"/>
          </p:nvPr>
        </p:nvSpPr>
        <p:spPr>
          <a:xfrm>
            <a:off x="457200" y="1600200"/>
            <a:ext cx="4041648" cy="4835434"/>
          </a:xfrm>
        </p:spPr>
        <p:txBody>
          <a:bodyPr/>
          <a:lstStyle/>
          <a:p>
            <a:r>
              <a:rPr lang="en-US" sz="1500" dirty="0" smtClean="0"/>
              <a:t>There is not one "best" computer</a:t>
            </a:r>
          </a:p>
          <a:p>
            <a:r>
              <a:rPr lang="en-US" sz="1500" dirty="0" smtClean="0"/>
              <a:t>Depends on users’ needs</a:t>
            </a:r>
          </a:p>
          <a:p>
            <a:r>
              <a:rPr lang="en-US" sz="1500" dirty="0" err="1" smtClean="0"/>
              <a:t>Applications</a:t>
            </a:r>
            <a:r>
              <a:rPr lang="en-US" altLang="en-US" sz="1500" dirty="0" err="1">
                <a:ea typeface="ＭＳ Ｐゴシック" pitchFamily="34" charset="-128"/>
              </a:rPr>
              <a:t>Better</a:t>
            </a:r>
            <a:r>
              <a:rPr lang="en-US" altLang="en-US" sz="1500" dirty="0">
                <a:ea typeface="ＭＳ Ｐゴシック" pitchFamily="34" charset="-128"/>
              </a:rPr>
              <a:t> outcomes with engaged patients</a:t>
            </a:r>
          </a:p>
          <a:p>
            <a:r>
              <a:rPr lang="en-US" altLang="en-US" sz="1500" dirty="0">
                <a:ea typeface="ＭＳ Ｐゴシック" pitchFamily="34" charset="-128"/>
              </a:rPr>
              <a:t>Patient values guide all clinical decisions</a:t>
            </a:r>
          </a:p>
          <a:p>
            <a:r>
              <a:rPr lang="en-US" altLang="en-US" sz="1500" dirty="0">
                <a:ea typeface="ＭＳ Ｐゴシック" pitchFamily="34" charset="-128"/>
              </a:rPr>
              <a:t>Four core concepts of patient and family centered care</a:t>
            </a:r>
          </a:p>
          <a:p>
            <a:pPr lvl="1"/>
            <a:r>
              <a:rPr lang="en-US" altLang="en-US" sz="1500" dirty="0">
                <a:ea typeface="ＭＳ Ｐゴシック" pitchFamily="34" charset="-128"/>
              </a:rPr>
              <a:t>Dignity and Respect; Information Sharing; Participation; Collaboration</a:t>
            </a:r>
          </a:p>
          <a:p>
            <a:r>
              <a:rPr lang="en-US" altLang="en-US" sz="1500" dirty="0">
                <a:ea typeface="ＭＳ Ｐゴシック" pitchFamily="34" charset="-128"/>
              </a:rPr>
              <a:t>Patient Centered Care - how is it different from Medical Model? </a:t>
            </a:r>
          </a:p>
          <a:p>
            <a:r>
              <a:rPr lang="en-US" altLang="en-US" sz="1500" dirty="0">
                <a:ea typeface="ＭＳ Ｐゴシック" pitchFamily="34" charset="-128"/>
              </a:rPr>
              <a:t>The engaged patient</a:t>
            </a:r>
          </a:p>
          <a:p>
            <a:pPr lvl="1"/>
            <a:r>
              <a:rPr lang="en-US" sz="1500" dirty="0" smtClean="0"/>
              <a:t>Storage</a:t>
            </a:r>
          </a:p>
          <a:p>
            <a:pPr lvl="1"/>
            <a:r>
              <a:rPr lang="en-US" sz="1500" dirty="0" smtClean="0"/>
              <a:t>Mobility</a:t>
            </a:r>
          </a:p>
          <a:p>
            <a:pPr lvl="1"/>
            <a:r>
              <a:rPr lang="en-US" sz="1500" dirty="0" smtClean="0"/>
              <a:t>Budget</a:t>
            </a:r>
          </a:p>
          <a:p>
            <a:r>
              <a:rPr lang="en-US" sz="1500" dirty="0" smtClean="0"/>
              <a:t>Can change quickly due to frequent improvements in technology and price</a:t>
            </a:r>
            <a:endParaRPr lang="en-US" sz="1500" dirty="0"/>
          </a:p>
        </p:txBody>
      </p:sp>
      <p:pic>
        <p:nvPicPr>
          <p:cNvPr id="10" name="Picture 19" descr="A picture of the Greek God Kairos - the God of the Opportune Moment.  He has wings on his back and his feet.  He is bald in the back, but has a ringlet of hair on his forehead.  The image comes from the Museum of Antiquities of Turin (Italy) websit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66063" y="2932611"/>
            <a:ext cx="3376613" cy="198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p:cNvSpPr>
            <a:spLocks noGrp="1"/>
          </p:cNvSpPr>
          <p:nvPr>
            <p:ph type="sldNum" sz="quarter" idx="4"/>
          </p:nvPr>
        </p:nvSpPr>
        <p:spPr/>
        <p:txBody>
          <a:bodyPr/>
          <a:lstStyle/>
          <a:p>
            <a:fld id="{F3BF8891-5E06-46C2-89A4-6DB85D39BA35}" type="slidenum">
              <a:rPr lang="en-US" smtClean="0"/>
              <a:pPr/>
              <a:t>10</a:t>
            </a:fld>
            <a:endParaRPr lang="en-US" dirty="0"/>
          </a:p>
        </p:txBody>
      </p:sp>
    </p:spTree>
    <p:extLst>
      <p:ext uri="{BB962C8B-B14F-4D97-AF65-F5344CB8AC3E}">
        <p14:creationId xmlns:p14="http://schemas.microsoft.com/office/powerpoint/2010/main" val="32362342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303" y="274637"/>
            <a:ext cx="8762393" cy="1143000"/>
          </a:xfrm>
        </p:spPr>
        <p:txBody>
          <a:bodyPr/>
          <a:lstStyle/>
          <a:p>
            <a:r>
              <a:rPr lang="en-US" altLang="en-US" sz="3200" dirty="0">
                <a:latin typeface="Verdana" charset="0"/>
                <a:ea typeface="ＭＳ Ｐゴシック" charset="-128"/>
              </a:rPr>
              <a:t>HIT and Aspects of </a:t>
            </a:r>
            <a:r>
              <a:rPr lang="en-US" altLang="en-US" sz="3200" dirty="0" smtClean="0">
                <a:latin typeface="Verdana" charset="0"/>
                <a:ea typeface="ＭＳ Ｐゴシック" charset="-128"/>
              </a:rPr>
              <a:t/>
            </a:r>
            <a:br>
              <a:rPr lang="en-US" altLang="en-US" sz="3200" dirty="0" smtClean="0">
                <a:latin typeface="Verdana" charset="0"/>
                <a:ea typeface="ＭＳ Ｐゴシック" charset="-128"/>
              </a:rPr>
            </a:br>
            <a:r>
              <a:rPr lang="en-US" altLang="en-US" sz="3200" dirty="0" smtClean="0">
                <a:latin typeface="Verdana" charset="0"/>
                <a:ea typeface="ＭＳ Ｐゴシック" charset="-128"/>
              </a:rPr>
              <a:t>Patient-Centered </a:t>
            </a:r>
            <a:r>
              <a:rPr lang="en-US" altLang="en-US" sz="3200" dirty="0">
                <a:latin typeface="Verdana" charset="0"/>
                <a:ea typeface="ＭＳ Ｐゴシック" charset="-128"/>
              </a:rPr>
              <a:t>Care</a:t>
            </a:r>
            <a:br>
              <a:rPr lang="en-US" altLang="en-US" sz="3200" dirty="0">
                <a:latin typeface="Verdana" charset="0"/>
                <a:ea typeface="ＭＳ Ｐゴシック" charset="-128"/>
              </a:rPr>
            </a:br>
            <a:r>
              <a:rPr lang="en-US" altLang="en-US" sz="3200" dirty="0" smtClean="0">
                <a:latin typeface="Verdana" charset="0"/>
                <a:ea typeface="ＭＳ Ｐゴシック" charset="-128"/>
              </a:rPr>
              <a:t>References – Lecture </a:t>
            </a:r>
            <a:r>
              <a:rPr lang="en-US" altLang="en-US" sz="3200" dirty="0">
                <a:latin typeface="Verdana" charset="0"/>
                <a:ea typeface="ＭＳ Ｐゴシック" charset="-128"/>
              </a:rPr>
              <a:t>a</a:t>
            </a:r>
            <a:endParaRPr lang="en-US" sz="3200" dirty="0"/>
          </a:p>
        </p:txBody>
      </p:sp>
      <p:sp>
        <p:nvSpPr>
          <p:cNvPr id="3" name="Text Placeholder 2"/>
          <p:cNvSpPr>
            <a:spLocks noGrp="1"/>
          </p:cNvSpPr>
          <p:nvPr>
            <p:ph type="body" sz="quarter" idx="16"/>
          </p:nvPr>
        </p:nvSpPr>
        <p:spPr>
          <a:xfrm>
            <a:off x="457200" y="1600200"/>
            <a:ext cx="8229600" cy="4347754"/>
          </a:xfrm>
        </p:spPr>
        <p:txBody>
          <a:bodyPr/>
          <a:lstStyle/>
          <a:p>
            <a:r>
              <a:rPr lang="en-US" altLang="en-US" sz="1400" dirty="0">
                <a:ea typeface="ＭＳ Ｐゴシック" pitchFamily="34" charset="-128"/>
              </a:rPr>
              <a:t>References</a:t>
            </a:r>
          </a:p>
          <a:p>
            <a:pPr marL="290513" indent="-290513"/>
            <a:r>
              <a:rPr lang="en-US" altLang="en-US" sz="1400" b="0" dirty="0" smtClean="0">
                <a:ea typeface="ＭＳ Ｐゴシック" pitchFamily="34" charset="-128"/>
              </a:rPr>
              <a:t>Better </a:t>
            </a:r>
            <a:r>
              <a:rPr lang="en-US" altLang="en-US" sz="1400" b="0" dirty="0">
                <a:ea typeface="ＭＳ Ｐゴシック" pitchFamily="34" charset="-128"/>
              </a:rPr>
              <a:t>Diabetes Care. Courtesy: National Institutes of Health. .Available from: </a:t>
            </a:r>
            <a:r>
              <a:rPr lang="en-US" altLang="en-US" sz="1400" b="0" dirty="0">
                <a:ea typeface="ＭＳ Ｐゴシック" pitchFamily="34" charset="-128"/>
                <a:hlinkClick r:id="rId3" tooltip="Link to Better Diabetes Care"/>
              </a:rPr>
              <a:t>http://</a:t>
            </a:r>
            <a:r>
              <a:rPr lang="en-US" altLang="en-US" sz="1400" b="0" dirty="0" smtClean="0">
                <a:ea typeface="ＭＳ Ｐゴシック" pitchFamily="34" charset="-128"/>
                <a:hlinkClick r:id="rId3" tooltip="Link to Better Diabetes Care"/>
              </a:rPr>
              <a:t>betterdiabetescare.nih.gov/WHATpatientcenteredcare.htm</a:t>
            </a:r>
            <a:endParaRPr lang="en-US" altLang="en-US" sz="1400" b="0" dirty="0" smtClean="0">
              <a:ea typeface="ＭＳ Ｐゴシック" pitchFamily="34" charset="-128"/>
            </a:endParaRPr>
          </a:p>
          <a:p>
            <a:pPr marL="290513" indent="-290513"/>
            <a:r>
              <a:rPr lang="en-US" altLang="en-US" sz="1400" b="0" dirty="0">
                <a:ea typeface="ＭＳ Ｐゴシック" pitchFamily="34" charset="-128"/>
              </a:rPr>
              <a:t>Christopher, F., </a:t>
            </a:r>
            <a:r>
              <a:rPr lang="en-US" altLang="en-US" sz="1400" b="0" dirty="0" err="1">
                <a:ea typeface="ＭＳ Ｐゴシック" pitchFamily="34" charset="-128"/>
              </a:rPr>
              <a:t>Eisen</a:t>
            </a:r>
            <a:r>
              <a:rPr lang="en-US" altLang="en-US" sz="1400" b="0" dirty="0">
                <a:ea typeface="ＭＳ Ｐゴシック" pitchFamily="34" charset="-128"/>
              </a:rPr>
              <a:t>, M., (2006).  </a:t>
            </a:r>
            <a:r>
              <a:rPr lang="en-US" altLang="en-US" sz="1400" b="0" i="1" dirty="0">
                <a:ea typeface="ＭＳ Ｐゴシック" pitchFamily="34" charset="-128"/>
              </a:rPr>
              <a:t>Remaking American Medicine</a:t>
            </a:r>
            <a:r>
              <a:rPr lang="en-US" altLang="en-US" sz="1400" b="0" dirty="0">
                <a:ea typeface="ＭＳ Ｐゴシック" pitchFamily="34" charset="-128"/>
              </a:rPr>
              <a:t> [Documentary film]. USA: </a:t>
            </a:r>
            <a:r>
              <a:rPr lang="en-US" altLang="en-US" sz="1400" b="0" dirty="0" err="1">
                <a:ea typeface="ＭＳ Ｐゴシック" pitchFamily="34" charset="-128"/>
              </a:rPr>
              <a:t>Crosskeys</a:t>
            </a:r>
            <a:r>
              <a:rPr lang="en-US" altLang="en-US" sz="1400" b="0" dirty="0">
                <a:ea typeface="ＭＳ Ｐゴシック" pitchFamily="34" charset="-128"/>
              </a:rPr>
              <a:t> Media</a:t>
            </a:r>
            <a:r>
              <a:rPr lang="en-US" altLang="en-US" sz="1400" b="0" dirty="0" smtClean="0">
                <a:ea typeface="ＭＳ Ｐゴシック" pitchFamily="34" charset="-128"/>
              </a:rPr>
              <a:t>.</a:t>
            </a:r>
            <a:endParaRPr lang="en-US" altLang="en-US" sz="1400" b="0" dirty="0">
              <a:ea typeface="ＭＳ Ｐゴシック" pitchFamily="34" charset="-128"/>
            </a:endParaRPr>
          </a:p>
          <a:p>
            <a:pPr marL="290513" indent="-290513"/>
            <a:r>
              <a:rPr lang="en-US" altLang="en-US" sz="1400" b="0" dirty="0">
                <a:ea typeface="ＭＳ Ｐゴシック" pitchFamily="34" charset="-128"/>
              </a:rPr>
              <a:t>Crossing the Quality Chasm: A New Health System for the 21st Century: Committee on Quality of Health Care in America; Institute of Medicine, Washington, DC, 2001. </a:t>
            </a:r>
          </a:p>
          <a:p>
            <a:pPr marL="290513" indent="-290513"/>
            <a:r>
              <a:rPr lang="en-US" altLang="en-US" sz="1400" b="0" dirty="0">
                <a:ea typeface="ＭＳ Ｐゴシック" pitchFamily="34" charset="-128"/>
              </a:rPr>
              <a:t>Downs, S. (2010).  Why I Want a Blue Button. Huffington Post. Available from:  </a:t>
            </a:r>
            <a:r>
              <a:rPr lang="en-US" altLang="en-US" sz="1400" b="0" dirty="0">
                <a:ea typeface="ＭＳ Ｐゴシック" pitchFamily="34" charset="-128"/>
                <a:hlinkClick r:id="rId4" tooltip="Link to Why I want a Blue Button Paper"/>
              </a:rPr>
              <a:t>http://</a:t>
            </a:r>
            <a:r>
              <a:rPr lang="en-US" altLang="en-US" sz="1400" b="0" dirty="0" smtClean="0">
                <a:ea typeface="ＭＳ Ｐゴシック" pitchFamily="34" charset="-128"/>
                <a:hlinkClick r:id="rId4" tooltip="Link to Why I want a Blue Button Paper"/>
              </a:rPr>
              <a:t>www.huffingtonpost.com/stephen-j-downs/why-i-want-a-blue-button_b_768195.html</a:t>
            </a:r>
            <a:r>
              <a:rPr lang="en-US" altLang="en-US" sz="1400" b="0" dirty="0" smtClean="0">
                <a:ea typeface="ＭＳ Ｐゴシック" pitchFamily="34" charset="-128"/>
              </a:rPr>
              <a:t> </a:t>
            </a:r>
            <a:endParaRPr lang="en-US" altLang="en-US" sz="1400" b="0" dirty="0">
              <a:ea typeface="ＭＳ Ｐゴシック" pitchFamily="34" charset="-128"/>
            </a:endParaRPr>
          </a:p>
          <a:p>
            <a:pPr marL="290513" indent="-290513"/>
            <a:r>
              <a:rPr lang="en-US" altLang="en-US" sz="1400" b="0" dirty="0">
                <a:ea typeface="ＭＳ Ｐゴシック" pitchFamily="34" charset="-128"/>
              </a:rPr>
              <a:t>Enabling Patient-Centered Care through Health Information Technology (Health IT).  Available at:  </a:t>
            </a:r>
            <a:r>
              <a:rPr lang="en-US" altLang="en-US" sz="1400" b="0" dirty="0">
                <a:ea typeface="ＭＳ Ｐゴシック" pitchFamily="34" charset="-128"/>
                <a:hlinkClick r:id="rId5" tooltip="Link to Enabling Patient-Centered Care through HIT Paper"/>
              </a:rPr>
              <a:t>http://www.ahrq.gov/clinic/tp/pcchittp.htm</a:t>
            </a:r>
            <a:endParaRPr lang="en-US" altLang="en-US" sz="1400" b="0" dirty="0">
              <a:ea typeface="ＭＳ Ｐゴシック" pitchFamily="34" charset="-128"/>
            </a:endParaRPr>
          </a:p>
          <a:p>
            <a:pPr marL="290513" indent="-290513"/>
            <a:r>
              <a:rPr lang="en-US" altLang="en-US" sz="1400" b="0" dirty="0">
                <a:ea typeface="ＭＳ Ｐゴシック" pitchFamily="34" charset="-128"/>
              </a:rPr>
              <a:t>Fox, S., Jones, S. The Social Life of Health Information. Pew Internet. 2009. Available from: </a:t>
            </a:r>
            <a:r>
              <a:rPr lang="en-US" altLang="en-US" sz="1400" b="0" dirty="0">
                <a:ea typeface="ＭＳ Ｐゴシック" pitchFamily="34" charset="-128"/>
                <a:hlinkClick r:id="rId6" tooltip="Link to The Social Life of Health Information Paper"/>
              </a:rPr>
              <a:t>http://</a:t>
            </a:r>
            <a:r>
              <a:rPr lang="en-US" altLang="en-US" sz="1400" b="0" dirty="0">
                <a:ea typeface="ＭＳ Ｐゴシック" pitchFamily="34" charset="-128"/>
                <a:hlinkClick r:id="rId6" tooltip="Link to The Social Life of Health Information Paper"/>
              </a:rPr>
              <a:t>www.pewinternet.org/Reports/2009/8-The-Social-Life-of-Health-Information.aspx</a:t>
            </a:r>
            <a:endParaRPr lang="en-US" altLang="en-US" sz="1400" b="0" dirty="0">
              <a:ea typeface="ＭＳ Ｐゴシック" pitchFamily="34" charset="-128"/>
            </a:endParaRPr>
          </a:p>
          <a:p>
            <a:pPr marL="290513" indent="-290513"/>
            <a:r>
              <a:rPr lang="en-US" altLang="en-US" sz="1400" b="0" dirty="0">
                <a:ea typeface="ＭＳ Ｐゴシック" pitchFamily="34" charset="-128"/>
              </a:rPr>
              <a:t>Video: Don Berwick—What Patient Centered Care Really Means. Available from:  </a:t>
            </a:r>
            <a:r>
              <a:rPr lang="en-US" altLang="en-US" sz="1400" b="0" u="sng" dirty="0">
                <a:ea typeface="ＭＳ Ｐゴシック" pitchFamily="34" charset="-128"/>
                <a:hlinkClick r:id="rId7" tooltip="Link to What Patient Centered Care Really Means Video"/>
              </a:rPr>
              <a:t>http://</a:t>
            </a:r>
            <a:r>
              <a:rPr lang="en-US" altLang="en-US" sz="1400" b="0" u="sng" dirty="0" smtClean="0">
                <a:ea typeface="ＭＳ Ｐゴシック" pitchFamily="34" charset="-128"/>
                <a:hlinkClick r:id="rId7" tooltip="Link to What Patient Centered Care Really Means Video"/>
              </a:rPr>
              <a:t>www.youtube.com/watch?v=SSauhroFTpk</a:t>
            </a:r>
            <a:endParaRPr lang="en-US" altLang="en-US" sz="1400" b="0" dirty="0" smtClean="0">
              <a:ea typeface="ＭＳ Ｐゴシック" pitchFamily="34" charset="-128"/>
            </a:endParaRPr>
          </a:p>
        </p:txBody>
      </p:sp>
      <p:sp>
        <p:nvSpPr>
          <p:cNvPr id="6" name="Slide Number Placeholder 5"/>
          <p:cNvSpPr>
            <a:spLocks noGrp="1"/>
          </p:cNvSpPr>
          <p:nvPr>
            <p:ph type="sldNum" sz="quarter" idx="4"/>
          </p:nvPr>
        </p:nvSpPr>
        <p:spPr/>
        <p:txBody>
          <a:bodyPr/>
          <a:lstStyle/>
          <a:p>
            <a:fld id="{F3BF8891-5E06-46C2-89A4-6DB85D39BA35}" type="slidenum">
              <a:rPr lang="en-US" smtClean="0"/>
              <a:pPr/>
              <a:t>11</a:t>
            </a:fld>
            <a:endParaRPr lang="en-US" dirty="0"/>
          </a:p>
        </p:txBody>
      </p:sp>
    </p:spTree>
    <p:extLst>
      <p:ext uri="{BB962C8B-B14F-4D97-AF65-F5344CB8AC3E}">
        <p14:creationId xmlns:p14="http://schemas.microsoft.com/office/powerpoint/2010/main" val="156540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latin typeface="Verdana" charset="0"/>
                <a:ea typeface="ＭＳ Ｐゴシック" charset="-128"/>
              </a:rPr>
              <a:t>HIT and Aspects of </a:t>
            </a:r>
            <a:r>
              <a:rPr lang="en-US" altLang="en-US" sz="3200" dirty="0" smtClean="0">
                <a:latin typeface="Verdana" charset="0"/>
                <a:ea typeface="ＭＳ Ｐゴシック" charset="-128"/>
              </a:rPr>
              <a:t/>
            </a:r>
            <a:br>
              <a:rPr lang="en-US" altLang="en-US" sz="3200" dirty="0" smtClean="0">
                <a:latin typeface="Verdana" charset="0"/>
                <a:ea typeface="ＭＳ Ｐゴシック" charset="-128"/>
              </a:rPr>
            </a:br>
            <a:r>
              <a:rPr lang="en-US" altLang="en-US" sz="3200" dirty="0" smtClean="0">
                <a:latin typeface="Verdana" charset="0"/>
                <a:ea typeface="ＭＳ Ｐゴシック" charset="-128"/>
              </a:rPr>
              <a:t>Patient-Centered </a:t>
            </a:r>
            <a:r>
              <a:rPr lang="en-US" altLang="en-US" sz="3200" dirty="0">
                <a:latin typeface="Verdana" charset="0"/>
                <a:ea typeface="ＭＳ Ｐゴシック" charset="-128"/>
              </a:rPr>
              <a:t>Care</a:t>
            </a:r>
            <a:br>
              <a:rPr lang="en-US" altLang="en-US" sz="3200" dirty="0">
                <a:latin typeface="Verdana" charset="0"/>
                <a:ea typeface="ＭＳ Ｐゴシック" charset="-128"/>
              </a:rPr>
            </a:br>
            <a:r>
              <a:rPr lang="en-US" altLang="en-US" sz="3200" dirty="0" smtClean="0">
                <a:latin typeface="Verdana" charset="0"/>
                <a:ea typeface="ＭＳ Ｐゴシック" charset="-128"/>
              </a:rPr>
              <a:t>References</a:t>
            </a:r>
            <a:r>
              <a:rPr lang="en-US" altLang="en-US" sz="3200" dirty="0">
                <a:latin typeface="Verdana" charset="0"/>
                <a:ea typeface="ＭＳ Ｐゴシック" charset="-128"/>
              </a:rPr>
              <a:t> </a:t>
            </a:r>
            <a:r>
              <a:rPr lang="en-US" altLang="en-US" sz="3200" dirty="0" smtClean="0">
                <a:latin typeface="Verdana" charset="0"/>
                <a:ea typeface="ＭＳ Ｐゴシック" charset="-128"/>
              </a:rPr>
              <a:t>– Lecture a (cont’d)</a:t>
            </a:r>
            <a:endParaRPr lang="en-US" sz="3200" dirty="0"/>
          </a:p>
        </p:txBody>
      </p:sp>
      <p:sp>
        <p:nvSpPr>
          <p:cNvPr id="3" name="Text Placeholder 2"/>
          <p:cNvSpPr>
            <a:spLocks noGrp="1"/>
          </p:cNvSpPr>
          <p:nvPr>
            <p:ph type="body" sz="quarter" idx="16"/>
          </p:nvPr>
        </p:nvSpPr>
        <p:spPr>
          <a:xfrm>
            <a:off x="457200" y="1600199"/>
            <a:ext cx="8229600" cy="4714579"/>
          </a:xfrm>
        </p:spPr>
        <p:txBody>
          <a:bodyPr/>
          <a:lstStyle/>
          <a:p>
            <a:pPr marL="273050" lvl="1"/>
            <a:r>
              <a:rPr lang="en-US" altLang="en-US" sz="1300" b="1" dirty="0">
                <a:latin typeface="Arial"/>
                <a:ea typeface="ＭＳ Ｐゴシック" pitchFamily="34" charset="-128"/>
                <a:cs typeface="Arial"/>
              </a:rPr>
              <a:t>Images</a:t>
            </a:r>
            <a:endParaRPr lang="en-US" altLang="en-US" sz="1300" b="1" dirty="0" smtClean="0">
              <a:latin typeface="Arial"/>
              <a:ea typeface="ＭＳ Ｐゴシック" pitchFamily="34" charset="-128"/>
              <a:cs typeface="Arial"/>
            </a:endParaRPr>
          </a:p>
          <a:p>
            <a:pPr marL="746125" lvl="1" indent="-746125"/>
            <a:r>
              <a:rPr lang="en-US" altLang="en-US" sz="1300" dirty="0" smtClean="0">
                <a:latin typeface="Arial"/>
                <a:ea typeface="ＭＳ Ｐゴシック" pitchFamily="34" charset="-128"/>
                <a:cs typeface="Arial"/>
              </a:rPr>
              <a:t>Slide </a:t>
            </a:r>
            <a:r>
              <a:rPr lang="en-US" altLang="en-US" sz="1300" dirty="0">
                <a:latin typeface="Arial"/>
                <a:ea typeface="ＭＳ Ｐゴシック" pitchFamily="34" charset="-128"/>
                <a:cs typeface="Arial"/>
              </a:rPr>
              <a:t>1:  Hispanic Man &amp; Nurse Practitioner. Available from: </a:t>
            </a:r>
            <a:r>
              <a:rPr lang="en-US" altLang="en-US" sz="1300" dirty="0">
                <a:latin typeface="Arial"/>
                <a:ea typeface="ＭＳ Ｐゴシック" pitchFamily="34" charset="-128"/>
                <a:cs typeface="Arial"/>
                <a:hlinkClick r:id="rId3" tooltip="Link to Image of Hispanic Man and Nurse Practitioner"/>
              </a:rPr>
              <a:t>http://www.flickr.com/photos/usdagov/5059815989/sizes/m/in/photostream/</a:t>
            </a:r>
            <a:r>
              <a:rPr lang="en-US" altLang="en-US" sz="1300" dirty="0">
                <a:latin typeface="Arial"/>
                <a:ea typeface="ＭＳ Ｐゴシック" pitchFamily="34" charset="-128"/>
                <a:cs typeface="Arial"/>
              </a:rPr>
              <a:t> </a:t>
            </a:r>
          </a:p>
          <a:p>
            <a:pPr marL="746125" lvl="1" indent="-746125"/>
            <a:r>
              <a:rPr lang="en-US" altLang="en-US" sz="1300" dirty="0">
                <a:latin typeface="Arial"/>
                <a:ea typeface="ＭＳ Ｐゴシック" pitchFamily="34" charset="-128"/>
                <a:cs typeface="Arial"/>
              </a:rPr>
              <a:t> 	Courtesy  the US Department of Agriculture: Attribution-</a:t>
            </a:r>
            <a:r>
              <a:rPr lang="en-US" altLang="en-US" sz="1300" dirty="0" err="1">
                <a:latin typeface="Arial"/>
                <a:ea typeface="ＭＳ Ｐゴシック" pitchFamily="34" charset="-128"/>
                <a:cs typeface="Arial"/>
              </a:rPr>
              <a:t>NoDerivs</a:t>
            </a:r>
            <a:r>
              <a:rPr lang="en-US" altLang="en-US" sz="1300" dirty="0">
                <a:latin typeface="Arial"/>
                <a:ea typeface="ＭＳ Ｐゴシック" pitchFamily="34" charset="-128"/>
                <a:cs typeface="Arial"/>
              </a:rPr>
              <a:t> 2.0 Generic (CC BY-ND 2.0) USDA</a:t>
            </a:r>
          </a:p>
          <a:p>
            <a:pPr marL="746125" lvl="1" indent="-746125">
              <a:spcBef>
                <a:spcPct val="0"/>
              </a:spcBef>
            </a:pPr>
            <a:r>
              <a:rPr lang="en-US" altLang="en-US" sz="1300" dirty="0">
                <a:latin typeface="Arial"/>
                <a:ea typeface="ＭＳ Ｐゴシック" pitchFamily="34" charset="-128"/>
                <a:cs typeface="Arial"/>
              </a:rPr>
              <a:t>Slide 3: Image 1—Elderly Gentleman. Courtesy  the National Institutes of Health. Available from: </a:t>
            </a:r>
            <a:r>
              <a:rPr lang="en-US" altLang="en-US" sz="1300" dirty="0">
                <a:latin typeface="Arial"/>
                <a:ea typeface="ＭＳ Ｐゴシック" pitchFamily="34" charset="-128"/>
                <a:cs typeface="Arial"/>
                <a:hlinkClick r:id="rId4" tooltip="Link to Image of Elderly Man and Physician"/>
              </a:rPr>
              <a:t>http://betterdiabetescare.nih.gov/MAINframework.htm</a:t>
            </a:r>
            <a:endParaRPr lang="en-US" altLang="en-US" sz="1300" dirty="0">
              <a:latin typeface="Arial"/>
              <a:ea typeface="ＭＳ Ｐゴシック" pitchFamily="34" charset="-128"/>
              <a:cs typeface="Arial"/>
            </a:endParaRPr>
          </a:p>
          <a:p>
            <a:pPr marL="746125" lvl="1" indent="-746125">
              <a:spcBef>
                <a:spcPct val="0"/>
              </a:spcBef>
            </a:pPr>
            <a:r>
              <a:rPr lang="en-US" altLang="en-US" sz="1300" dirty="0">
                <a:latin typeface="Arial"/>
                <a:ea typeface="ＭＳ Ｐゴシック" pitchFamily="34" charset="-128"/>
                <a:cs typeface="Arial"/>
              </a:rPr>
              <a:t>	</a:t>
            </a:r>
            <a:r>
              <a:rPr lang="en-US" altLang="en-US" sz="1300" dirty="0" smtClean="0">
                <a:latin typeface="Arial"/>
                <a:ea typeface="ＭＳ Ｐゴシック" pitchFamily="34" charset="-128"/>
                <a:cs typeface="Arial"/>
              </a:rPr>
              <a:t>Image </a:t>
            </a:r>
            <a:r>
              <a:rPr lang="en-US" altLang="en-US" sz="1300" dirty="0">
                <a:latin typeface="Arial"/>
                <a:ea typeface="ＭＳ Ｐゴシック" pitchFamily="34" charset="-128"/>
                <a:cs typeface="Arial"/>
              </a:rPr>
              <a:t>2—Girl, Provider, and Mother. Courtesy the National Institutes of Health.   Available from: </a:t>
            </a:r>
            <a:r>
              <a:rPr lang="en-US" altLang="en-US" sz="1300" dirty="0">
                <a:latin typeface="Arial"/>
                <a:ea typeface="ＭＳ Ｐゴシック" pitchFamily="34" charset="-128"/>
                <a:cs typeface="Arial"/>
                <a:hlinkClick r:id="rId5" tooltip="Link to Image of Girl, Provider and Mother"/>
              </a:rPr>
              <a:t>http://betterdiabetescare.nih.gov/MAINwhat.htm</a:t>
            </a:r>
            <a:endParaRPr lang="en-US" altLang="en-US" sz="1300" dirty="0">
              <a:latin typeface="Arial"/>
              <a:ea typeface="ＭＳ Ｐゴシック" pitchFamily="34" charset="-128"/>
              <a:cs typeface="Arial"/>
            </a:endParaRPr>
          </a:p>
          <a:p>
            <a:pPr marL="746125" lvl="1" indent="-746125">
              <a:spcBef>
                <a:spcPct val="0"/>
              </a:spcBef>
            </a:pPr>
            <a:r>
              <a:rPr lang="en-US" altLang="en-US" sz="1300" dirty="0">
                <a:latin typeface="Arial"/>
                <a:ea typeface="ＭＳ Ｐゴシック" pitchFamily="34" charset="-128"/>
                <a:cs typeface="Arial"/>
              </a:rPr>
              <a:t>Slide 4: </a:t>
            </a:r>
            <a:r>
              <a:rPr lang="en-US" altLang="en-US" sz="1300" dirty="0" smtClean="0">
                <a:latin typeface="Arial"/>
                <a:ea typeface="ＭＳ Ｐゴシック" pitchFamily="34" charset="-128"/>
                <a:cs typeface="Arial"/>
              </a:rPr>
              <a:t>Diabetes Education nurse. </a:t>
            </a:r>
            <a:r>
              <a:rPr lang="en-US" altLang="en-US" sz="1300" dirty="0">
                <a:latin typeface="Arial"/>
                <a:ea typeface="ＭＳ Ｐゴシック" pitchFamily="34" charset="-128"/>
                <a:cs typeface="Arial"/>
              </a:rPr>
              <a:t>Courtesy </a:t>
            </a:r>
            <a:r>
              <a:rPr lang="en-US" altLang="en-US" sz="1300" dirty="0" smtClean="0">
                <a:latin typeface="Arial"/>
                <a:ea typeface="ＭＳ Ｐゴシック" pitchFamily="34" charset="-128"/>
                <a:cs typeface="Arial"/>
              </a:rPr>
              <a:t>United States Navy Photos</a:t>
            </a:r>
            <a:r>
              <a:rPr lang="en-US" altLang="en-US" sz="1300" dirty="0">
                <a:latin typeface="Arial"/>
                <a:ea typeface="ＭＳ Ｐゴシック" pitchFamily="34" charset="-128"/>
                <a:cs typeface="Arial"/>
              </a:rPr>
              <a:t>: Available from</a:t>
            </a:r>
            <a:r>
              <a:rPr lang="en-US" altLang="en-US" sz="1300" dirty="0" smtClean="0">
                <a:latin typeface="Arial"/>
                <a:ea typeface="ＭＳ Ｐゴシック" pitchFamily="34" charset="-128"/>
                <a:cs typeface="Arial"/>
              </a:rPr>
              <a:t>: </a:t>
            </a:r>
            <a:r>
              <a:rPr lang="en-US" sz="1300" dirty="0">
                <a:latin typeface="Arial"/>
                <a:cs typeface="Arial"/>
                <a:hlinkClick r:id="rId6" tooltip="Link to Diabetes Education Nurse image"/>
              </a:rPr>
              <a:t>http://tinyurl.com/</a:t>
            </a:r>
            <a:r>
              <a:rPr lang="en-US" sz="1300" dirty="0" smtClean="0">
                <a:latin typeface="Arial"/>
                <a:cs typeface="Arial"/>
                <a:hlinkClick r:id="rId6" tooltip="Link to Diabetes Education Nurse image"/>
              </a:rPr>
              <a:t>z5vsn4m</a:t>
            </a:r>
            <a:r>
              <a:rPr lang="en-US" sz="1300" dirty="0" smtClean="0">
                <a:latin typeface="Arial"/>
                <a:cs typeface="Arial"/>
              </a:rPr>
              <a:t> </a:t>
            </a:r>
            <a:r>
              <a:rPr lang="en-US" altLang="en-US" sz="1300" dirty="0" smtClean="0">
                <a:latin typeface="Arial"/>
                <a:ea typeface="ＭＳ Ｐゴシック" pitchFamily="34" charset="-128"/>
                <a:cs typeface="Arial"/>
              </a:rPr>
              <a:t>    </a:t>
            </a:r>
          </a:p>
          <a:p>
            <a:pPr marL="746125" lvl="1" indent="-746125">
              <a:spcBef>
                <a:spcPct val="0"/>
              </a:spcBef>
            </a:pPr>
            <a:r>
              <a:rPr lang="en-US" altLang="en-US" sz="1300" dirty="0" smtClean="0">
                <a:latin typeface="Arial"/>
                <a:ea typeface="ＭＳ Ｐゴシック" pitchFamily="34" charset="-128"/>
                <a:cs typeface="Arial"/>
              </a:rPr>
              <a:t>Slide </a:t>
            </a:r>
            <a:r>
              <a:rPr lang="en-US" altLang="en-US" sz="1300" dirty="0">
                <a:latin typeface="Arial"/>
                <a:ea typeface="ＭＳ Ｐゴシック" pitchFamily="34" charset="-128"/>
                <a:cs typeface="Arial"/>
              </a:rPr>
              <a:t>5:  Don Berwick.  Courtesy US Department of Health and Human Services. Available from: </a:t>
            </a:r>
            <a:r>
              <a:rPr lang="en-US" altLang="en-US" sz="1300" dirty="0">
                <a:solidFill>
                  <a:srgbClr val="FF0000"/>
                </a:solidFill>
                <a:ea typeface="ＭＳ Ｐゴシック" pitchFamily="34" charset="-128"/>
                <a:cs typeface="Arial"/>
                <a:hlinkClick r:id="rId7" tooltip="Link to Image of Don Berwick from Wikimedia Commons."/>
              </a:rPr>
              <a:t>https://en.wikipedia.org/wiki/Donald_Berwick#/</a:t>
            </a:r>
            <a:r>
              <a:rPr lang="en-US" altLang="en-US" sz="1300" dirty="0" smtClean="0">
                <a:solidFill>
                  <a:srgbClr val="FF0000"/>
                </a:solidFill>
                <a:ea typeface="ＭＳ Ｐゴシック" pitchFamily="34" charset="-128"/>
                <a:cs typeface="Arial"/>
                <a:hlinkClick r:id="rId7" tooltip="Link to Image of Don Berwick from Wikimedia Commons."/>
              </a:rPr>
              <a:t>media/File:Donald_Berwick_CMS_Administrator.jpg  </a:t>
            </a:r>
            <a:endParaRPr lang="en-US" altLang="en-US" sz="1300" dirty="0" smtClean="0">
              <a:solidFill>
                <a:srgbClr val="FF0000"/>
              </a:solidFill>
              <a:ea typeface="ＭＳ Ｐゴシック" pitchFamily="34" charset="-128"/>
              <a:cs typeface="Arial"/>
            </a:endParaRPr>
          </a:p>
          <a:p>
            <a:pPr marL="746125" lvl="1" indent="-746125">
              <a:spcBef>
                <a:spcPct val="0"/>
              </a:spcBef>
            </a:pPr>
            <a:r>
              <a:rPr lang="en-US" altLang="en-US" sz="1300" dirty="0" smtClean="0">
                <a:latin typeface="Arial"/>
                <a:ea typeface="ＭＳ Ｐゴシック" pitchFamily="34" charset="-128"/>
                <a:cs typeface="Arial"/>
              </a:rPr>
              <a:t>Slide </a:t>
            </a:r>
            <a:r>
              <a:rPr lang="en-US" altLang="en-US" sz="1300" dirty="0">
                <a:latin typeface="Arial"/>
                <a:ea typeface="ＭＳ Ｐゴシック" pitchFamily="34" charset="-128"/>
                <a:cs typeface="Arial"/>
              </a:rPr>
              <a:t>6:  Image 1—Nursing Avatar. Courtesy  Dr. Patricia Abbott.</a:t>
            </a:r>
          </a:p>
          <a:p>
            <a:pPr marL="746125" lvl="1" indent="-746125">
              <a:spcBef>
                <a:spcPct val="0"/>
              </a:spcBef>
            </a:pPr>
            <a:r>
              <a:rPr lang="en-US" altLang="en-US" sz="1300" dirty="0">
                <a:latin typeface="Arial"/>
                <a:ea typeface="ＭＳ Ｐゴシック" pitchFamily="34" charset="-128"/>
                <a:cs typeface="Arial"/>
              </a:rPr>
              <a:t>	</a:t>
            </a:r>
            <a:r>
              <a:rPr lang="en-US" altLang="en-US" sz="1300" dirty="0" smtClean="0">
                <a:latin typeface="Arial"/>
                <a:ea typeface="ＭＳ Ｐゴシック" pitchFamily="34" charset="-128"/>
                <a:cs typeface="Arial"/>
              </a:rPr>
              <a:t>Image </a:t>
            </a:r>
            <a:r>
              <a:rPr lang="en-US" altLang="en-US" sz="1300" dirty="0">
                <a:latin typeface="Arial"/>
                <a:ea typeface="ＭＳ Ｐゴシック" pitchFamily="34" charset="-128"/>
                <a:cs typeface="Arial"/>
              </a:rPr>
              <a:t>2—Patient Like Me. Available from: </a:t>
            </a:r>
            <a:r>
              <a:rPr lang="en-US" altLang="en-US" sz="1300" dirty="0">
                <a:latin typeface="Arial"/>
                <a:ea typeface="ＭＳ Ｐゴシック" pitchFamily="34" charset="-128"/>
                <a:cs typeface="Arial"/>
                <a:hlinkClick r:id="rId8" tooltip="Link to Image of Patient Like me Homepage"/>
              </a:rPr>
              <a:t>http://en.wikipedia.org/wiki/Patients_like_me</a:t>
            </a:r>
            <a:r>
              <a:rPr lang="en-US" altLang="en-US" sz="1300" dirty="0">
                <a:latin typeface="Arial"/>
                <a:ea typeface="ＭＳ Ｐゴシック" pitchFamily="34" charset="-128"/>
                <a:cs typeface="Arial"/>
              </a:rPr>
              <a:t>. </a:t>
            </a:r>
          </a:p>
          <a:p>
            <a:pPr marL="746125" lvl="1" indent="-746125"/>
            <a:r>
              <a:rPr lang="en-US" altLang="en-US" sz="1300" dirty="0">
                <a:latin typeface="Arial"/>
                <a:ea typeface="ＭＳ Ｐゴシック" pitchFamily="34" charset="-128"/>
                <a:cs typeface="Arial"/>
              </a:rPr>
              <a:t>Slide 7:  A Medical Model VERSUS Patient-Centered . Adapted from public domain materials supported by Department of Health and Human Services. Available from: </a:t>
            </a:r>
          </a:p>
          <a:p>
            <a:pPr marL="746125" lvl="1" indent="-746125"/>
            <a:r>
              <a:rPr lang="en-US" altLang="en-US" sz="1300" dirty="0" smtClean="0">
                <a:latin typeface="Arial"/>
                <a:ea typeface="ＭＳ Ｐゴシック" pitchFamily="34" charset="-128"/>
                <a:cs typeface="Arial"/>
                <a:hlinkClick r:id="rId9" tooltip="Link to Proving Patient-Centered Care Table"/>
              </a:rPr>
              <a:t>http</a:t>
            </a:r>
            <a:r>
              <a:rPr lang="en-US" altLang="en-US" sz="1300" dirty="0">
                <a:latin typeface="Arial"/>
                <a:ea typeface="ＭＳ Ｐゴシック" pitchFamily="34" charset="-128"/>
                <a:cs typeface="Arial"/>
                <a:hlinkClick r:id="rId9" tooltip="Link to Proving Patient-Centered Care Table"/>
              </a:rPr>
              <a:t>://www.esrdnet5.org/Files/Education/Training-Mod/Module-2--Patient-Centered-Care.aspx</a:t>
            </a:r>
            <a:endParaRPr lang="en-US" altLang="en-US" sz="1300" dirty="0">
              <a:latin typeface="Arial"/>
              <a:ea typeface="ＭＳ Ｐゴシック" pitchFamily="34" charset="-128"/>
              <a:cs typeface="Arial"/>
            </a:endParaRPr>
          </a:p>
          <a:p>
            <a:pPr marL="746125" lvl="1" indent="-746125"/>
            <a:r>
              <a:rPr lang="en-US" altLang="en-US" sz="1300" dirty="0">
                <a:latin typeface="Arial"/>
                <a:ea typeface="ＭＳ Ｐゴシック" pitchFamily="34" charset="-128"/>
                <a:cs typeface="Arial"/>
              </a:rPr>
              <a:t>Slide 8:  Man Questioning Another and African American Clinician with Clipboard:.  Agency for Healthcare Quality and Research: Available from: </a:t>
            </a:r>
            <a:r>
              <a:rPr lang="en-US" altLang="en-US" sz="1300" dirty="0">
                <a:latin typeface="Arial"/>
                <a:ea typeface="ＭＳ Ｐゴシック" pitchFamily="34" charset="-128"/>
                <a:cs typeface="Arial"/>
                <a:hlinkClick r:id="rId10" tooltip="Link to Image of Man questioning another and African American Man with Clipboard"/>
              </a:rPr>
              <a:t>http://www.ahrq.gov/questionsaretheanswer/</a:t>
            </a:r>
            <a:endParaRPr lang="en-US" altLang="en-US" sz="1300" dirty="0">
              <a:latin typeface="Arial"/>
              <a:ea typeface="ＭＳ Ｐゴシック" pitchFamily="34" charset="-128"/>
              <a:cs typeface="Arial"/>
            </a:endParaRPr>
          </a:p>
          <a:p>
            <a:pPr marL="746125" lvl="1" indent="-746125"/>
            <a:r>
              <a:rPr lang="en-US" altLang="en-US" sz="1300" dirty="0">
                <a:latin typeface="Arial"/>
                <a:ea typeface="ＭＳ Ｐゴシック" pitchFamily="34" charset="-128"/>
                <a:cs typeface="Arial"/>
              </a:rPr>
              <a:t>Slide 9:  Screenshot of </a:t>
            </a:r>
            <a:r>
              <a:rPr lang="en-US" altLang="en-US" sz="1300" dirty="0">
                <a:latin typeface="Arial"/>
                <a:ea typeface="ＭＳ Ｐゴシック" pitchFamily="34" charset="-128"/>
                <a:cs typeface="Arial"/>
                <a:hlinkClick r:id="rId11" tooltip="Link to Screenshot of AHRQ Patient-Centered Care through Health IT"/>
              </a:rPr>
              <a:t>http://www.ahrq.gov/clinic/tp/pcchittp.htm</a:t>
            </a:r>
            <a:r>
              <a:rPr lang="en-US" altLang="en-US" sz="1300" dirty="0">
                <a:latin typeface="Arial"/>
                <a:ea typeface="ＭＳ Ｐゴシック" pitchFamily="34" charset="-128"/>
                <a:cs typeface="Arial"/>
              </a:rPr>
              <a:t>.  Courtesy  Dr. Patricia Abbott.</a:t>
            </a:r>
          </a:p>
          <a:p>
            <a:pPr marL="746125" lvl="1" indent="-746125"/>
            <a:r>
              <a:rPr lang="en-US" altLang="en-US" sz="1300" dirty="0">
                <a:latin typeface="Arial"/>
                <a:ea typeface="ＭＳ Ｐゴシック" pitchFamily="34" charset="-128"/>
                <a:cs typeface="Arial"/>
              </a:rPr>
              <a:t>Slide 10: A Picture of the Greek God Kairos.-Available from:  </a:t>
            </a:r>
            <a:r>
              <a:rPr lang="en-US" altLang="en-US" sz="1300" dirty="0">
                <a:latin typeface="Arial"/>
                <a:ea typeface="ＭＳ Ｐゴシック" pitchFamily="34" charset="-128"/>
                <a:cs typeface="Arial"/>
                <a:hlinkClick r:id="rId12" tooltip="Link to Image of Greek god Kairos"/>
              </a:rPr>
              <a:t>http://www.museoegizio.it</a:t>
            </a:r>
            <a:r>
              <a:rPr lang="en-US" altLang="en-US" sz="1300" dirty="0" smtClean="0">
                <a:latin typeface="Arial"/>
                <a:ea typeface="ＭＳ Ｐゴシック" pitchFamily="34" charset="-128"/>
                <a:cs typeface="Arial"/>
                <a:hlinkClick r:id="rId12" tooltip="Link to Image of Greek god Kairos"/>
              </a:rPr>
              <a:t>/</a:t>
            </a:r>
            <a:endParaRPr lang="en-US" altLang="en-US" sz="1300" dirty="0">
              <a:latin typeface="Arial"/>
              <a:ea typeface="ＭＳ Ｐゴシック" pitchFamily="34" charset="-128"/>
              <a:cs typeface="Arial"/>
            </a:endParaRPr>
          </a:p>
        </p:txBody>
      </p:sp>
      <p:sp>
        <p:nvSpPr>
          <p:cNvPr id="6" name="Slide Number Placeholder 5"/>
          <p:cNvSpPr>
            <a:spLocks noGrp="1"/>
          </p:cNvSpPr>
          <p:nvPr>
            <p:ph type="sldNum" sz="quarter" idx="4"/>
          </p:nvPr>
        </p:nvSpPr>
        <p:spPr/>
        <p:txBody>
          <a:bodyPr/>
          <a:lstStyle/>
          <a:p>
            <a:fld id="{F3BF8891-5E06-46C2-89A4-6DB85D39BA35}" type="slidenum">
              <a:rPr lang="en-US" smtClean="0"/>
              <a:pPr/>
              <a:t>12</a:t>
            </a:fld>
            <a:endParaRPr lang="en-US" dirty="0"/>
          </a:p>
        </p:txBody>
      </p:sp>
    </p:spTree>
    <p:extLst>
      <p:ext uri="{BB962C8B-B14F-4D97-AF65-F5344CB8AC3E}">
        <p14:creationId xmlns:p14="http://schemas.microsoft.com/office/powerpoint/2010/main" val="255860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85962"/>
          </a:xfrm>
        </p:spPr>
        <p:txBody>
          <a:bodyPr/>
          <a:lstStyle/>
          <a:p>
            <a:r>
              <a:rPr lang="en-US" sz="3200" dirty="0"/>
              <a:t>Working with Health IT Systems</a:t>
            </a:r>
            <a:br>
              <a:rPr lang="en-US" sz="3200" dirty="0"/>
            </a:br>
            <a:r>
              <a:rPr lang="en-US" altLang="en-US" sz="3200" dirty="0">
                <a:latin typeface="Verdana" charset="0"/>
                <a:ea typeface="ＭＳ Ｐゴシック" charset="-128"/>
              </a:rPr>
              <a:t>HIT and Aspects of Patient-Centered Care</a:t>
            </a:r>
            <a:br>
              <a:rPr lang="en-US" altLang="en-US" sz="3200" dirty="0">
                <a:latin typeface="Verdana" charset="0"/>
                <a:ea typeface="ＭＳ Ｐゴシック" charset="-128"/>
              </a:rPr>
            </a:br>
            <a:r>
              <a:rPr lang="en-US" sz="3200" dirty="0" smtClean="0"/>
              <a:t>Lecture </a:t>
            </a:r>
            <a:r>
              <a:rPr lang="en-US" sz="3200" dirty="0"/>
              <a:t>a</a:t>
            </a:r>
          </a:p>
        </p:txBody>
      </p:sp>
      <p:sp>
        <p:nvSpPr>
          <p:cNvPr id="3" name="Content Placeholder 2"/>
          <p:cNvSpPr>
            <a:spLocks noGrp="1"/>
          </p:cNvSpPr>
          <p:nvPr>
            <p:ph sz="quarter" idx="14"/>
          </p:nvPr>
        </p:nvSpPr>
        <p:spPr/>
        <p:txBody>
          <a:bodyPr/>
          <a:lstStyle/>
          <a:p>
            <a:r>
              <a:rPr lang="en-US" sz="2800" dirty="0"/>
              <a:t>This material was developed by Johns Hopkins University, funded by the Department of Health and Human Services, Office of the National Coordinator for Health Information Technology under Award Number </a:t>
            </a:r>
            <a:r>
              <a:rPr lang="en-US" sz="2800" dirty="0" smtClean="0"/>
              <a:t>IU24OC00013</a:t>
            </a:r>
            <a:r>
              <a:rPr lang="en-US" sz="2800" dirty="0"/>
              <a:t>. This material was updated </a:t>
            </a:r>
            <a:r>
              <a:rPr lang="en-US" sz="2800" dirty="0" smtClean="0"/>
              <a:t>by </a:t>
            </a:r>
            <a:r>
              <a:rPr lang="en-US" sz="2800" dirty="0"/>
              <a:t>The University of Texas Health Science Center at Houston under Award Number 90WT0006</a:t>
            </a:r>
            <a:r>
              <a:rPr lang="en-US" sz="2800" dirty="0" smtClean="0"/>
              <a:t>.</a:t>
            </a:r>
            <a:endParaRPr lang="en-US" sz="2800"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13</a:t>
            </a:fld>
            <a:endParaRPr lang="en-US" dirty="0"/>
          </a:p>
        </p:txBody>
      </p:sp>
    </p:spTree>
    <p:extLst>
      <p:ext uri="{BB962C8B-B14F-4D97-AF65-F5344CB8AC3E}">
        <p14:creationId xmlns:p14="http://schemas.microsoft.com/office/powerpoint/2010/main" val="2806697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dirty="0">
                <a:ea typeface="ＭＳ Ｐゴシック" pitchFamily="34" charset="-128"/>
              </a:rPr>
              <a:t>HIT and Aspects of </a:t>
            </a:r>
            <a:br>
              <a:rPr lang="en-US" altLang="en-US" sz="2400" dirty="0">
                <a:ea typeface="ＭＳ Ｐゴシック" pitchFamily="34" charset="-128"/>
              </a:rPr>
            </a:br>
            <a:r>
              <a:rPr lang="en-US" altLang="en-US" sz="2400" dirty="0">
                <a:ea typeface="ＭＳ Ｐゴシック" pitchFamily="34" charset="-128"/>
              </a:rPr>
              <a:t>Patient-Centered Care </a:t>
            </a:r>
            <a:br>
              <a:rPr lang="en-US" altLang="en-US" sz="2400" dirty="0">
                <a:ea typeface="ＭＳ Ｐゴシック" pitchFamily="34" charset="-128"/>
              </a:rPr>
            </a:br>
            <a:r>
              <a:rPr lang="en-US" altLang="en-US" sz="2400" dirty="0">
                <a:ea typeface="ＭＳ Ｐゴシック" pitchFamily="34" charset="-128"/>
              </a:rPr>
              <a:t>Learning Objectives—Lecture </a:t>
            </a:r>
            <a:r>
              <a:rPr lang="en-US" altLang="en-US" sz="2400" dirty="0" smtClean="0">
                <a:ea typeface="ＭＳ Ｐゴシック" pitchFamily="34" charset="-128"/>
              </a:rPr>
              <a:t>a</a:t>
            </a:r>
            <a:endParaRPr lang="en-US" sz="2400" dirty="0"/>
          </a:p>
        </p:txBody>
      </p:sp>
      <p:sp>
        <p:nvSpPr>
          <p:cNvPr id="3" name="Content Placeholder 2"/>
          <p:cNvSpPr>
            <a:spLocks noGrp="1"/>
          </p:cNvSpPr>
          <p:nvPr>
            <p:ph sz="quarter" idx="14"/>
          </p:nvPr>
        </p:nvSpPr>
        <p:spPr/>
        <p:txBody>
          <a:bodyPr/>
          <a:lstStyle/>
          <a:p>
            <a:pPr lvl="1">
              <a:buFont typeface="Arial" pitchFamily="34" charset="0"/>
              <a:buChar char="•"/>
            </a:pPr>
            <a:r>
              <a:rPr lang="en-US" altLang="en-US" dirty="0">
                <a:ea typeface="ＭＳ Ｐゴシック" pitchFamily="34" charset="-128"/>
              </a:rPr>
              <a:t>Define patient-centered care. </a:t>
            </a:r>
          </a:p>
          <a:p>
            <a:pPr lvl="1">
              <a:buFont typeface="Arial" pitchFamily="34" charset="0"/>
              <a:buChar char="•"/>
            </a:pPr>
            <a:r>
              <a:rPr lang="en-US" altLang="en-US" dirty="0">
                <a:ea typeface="ＭＳ Ｐゴシック" pitchFamily="34" charset="-128"/>
              </a:rPr>
              <a:t>Suggest HIT-enabled solutions/strategies to enhance patient involvement in health and healthcare.</a:t>
            </a:r>
          </a:p>
          <a:p>
            <a:pPr lvl="1">
              <a:buFont typeface="Arial" pitchFamily="34" charset="0"/>
              <a:buChar char="•"/>
            </a:pPr>
            <a:r>
              <a:rPr lang="en-US" altLang="en-US" dirty="0">
                <a:ea typeface="ＭＳ Ｐゴシック" pitchFamily="34" charset="-128"/>
              </a:rPr>
              <a:t>Assess the effectiveness of HIT systems in supporting patient-centered care. </a:t>
            </a:r>
          </a:p>
          <a:p>
            <a:pPr lvl="1">
              <a:buFont typeface="Arial" pitchFamily="34" charset="0"/>
              <a:buChar char="•"/>
            </a:pPr>
            <a:r>
              <a:rPr lang="en-US" altLang="en-US" dirty="0">
                <a:ea typeface="ＭＳ Ｐゴシック" pitchFamily="34" charset="-128"/>
              </a:rPr>
              <a:t>Perform self-assessment of personal beliefs related to HIT and patient-centered care. </a:t>
            </a:r>
          </a:p>
        </p:txBody>
      </p:sp>
      <p:sp>
        <p:nvSpPr>
          <p:cNvPr id="4" name="Slide Number Placeholder 3"/>
          <p:cNvSpPr>
            <a:spLocks noGrp="1"/>
          </p:cNvSpPr>
          <p:nvPr>
            <p:ph type="sldNum" sz="quarter" idx="4"/>
          </p:nvPr>
        </p:nvSpPr>
        <p:spPr/>
        <p:txBody>
          <a:bodyPr/>
          <a:lstStyle/>
          <a:p>
            <a:fld id="{F3BF8891-5E06-46C2-89A4-6DB85D39BA35}" type="slidenum">
              <a:rPr lang="en-US" smtClean="0"/>
              <a:pPr/>
              <a:t>2</a:t>
            </a:fld>
            <a:endParaRPr lang="en-US" dirty="0"/>
          </a:p>
        </p:txBody>
      </p:sp>
    </p:spTree>
    <p:extLst>
      <p:ext uri="{BB962C8B-B14F-4D97-AF65-F5344CB8AC3E}">
        <p14:creationId xmlns:p14="http://schemas.microsoft.com/office/powerpoint/2010/main" val="573803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Patient-Centered Care</a:t>
            </a:r>
            <a:endParaRPr lang="en-US" dirty="0"/>
          </a:p>
        </p:txBody>
      </p:sp>
      <p:sp>
        <p:nvSpPr>
          <p:cNvPr id="3" name="Content Placeholder 2"/>
          <p:cNvSpPr>
            <a:spLocks noGrp="1"/>
          </p:cNvSpPr>
          <p:nvPr>
            <p:ph sz="quarter" idx="14"/>
          </p:nvPr>
        </p:nvSpPr>
        <p:spPr/>
        <p:txBody>
          <a:bodyPr/>
          <a:lstStyle/>
          <a:p>
            <a:r>
              <a:rPr lang="en-US" altLang="en-US" sz="2400" dirty="0">
                <a:ea typeface="ＭＳ Ｐゴシック" pitchFamily="34" charset="-128"/>
              </a:rPr>
              <a:t>What is “Patient Centered Care”?</a:t>
            </a:r>
          </a:p>
          <a:p>
            <a:pPr lvl="1"/>
            <a:r>
              <a:rPr lang="en-US" altLang="en-US" sz="2400" dirty="0">
                <a:ea typeface="ＭＳ Ｐゴシック" pitchFamily="34" charset="-128"/>
              </a:rPr>
              <a:t>“providing care that is respectful of </a:t>
            </a:r>
            <a:r>
              <a:rPr lang="en-US" altLang="en-US" sz="2400" dirty="0" smtClean="0">
                <a:ea typeface="ＭＳ Ｐゴシック" pitchFamily="34" charset="-128"/>
              </a:rPr>
              <a:t>and responsive </a:t>
            </a:r>
            <a:r>
              <a:rPr lang="en-US" altLang="en-US" sz="2400" dirty="0">
                <a:ea typeface="ＭＳ Ｐゴシック" pitchFamily="34" charset="-128"/>
              </a:rPr>
              <a:t>to individual patient </a:t>
            </a:r>
            <a:r>
              <a:rPr lang="en-US" altLang="en-US" sz="2400" dirty="0" smtClean="0">
                <a:ea typeface="ＭＳ Ｐゴシック" pitchFamily="34" charset="-128"/>
              </a:rPr>
              <a:t>preferences, needs</a:t>
            </a:r>
            <a:r>
              <a:rPr lang="en-US" altLang="en-US" sz="2400" dirty="0">
                <a:ea typeface="ＭＳ Ｐゴシック" pitchFamily="34" charset="-128"/>
              </a:rPr>
              <a:t>, and </a:t>
            </a:r>
            <a:r>
              <a:rPr lang="en-US" altLang="en-US" sz="2400" dirty="0" smtClean="0">
                <a:ea typeface="ＭＳ Ｐゴシック" pitchFamily="34" charset="-128"/>
              </a:rPr>
              <a:t>values” and </a:t>
            </a:r>
            <a:r>
              <a:rPr lang="en-US" altLang="en-US" sz="2400" dirty="0">
                <a:ea typeface="ＭＳ Ｐゴシック" pitchFamily="34" charset="-128"/>
              </a:rPr>
              <a:t>“ensuring </a:t>
            </a:r>
            <a:r>
              <a:rPr lang="en-US" altLang="en-US" sz="2400" dirty="0" smtClean="0">
                <a:ea typeface="ＭＳ Ｐゴシック" pitchFamily="34" charset="-128"/>
              </a:rPr>
              <a:t>that patient </a:t>
            </a:r>
            <a:r>
              <a:rPr lang="en-US" altLang="en-US" sz="2400" dirty="0">
                <a:ea typeface="ＭＳ Ｐゴシック" pitchFamily="34" charset="-128"/>
              </a:rPr>
              <a:t>values guide all clinical decisions</a:t>
            </a:r>
            <a:r>
              <a:rPr lang="en-US" altLang="en-US" sz="2400" dirty="0" smtClean="0">
                <a:ea typeface="ＭＳ Ｐゴシック" pitchFamily="34" charset="-128"/>
              </a:rPr>
              <a:t>."</a:t>
            </a:r>
            <a:endParaRPr lang="en-US" altLang="en-US" sz="2400" dirty="0">
              <a:ea typeface="ＭＳ Ｐゴシック" pitchFamily="34" charset="-128"/>
            </a:endParaRPr>
          </a:p>
          <a:p>
            <a:pPr lvl="1">
              <a:buNone/>
            </a:pPr>
            <a:r>
              <a:rPr lang="en-US" altLang="en-US" i="1" dirty="0">
                <a:ea typeface="ＭＳ Ｐゴシック" pitchFamily="34" charset="-128"/>
              </a:rPr>
              <a:t>                                                                      (Crossing the Quality Chasm, 2001)</a:t>
            </a:r>
            <a:endParaRPr lang="en-US" altLang="en-US" i="1" baseline="30000" dirty="0">
              <a:ea typeface="ＭＳ Ｐゴシック" pitchFamily="34" charset="-128"/>
            </a:endParaRPr>
          </a:p>
        </p:txBody>
      </p:sp>
      <p:pic>
        <p:nvPicPr>
          <p:cNvPr id="17" name="Picture 11" descr="There are two images on the slide.  The image on the left is of an elderly gentleman and a clinician.  The image on the right is of a young child, her mother, and a clinician.  Images courtesy of the National Institutes of Health."/>
          <p:cNvPicPr>
            <a:picLocks noGrp="1" noChangeAspect="1"/>
          </p:cNvPicPr>
          <p:nvPr>
            <p:ph sz="quarter" idx="37"/>
          </p:nvPr>
        </p:nvPicPr>
        <p:blipFill rotWithShape="1">
          <a:blip r:embed="rId3">
            <a:extLst>
              <a:ext uri="{28A0092B-C50C-407E-A947-70E740481C1C}">
                <a14:useLocalDpi xmlns:a14="http://schemas.microsoft.com/office/drawing/2010/main" val="0"/>
              </a:ext>
            </a:extLst>
          </a:blip>
          <a:srcRect l="141" t="4706" r="-141" b="10817"/>
          <a:stretch/>
        </p:blipFill>
        <p:spPr bwMode="auto">
          <a:xfrm>
            <a:off x="457200" y="3967162"/>
            <a:ext cx="8235950" cy="2242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4"/>
          </p:nvPr>
        </p:nvSpPr>
        <p:spPr/>
        <p:txBody>
          <a:bodyPr/>
          <a:lstStyle/>
          <a:p>
            <a:fld id="{F3BF8891-5E06-46C2-89A4-6DB85D39BA35}" type="slidenum">
              <a:rPr lang="en-US" smtClean="0"/>
              <a:pPr/>
              <a:t>3</a:t>
            </a:fld>
            <a:endParaRPr lang="en-US" dirty="0"/>
          </a:p>
        </p:txBody>
      </p:sp>
    </p:spTree>
    <p:extLst>
      <p:ext uri="{BB962C8B-B14F-4D97-AF65-F5344CB8AC3E}">
        <p14:creationId xmlns:p14="http://schemas.microsoft.com/office/powerpoint/2010/main" val="806539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ea typeface="ＭＳ Ｐゴシック" pitchFamily="34" charset="-128"/>
              </a:rPr>
              <a:t>Importance of Patient-Centered </a:t>
            </a:r>
            <a:r>
              <a:rPr lang="en-US" altLang="en-US" dirty="0">
                <a:ea typeface="ＭＳ Ｐゴシック" pitchFamily="34" charset="-128"/>
              </a:rPr>
              <a:t>Care</a:t>
            </a:r>
            <a:endParaRPr lang="en-US" dirty="0"/>
          </a:p>
        </p:txBody>
      </p:sp>
      <p:sp>
        <p:nvSpPr>
          <p:cNvPr id="3" name="Content Placeholder 2"/>
          <p:cNvSpPr>
            <a:spLocks noGrp="1"/>
          </p:cNvSpPr>
          <p:nvPr>
            <p:ph sz="quarter" idx="14"/>
          </p:nvPr>
        </p:nvSpPr>
        <p:spPr/>
        <p:txBody>
          <a:bodyPr/>
          <a:lstStyle/>
          <a:p>
            <a:r>
              <a:rPr lang="en-US" altLang="en-US" sz="1800" dirty="0">
                <a:ea typeface="ＭＳ Ｐゴシック" pitchFamily="34" charset="-128"/>
              </a:rPr>
              <a:t>Why is it Important?</a:t>
            </a:r>
          </a:p>
          <a:p>
            <a:pPr lvl="1"/>
            <a:r>
              <a:rPr lang="en-US" altLang="en-US" sz="1400" dirty="0">
                <a:ea typeface="ＭＳ Ｐゴシック" pitchFamily="34" charset="-128"/>
              </a:rPr>
              <a:t>“When informed patients take an active role in managing their diabetes, and providers are prepared, proactive, and supported with time and resources, their interaction is likely to be productive.” </a:t>
            </a:r>
            <a:r>
              <a:rPr lang="en-US" altLang="en-US" sz="1050" dirty="0">
                <a:ea typeface="ＭＳ Ｐゴシック" pitchFamily="34" charset="-128"/>
              </a:rPr>
              <a:t>(Better Diabetes Care, 2006)</a:t>
            </a:r>
          </a:p>
          <a:p>
            <a:pPr lvl="1"/>
            <a:r>
              <a:rPr lang="en-US" altLang="en-US" sz="1400" dirty="0">
                <a:ea typeface="ＭＳ Ｐゴシック" pitchFamily="34" charset="-128"/>
              </a:rPr>
              <a:t>“patient-centered interaction can lead to better diabetes care, more efficient and effective practices, healthier patients, and more satisfied patients and providers.” </a:t>
            </a:r>
            <a:r>
              <a:rPr lang="en-US" altLang="en-US" sz="1050" dirty="0">
                <a:ea typeface="ＭＳ Ｐゴシック" pitchFamily="34" charset="-128"/>
              </a:rPr>
              <a:t>(Better Diabetes Care, 2006)</a:t>
            </a:r>
          </a:p>
        </p:txBody>
      </p:sp>
      <p:pic>
        <p:nvPicPr>
          <p:cNvPr id="9" name="Picture 10" descr="A diabetes education nurse checks a patient's foot. " title="Diabetes Education Nurse"/>
          <p:cNvPicPr>
            <a:picLocks noGrp="1" noChangeAspect="1"/>
          </p:cNvPicPr>
          <p:nvPr>
            <p:ph sz="quarter" idx="37"/>
          </p:nvPr>
        </p:nvPicPr>
        <p:blipFill>
          <a:blip r:embed="rId3">
            <a:extLst>
              <a:ext uri="{28A0092B-C50C-407E-A947-70E740481C1C}">
                <a14:useLocalDpi xmlns:a14="http://schemas.microsoft.com/office/drawing/2010/main" val="0"/>
              </a:ext>
            </a:extLst>
          </a:blip>
          <a:stretch>
            <a:fillRect/>
          </a:stretch>
        </p:blipFill>
        <p:spPr bwMode="auto">
          <a:xfrm>
            <a:off x="2195617" y="3512678"/>
            <a:ext cx="3695335" cy="247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39"/>
          </p:nvPr>
        </p:nvSpPr>
        <p:spPr>
          <a:xfrm>
            <a:off x="2109033" y="6000204"/>
            <a:ext cx="5208497" cy="489336"/>
          </a:xfrm>
        </p:spPr>
        <p:txBody>
          <a:bodyPr/>
          <a:lstStyle/>
          <a:p>
            <a:r>
              <a:rPr lang="en-US" dirty="0" smtClean="0"/>
              <a:t>Image Courtesy of the United States Navy</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4</a:t>
            </a:fld>
            <a:endParaRPr lang="en-US" dirty="0"/>
          </a:p>
        </p:txBody>
      </p:sp>
    </p:spTree>
    <p:extLst>
      <p:ext uri="{BB962C8B-B14F-4D97-AF65-F5344CB8AC3E}">
        <p14:creationId xmlns:p14="http://schemas.microsoft.com/office/powerpoint/2010/main" val="1733654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ea typeface="ＭＳ Ｐゴシック" pitchFamily="34" charset="-128"/>
              </a:rPr>
              <a:t>What are the Core Concepts of Patient- and Family-Centered Care</a:t>
            </a:r>
            <a:r>
              <a:rPr lang="en-US" altLang="en-US" sz="3200" dirty="0" smtClean="0">
                <a:ea typeface="ＭＳ Ｐゴシック" pitchFamily="34" charset="-128"/>
              </a:rPr>
              <a:t>?</a:t>
            </a:r>
            <a:endParaRPr lang="en-US" sz="3200" dirty="0"/>
          </a:p>
        </p:txBody>
      </p:sp>
      <p:sp>
        <p:nvSpPr>
          <p:cNvPr id="3" name="Content Placeholder 2"/>
          <p:cNvSpPr>
            <a:spLocks noGrp="1"/>
          </p:cNvSpPr>
          <p:nvPr>
            <p:ph sz="quarter" idx="14"/>
          </p:nvPr>
        </p:nvSpPr>
        <p:spPr/>
        <p:txBody>
          <a:bodyPr/>
          <a:lstStyle/>
          <a:p>
            <a:r>
              <a:rPr lang="en-US" altLang="en-US" sz="2400" dirty="0">
                <a:ea typeface="ＭＳ Ｐゴシック" pitchFamily="34" charset="-128"/>
              </a:rPr>
              <a:t>Dignity and Respect</a:t>
            </a:r>
          </a:p>
          <a:p>
            <a:r>
              <a:rPr lang="en-US" altLang="en-US" sz="2400" dirty="0">
                <a:ea typeface="ＭＳ Ｐゴシック" pitchFamily="34" charset="-128"/>
              </a:rPr>
              <a:t>Information Sharing</a:t>
            </a:r>
          </a:p>
          <a:p>
            <a:r>
              <a:rPr lang="en-US" altLang="en-US" sz="2400" dirty="0">
                <a:ea typeface="ＭＳ Ｐゴシック" pitchFamily="34" charset="-128"/>
              </a:rPr>
              <a:t>Participation</a:t>
            </a:r>
          </a:p>
          <a:p>
            <a:r>
              <a:rPr lang="en-US" altLang="en-US" sz="2400" dirty="0" smtClean="0">
                <a:ea typeface="ＭＳ Ｐゴシック" pitchFamily="34" charset="-128"/>
              </a:rPr>
              <a:t>Collaboration</a:t>
            </a:r>
            <a:endParaRPr lang="en-US" altLang="en-US" sz="2400" dirty="0">
              <a:ea typeface="ＭＳ Ｐゴシック" pitchFamily="34" charset="-128"/>
            </a:endParaRPr>
          </a:p>
        </p:txBody>
      </p:sp>
      <p:pic>
        <p:nvPicPr>
          <p:cNvPr id="9" name="Picture 12" descr="A picture of Dr. Donald Berwick; the former Administrator of the Centers for Medicare and Medicaid Services." title="color photograph"/>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639388"/>
            <a:ext cx="3459163" cy="377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p:cNvSpPr>
            <a:spLocks noGrp="1"/>
          </p:cNvSpPr>
          <p:nvPr>
            <p:ph type="body" sz="quarter" idx="33"/>
          </p:nvPr>
        </p:nvSpPr>
        <p:spPr>
          <a:xfrm>
            <a:off x="5046118" y="6099714"/>
            <a:ext cx="3475472" cy="712566"/>
          </a:xfrm>
        </p:spPr>
        <p:txBody>
          <a:bodyPr/>
          <a:lstStyle/>
          <a:p>
            <a:r>
              <a:rPr lang="en-US" sz="1600" u="sng" dirty="0">
                <a:latin typeface="Arial" charset="0"/>
                <a:hlinkClick r:id="rId4" tooltip="Link to Youtube video of Dr. Berwick's speech"/>
              </a:rPr>
              <a:t>http://www.youtube.com/watch?v=SSauhroFTpk</a:t>
            </a:r>
            <a:endParaRPr lang="en-US" sz="1600" dirty="0">
              <a:latin typeface="Arial" charset="0"/>
              <a:hlinkClick r:id="rId4" tooltip="Link to Youtube video of Dr. Berwick's speech"/>
            </a:endParaRPr>
          </a:p>
          <a:p>
            <a:endParaRPr lang="en-US" sz="1600" dirty="0">
              <a:hlinkClick r:id="rId4" tooltip="Link to Youtube video of Dr. Berwick's speech"/>
            </a:endParaRPr>
          </a:p>
        </p:txBody>
      </p:sp>
      <p:sp>
        <p:nvSpPr>
          <p:cNvPr id="7" name="Slide Number Placeholder 6"/>
          <p:cNvSpPr>
            <a:spLocks noGrp="1"/>
          </p:cNvSpPr>
          <p:nvPr>
            <p:ph type="sldNum" sz="quarter" idx="4"/>
          </p:nvPr>
        </p:nvSpPr>
        <p:spPr/>
        <p:txBody>
          <a:bodyPr/>
          <a:lstStyle/>
          <a:p>
            <a:fld id="{F3BF8891-5E06-46C2-89A4-6DB85D39BA35}" type="slidenum">
              <a:rPr lang="en-US" smtClean="0"/>
              <a:pPr/>
              <a:t>5</a:t>
            </a:fld>
            <a:endParaRPr lang="en-US" dirty="0"/>
          </a:p>
        </p:txBody>
      </p:sp>
    </p:spTree>
    <p:extLst>
      <p:ext uri="{BB962C8B-B14F-4D97-AF65-F5344CB8AC3E}">
        <p14:creationId xmlns:p14="http://schemas.microsoft.com/office/powerpoint/2010/main" val="22687115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Rise of the Active Patient</a:t>
            </a:r>
            <a:endParaRPr lang="en-US" dirty="0"/>
          </a:p>
        </p:txBody>
      </p:sp>
      <p:sp>
        <p:nvSpPr>
          <p:cNvPr id="3" name="Content Placeholder 2"/>
          <p:cNvSpPr>
            <a:spLocks noGrp="1"/>
          </p:cNvSpPr>
          <p:nvPr>
            <p:ph sz="quarter" idx="14"/>
          </p:nvPr>
        </p:nvSpPr>
        <p:spPr/>
        <p:txBody>
          <a:bodyPr anchor="ctr"/>
          <a:lstStyle/>
          <a:p>
            <a:pPr marL="0" indent="0">
              <a:buNone/>
            </a:pPr>
            <a:r>
              <a:rPr lang="en-US" altLang="en-US" sz="1600" dirty="0">
                <a:ea typeface="ＭＳ Ｐゴシック" pitchFamily="34" charset="-128"/>
              </a:rPr>
              <a:t>“Americans' pursuit of health takes place within a widening network of both online and offline sources. Whereas someone may have in the past called a health professional, their Mom, or a good friend, they now are also reading blogs, listening to podcasts, updating their social network profile, and posting comments.”</a:t>
            </a:r>
            <a:r>
              <a:rPr lang="en-US" altLang="ja-JP" sz="1050" dirty="0">
                <a:ea typeface="ＭＳ Ｐゴシック" pitchFamily="34" charset="-128"/>
              </a:rPr>
              <a:t> (Fox &amp; Jones, 2009)</a:t>
            </a:r>
            <a:endParaRPr lang="en-US" altLang="en-US" sz="1050" dirty="0">
              <a:ea typeface="ＭＳ Ｐゴシック" pitchFamily="34" charset="-128"/>
            </a:endParaRPr>
          </a:p>
          <a:p>
            <a:endParaRPr lang="en-US" dirty="0"/>
          </a:p>
        </p:txBody>
      </p:sp>
      <p:pic>
        <p:nvPicPr>
          <p:cNvPr id="12" name="Picture 14" descr="A screen shot of a nursing instructor avatar in a Second Life virtual clinic.  Image courtesy of Dr. Patricia Abbott."/>
          <p:cNvPicPr>
            <a:picLocks noGrp="1" noChangeAspect="1"/>
          </p:cNvPicPr>
          <p:nvPr>
            <p:ph sz="quarter" idx="34"/>
          </p:nvPr>
        </p:nvPicPr>
        <p:blipFill>
          <a:blip r:embed="rId3" cstate="print">
            <a:extLst>
              <a:ext uri="{28A0092B-C50C-407E-A947-70E740481C1C}">
                <a14:useLocalDpi xmlns:a14="http://schemas.microsoft.com/office/drawing/2010/main" val="0"/>
              </a:ext>
            </a:extLst>
          </a:blip>
          <a:stretch>
            <a:fillRect/>
          </a:stretch>
        </p:blipFill>
        <p:spPr bwMode="auto">
          <a:xfrm>
            <a:off x="3254375" y="3179823"/>
            <a:ext cx="2635250" cy="1412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A screen shot of a Patients Like Me patient profile. CC-BY-SA 3.0 Wikipedia."/>
          <p:cNvPicPr>
            <a:picLocks noGrp="1" noChangeAspect="1"/>
          </p:cNvPicPr>
          <p:nvPr>
            <p:ph sz="quarter" idx="18"/>
          </p:nvPr>
        </p:nvPicPr>
        <p:blipFill>
          <a:blip r:embed="rId4">
            <a:extLst>
              <a:ext uri="{28A0092B-C50C-407E-A947-70E740481C1C}">
                <a14:useLocalDpi xmlns:a14="http://schemas.microsoft.com/office/drawing/2010/main" val="0"/>
              </a:ext>
            </a:extLst>
          </a:blip>
          <a:stretch>
            <a:fillRect/>
          </a:stretch>
        </p:blipFill>
        <p:spPr bwMode="auto">
          <a:xfrm>
            <a:off x="6291644" y="1648968"/>
            <a:ext cx="2151888" cy="4474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p:cNvSpPr>
            <a:spLocks noGrp="1"/>
          </p:cNvSpPr>
          <p:nvPr>
            <p:ph type="sldNum" sz="quarter" idx="4"/>
          </p:nvPr>
        </p:nvSpPr>
        <p:spPr/>
        <p:txBody>
          <a:bodyPr/>
          <a:lstStyle/>
          <a:p>
            <a:fld id="{F3BF8891-5E06-46C2-89A4-6DB85D39BA35}" type="slidenum">
              <a:rPr lang="en-US" smtClean="0"/>
              <a:pPr/>
              <a:t>6</a:t>
            </a:fld>
            <a:endParaRPr lang="en-US" dirty="0"/>
          </a:p>
        </p:txBody>
      </p:sp>
    </p:spTree>
    <p:extLst>
      <p:ext uri="{BB962C8B-B14F-4D97-AF65-F5344CB8AC3E}">
        <p14:creationId xmlns:p14="http://schemas.microsoft.com/office/powerpoint/2010/main" val="1116936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a:ea typeface="ＭＳ Ｐゴシック" pitchFamily="34" charset="-128"/>
              </a:rPr>
              <a:t>Medical Model VERSUS Patient-Centered </a:t>
            </a:r>
            <a:r>
              <a:rPr lang="en-US" altLang="en-US" sz="2800" dirty="0">
                <a:latin typeface="Tahoma" pitchFamily="34" charset="0"/>
                <a:ea typeface="ＭＳ Ｐゴシック" pitchFamily="34" charset="-128"/>
              </a:rPr>
              <a:t>Model</a:t>
            </a:r>
            <a:endParaRPr lang="en-US" sz="2800" dirty="0"/>
          </a:p>
        </p:txBody>
      </p:sp>
      <p:pic>
        <p:nvPicPr>
          <p:cNvPr id="6" name="Picture 10" descr="The image on the screen is a table citation from the end-stage renal disease organization website.  It has two columns comparing the out of date medical model (in the left column), with the more current patient-centered model (in the right column).  The image citation is www.esrdnet5.org/files/education/training-mod/module2/patient centered care.aspx.  These are public domain images supported by the US Department of Health and Human Services.&#10;&#10;These materials are in the public domain supported by the US Department of Helath and Human Service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7381" y="1253490"/>
            <a:ext cx="7675563" cy="531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4"/>
          </p:nvPr>
        </p:nvSpPr>
        <p:spPr/>
        <p:txBody>
          <a:bodyPr/>
          <a:lstStyle/>
          <a:p>
            <a:fld id="{F3BF8891-5E06-46C2-89A4-6DB85D39BA35}" type="slidenum">
              <a:rPr lang="en-US" smtClean="0"/>
              <a:pPr/>
              <a:t>7</a:t>
            </a:fld>
            <a:endParaRPr lang="en-US" dirty="0"/>
          </a:p>
        </p:txBody>
      </p:sp>
    </p:spTree>
    <p:extLst>
      <p:ext uri="{BB962C8B-B14F-4D97-AF65-F5344CB8AC3E}">
        <p14:creationId xmlns:p14="http://schemas.microsoft.com/office/powerpoint/2010/main" val="3052275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a:ea typeface="ＭＳ Ｐゴシック" pitchFamily="34" charset="-128"/>
              </a:rPr>
              <a:t>A Public Service Announcement from </a:t>
            </a:r>
            <a:r>
              <a:rPr lang="en-US" altLang="en-US" sz="2800" dirty="0" err="1">
                <a:ea typeface="ＭＳ Ｐゴシック" pitchFamily="34" charset="-128"/>
              </a:rPr>
              <a:t>AHRQ.Gov</a:t>
            </a:r>
            <a:endParaRPr lang="en-US" sz="2800" dirty="0"/>
          </a:p>
        </p:txBody>
      </p:sp>
      <p:sp>
        <p:nvSpPr>
          <p:cNvPr id="3" name="Content Placeholder 2"/>
          <p:cNvSpPr>
            <a:spLocks noGrp="1"/>
          </p:cNvSpPr>
          <p:nvPr>
            <p:ph sz="quarter" idx="14"/>
          </p:nvPr>
        </p:nvSpPr>
        <p:spPr/>
        <p:txBody>
          <a:bodyPr/>
          <a:lstStyle/>
          <a:p>
            <a:pPr marL="0" indent="0">
              <a:buNone/>
            </a:pPr>
            <a:r>
              <a:rPr lang="en-US" altLang="en-US" b="1" dirty="0">
                <a:latin typeface="Arial" pitchFamily="34" charset="0"/>
                <a:ea typeface="ＭＳ Ｐゴシック" pitchFamily="34" charset="-128"/>
              </a:rPr>
              <a:t>Questions Are the Answer</a:t>
            </a:r>
            <a:r>
              <a:rPr lang="en-US" altLang="en-US" sz="8000" dirty="0">
                <a:latin typeface="Arial" pitchFamily="34" charset="0"/>
                <a:ea typeface="ＭＳ Ｐゴシック" pitchFamily="34" charset="-128"/>
              </a:rPr>
              <a:t/>
            </a:r>
            <a:br>
              <a:rPr lang="en-US" altLang="en-US" sz="8000" dirty="0">
                <a:latin typeface="Arial" pitchFamily="34" charset="0"/>
                <a:ea typeface="ＭＳ Ｐゴシック" pitchFamily="34" charset="-128"/>
              </a:rPr>
            </a:br>
            <a:r>
              <a:rPr lang="en-US" altLang="en-US" b="1" dirty="0">
                <a:latin typeface="Arial" pitchFamily="34" charset="0"/>
                <a:ea typeface="ＭＳ Ｐゴシック" pitchFamily="34" charset="-128"/>
              </a:rPr>
              <a:t>Medical errors cause tens of thousands of deaths each year. But you can help. Get more involved with your health care.</a:t>
            </a:r>
            <a:r>
              <a:rPr lang="en-US" altLang="en-US" sz="1200" b="1" dirty="0">
                <a:latin typeface="Arial" pitchFamily="34" charset="0"/>
                <a:ea typeface="ＭＳ Ｐゴシック" pitchFamily="34" charset="-128"/>
              </a:rPr>
              <a:t/>
            </a:r>
            <a:br>
              <a:rPr lang="en-US" altLang="en-US" sz="1200" b="1" dirty="0">
                <a:latin typeface="Arial" pitchFamily="34" charset="0"/>
                <a:ea typeface="ＭＳ Ｐゴシック" pitchFamily="34" charset="-128"/>
              </a:rPr>
            </a:br>
            <a:r>
              <a:rPr lang="en-US" altLang="en-US" sz="1000" b="1" dirty="0">
                <a:latin typeface="Arial" pitchFamily="34" charset="0"/>
                <a:ea typeface="ＭＳ Ｐゴシック" pitchFamily="34" charset="-128"/>
              </a:rPr>
              <a:t/>
            </a:r>
            <a:br>
              <a:rPr lang="en-US" altLang="en-US" sz="1000" b="1" dirty="0">
                <a:latin typeface="Arial" pitchFamily="34" charset="0"/>
                <a:ea typeface="ＭＳ Ｐゴシック" pitchFamily="34" charset="-128"/>
              </a:rPr>
            </a:br>
            <a:r>
              <a:rPr lang="en-US" altLang="en-US" sz="1600" b="1" dirty="0">
                <a:latin typeface="Arial" pitchFamily="34" charset="0"/>
                <a:ea typeface="ＭＳ Ｐゴシック" pitchFamily="34" charset="-128"/>
                <a:hlinkClick r:id="rId3" tooltip="Link to AHRQ Questions to Ask your Doctor"/>
              </a:rPr>
              <a:t>http://www.ahrq.gov/patients-consumers/patient-involvement/ask-your-doctor/index.html</a:t>
            </a:r>
            <a:endParaRPr lang="en-US" dirty="0"/>
          </a:p>
        </p:txBody>
      </p:sp>
      <p:pic>
        <p:nvPicPr>
          <p:cNvPr id="12" name="Picture 8" descr="Two images on the slide.  The image of the left is of one man questioning another.  The image of the right is of an African American clinician holding a clipboard.  Images courtesy of the Agency for Healthcare Quality and Research."/>
          <p:cNvPicPr>
            <a:picLocks noGrp="1" noChangeAspect="1"/>
          </p:cNvPicPr>
          <p:nvPr>
            <p:ph sz="quarter" idx="37"/>
          </p:nvPr>
        </p:nvPicPr>
        <p:blipFill rotWithShape="1">
          <a:blip r:embed="rId4" cstate="print">
            <a:extLst>
              <a:ext uri="{28A0092B-C50C-407E-A947-70E740481C1C}">
                <a14:useLocalDpi xmlns:a14="http://schemas.microsoft.com/office/drawing/2010/main" val="0"/>
              </a:ext>
            </a:extLst>
          </a:blip>
          <a:srcRect l="204" t="931" b="1071"/>
          <a:stretch/>
        </p:blipFill>
        <p:spPr bwMode="auto">
          <a:xfrm>
            <a:off x="842962" y="3643308"/>
            <a:ext cx="7000875" cy="2614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4"/>
          </p:nvPr>
        </p:nvSpPr>
        <p:spPr/>
        <p:txBody>
          <a:bodyPr/>
          <a:lstStyle/>
          <a:p>
            <a:fld id="{F3BF8891-5E06-46C2-89A4-6DB85D39BA35}" type="slidenum">
              <a:rPr lang="en-US" smtClean="0"/>
              <a:pPr/>
              <a:t>8</a:t>
            </a:fld>
            <a:endParaRPr lang="en-US" dirty="0"/>
          </a:p>
        </p:txBody>
      </p:sp>
    </p:spTree>
    <p:extLst>
      <p:ext uri="{BB962C8B-B14F-4D97-AF65-F5344CB8AC3E}">
        <p14:creationId xmlns:p14="http://schemas.microsoft.com/office/powerpoint/2010/main" val="152761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ea typeface="ＭＳ Ｐゴシック" pitchFamily="34" charset="-128"/>
              </a:rPr>
              <a:t>Measuring Effectiveness of Patient-Centered Approaches</a:t>
            </a:r>
            <a:endParaRPr lang="en-US" sz="3200" dirty="0"/>
          </a:p>
        </p:txBody>
      </p:sp>
      <p:pic>
        <p:nvPicPr>
          <p:cNvPr id="6" name="Picture 2" title="Screenshot of AHRQ Patient-Centered Care through Health IT"/>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618706"/>
            <a:ext cx="7010400" cy="392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title="Link to AHRQ Patient-Centered Care through Health IT"/>
          <p:cNvSpPr>
            <a:spLocks noGrp="1"/>
          </p:cNvSpPr>
          <p:nvPr>
            <p:ph type="body" sz="quarter" idx="32"/>
          </p:nvPr>
        </p:nvSpPr>
        <p:spPr>
          <a:xfrm>
            <a:off x="754834" y="5902234"/>
            <a:ext cx="7634331" cy="640080"/>
          </a:xfrm>
        </p:spPr>
        <p:txBody>
          <a:bodyPr/>
          <a:lstStyle/>
          <a:p>
            <a:r>
              <a:rPr lang="en-US" altLang="en-US" sz="1100" dirty="0"/>
              <a:t>Patient-Centered Care Through Health IT. October 2014. Agency for Healthcare Research and Quality, Rockville, MD. </a:t>
            </a:r>
          </a:p>
          <a:p>
            <a:r>
              <a:rPr lang="en-US" altLang="en-US" sz="1100" dirty="0">
                <a:hlinkClick r:id="rId4" tooltip="Link to AHRQ Patient-Centered Care through Health IT"/>
              </a:rPr>
              <a:t>http://www.ahrq.gov/research/findings/evidence-based-reports/er206-abstract.html</a:t>
            </a:r>
            <a:endParaRPr lang="en-US" altLang="en-US" sz="1100" dirty="0"/>
          </a:p>
          <a:p>
            <a:endParaRPr 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9</a:t>
            </a:fld>
            <a:endParaRPr lang="en-US" dirty="0"/>
          </a:p>
        </p:txBody>
      </p:sp>
    </p:spTree>
    <p:extLst>
      <p:ext uri="{BB962C8B-B14F-4D97-AF65-F5344CB8AC3E}">
        <p14:creationId xmlns:p14="http://schemas.microsoft.com/office/powerpoint/2010/main" val="217634149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ompX_unitY_Lecture_Slides_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Template>
  <TotalTime>300</TotalTime>
  <Words>3601</Words>
  <Application>Microsoft Office PowerPoint</Application>
  <PresentationFormat>On-screen Show (4:3)</PresentationFormat>
  <Paragraphs>175</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CompX_unitY_Lecture_Slides_Template</vt:lpstr>
      <vt:lpstr>Working with Health IT Systems </vt:lpstr>
      <vt:lpstr>HIT and Aspects of  Patient-Centered Care  Learning Objectives—Lecture a</vt:lpstr>
      <vt:lpstr>Patient-Centered Care</vt:lpstr>
      <vt:lpstr>Importance of Patient-Centered Care</vt:lpstr>
      <vt:lpstr>What are the Core Concepts of Patient- and Family-Centered Care?</vt:lpstr>
      <vt:lpstr>Rise of the Active Patient</vt:lpstr>
      <vt:lpstr>Medical Model VERSUS Patient-Centered Model</vt:lpstr>
      <vt:lpstr>A Public Service Announcement from AHRQ.Gov</vt:lpstr>
      <vt:lpstr>Measuring Effectiveness of Patient-Centered Approaches</vt:lpstr>
      <vt:lpstr>HIT and Aspects of  Patient-Centered Care Summary – Lecture a</vt:lpstr>
      <vt:lpstr>HIT and Aspects of  Patient-Centered Care References – Lecture a</vt:lpstr>
      <vt:lpstr>HIT and Aspects of  Patient-Centered Care References – Lecture a (cont’d)</vt:lpstr>
      <vt:lpstr>Working with Health IT Systems HIT and Aspects of Patient-Centered Care Lecture a</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 7, Unit 10a: Working With Health IT Systems: HIT and Aspects of Patient Centered Care, Lecture a</dc:title>
  <dc:subject>Working with Health IT Systems, HIT and Aspects of Patient-Centered Care</dc:subject>
  <dc:creator>U.S. Department of Health and Human Services, Office of the National Coordinator for Health Information Technology</dc:creator>
  <cp:keywords>Health IT, Health Systems, HealthIT, Health Informatics</cp:keywords>
  <cp:lastModifiedBy>admin</cp:lastModifiedBy>
  <cp:revision>27</cp:revision>
  <dcterms:created xsi:type="dcterms:W3CDTF">2016-06-14T18:16:21Z</dcterms:created>
  <dcterms:modified xsi:type="dcterms:W3CDTF">2017-06-07T17:51:07Z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