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custDataLst>
    <p:tags r:id="rId16"/>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3" autoAdjust="0"/>
    <p:restoredTop sz="86439" autoAdjust="0"/>
  </p:normalViewPr>
  <p:slideViewPr>
    <p:cSldViewPr snapToGrid="0">
      <p:cViewPr varScale="1">
        <p:scale>
          <a:sx n="70" d="100"/>
          <a:sy n="70" d="100"/>
        </p:scale>
        <p:origin x="-91" y="-168"/>
      </p:cViewPr>
      <p:guideLst>
        <p:guide orient="horz" pos="2160"/>
        <p:guide orient="horz" pos="3888"/>
        <p:guide orient="horz" pos="1008"/>
        <p:guide pos="2880"/>
        <p:guide pos="2875"/>
      </p:guideLst>
    </p:cSldViewPr>
  </p:slideViewPr>
  <p:outlineViewPr>
    <p:cViewPr>
      <p:scale>
        <a:sx n="33" d="100"/>
        <a:sy n="33" d="100"/>
      </p:scale>
      <p:origin x="0" y="261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6/7/2017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a:ea typeface="ＭＳ Ｐゴシック" pitchFamily="34" charset="-128"/>
              </a:rPr>
              <a:t>Welcome to </a:t>
            </a:r>
            <a:r>
              <a:rPr lang="en-US" altLang="en-US" i="1" dirty="0">
                <a:ea typeface="ＭＳ Ｐゴシック" pitchFamily="34" charset="-128"/>
              </a:rPr>
              <a:t>Working with Health IT Systems</a:t>
            </a:r>
            <a:r>
              <a:rPr lang="en-US" altLang="en-US" dirty="0">
                <a:ea typeface="ＭＳ Ｐゴシック" pitchFamily="34" charset="-128"/>
              </a:rPr>
              <a:t>: </a:t>
            </a:r>
            <a:r>
              <a:rPr lang="en-US" altLang="en-US" i="1" dirty="0">
                <a:ea typeface="ＭＳ Ｐゴシック" pitchFamily="34" charset="-128"/>
              </a:rPr>
              <a:t>HIT and Aspects of Patient-Centered Care</a:t>
            </a:r>
            <a:r>
              <a:rPr lang="en-US" altLang="en-US" dirty="0">
                <a:ea typeface="ＭＳ Ｐゴシック" pitchFamily="34" charset="-128"/>
              </a:rPr>
              <a:t>.  This is Lecture b.</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42067326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ea typeface="ＭＳ Ｐゴシック" pitchFamily="34" charset="-128"/>
              </a:rPr>
              <a:t>This concludes </a:t>
            </a:r>
            <a:r>
              <a:rPr lang="en-US" altLang="en-US" i="1" dirty="0">
                <a:ea typeface="ＭＳ Ｐゴシック" pitchFamily="34" charset="-128"/>
              </a:rPr>
              <a:t>HIT and Aspects of Patient-Centered Care</a:t>
            </a:r>
            <a:r>
              <a:rPr lang="en-US" altLang="en-US" b="1" dirty="0">
                <a:ea typeface="ＭＳ Ｐゴシック" pitchFamily="34" charset="-128"/>
              </a:rPr>
              <a:t>.</a:t>
            </a:r>
            <a:r>
              <a:rPr lang="en-US" altLang="en-US" dirty="0">
                <a:ea typeface="ＭＳ Ｐゴシック" pitchFamily="34" charset="-128"/>
              </a:rPr>
              <a:t>  In summary, we have covered patient-centered care and discussed some strategies in which Health IT can be used with patients to increase their engagement.  Assessing the efficiency of Health IT systems in supporting patient-centered care will be clearer once the AHRQ report is released later, but in the interim, variables that are often collected and can be thought of in relation to Health IT were covered.  Finally, in the assessment exercise, you will have the opportunity to express your beliefs and offer suggestions for improvement of the current processes of patient-centered care using Health IT.</a:t>
            </a:r>
          </a:p>
          <a:p>
            <a:endParaRPr lang="en-US" altLang="en-US" dirty="0">
              <a:ea typeface="ＭＳ Ｐゴシック" pitchFamily="34" charset="-128"/>
            </a:endParaRPr>
          </a:p>
          <a:p>
            <a:r>
              <a:rPr lang="en-US" altLang="en-US" dirty="0">
                <a:ea typeface="ＭＳ Ｐゴシック" pitchFamily="34" charset="-128"/>
              </a:rPr>
              <a:t>Pictured at the bottom here is a generation of informatics natives that are waiting in the wings—who will continue to drive change and new ways of thinking and doing.  They have grown up in a world of open information access.  We can only hope that the availability of health information and a major shift toward “patient as partner” makes for a more informed healthcare services consumer and results in better health for all.</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10</a:t>
            </a:fld>
            <a:endParaRPr lang="en-US" altLang="en-US"/>
          </a:p>
        </p:txBody>
      </p:sp>
    </p:spTree>
    <p:extLst>
      <p:ext uri="{BB962C8B-B14F-4D97-AF65-F5344CB8AC3E}">
        <p14:creationId xmlns:p14="http://schemas.microsoft.com/office/powerpoint/2010/main" val="10263332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No Audio. Ten seconds of silence.</a:t>
            </a:r>
          </a:p>
          <a:p>
            <a:endParaRPr lang="en-US" dirty="0"/>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11</a:t>
            </a:fld>
            <a:endParaRPr lang="en-US" altLang="en-US"/>
          </a:p>
        </p:txBody>
      </p:sp>
    </p:spTree>
    <p:extLst>
      <p:ext uri="{BB962C8B-B14F-4D97-AF65-F5344CB8AC3E}">
        <p14:creationId xmlns:p14="http://schemas.microsoft.com/office/powerpoint/2010/main" val="1972881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12</a:t>
            </a:fld>
            <a:endParaRPr lang="en-US" altLang="en-US"/>
          </a:p>
        </p:txBody>
      </p:sp>
    </p:spTree>
    <p:extLst>
      <p:ext uri="{BB962C8B-B14F-4D97-AF65-F5344CB8AC3E}">
        <p14:creationId xmlns:p14="http://schemas.microsoft.com/office/powerpoint/2010/main" val="616905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defRPr/>
            </a:pPr>
            <a:r>
              <a:rPr lang="en-US" altLang="en-US" dirty="0">
                <a:latin typeface="Arial" charset="0"/>
                <a:ea typeface="ＭＳ Ｐゴシック" charset="-128"/>
              </a:rPr>
              <a:t>The Objectives for </a:t>
            </a:r>
            <a:r>
              <a:rPr lang="en-US" altLang="en-US" i="1" dirty="0">
                <a:latin typeface="Arial" charset="0"/>
                <a:ea typeface="ＭＳ Ｐゴシック" charset="-128"/>
              </a:rPr>
              <a:t>HIT and Aspects of Patient-Centered Care</a:t>
            </a:r>
            <a:r>
              <a:rPr lang="en-US" altLang="en-US" dirty="0">
                <a:latin typeface="Arial" charset="0"/>
                <a:ea typeface="ＭＳ Ｐゴシック" charset="-128"/>
              </a:rPr>
              <a:t> are to:</a:t>
            </a:r>
          </a:p>
          <a:p>
            <a:pPr marL="0" indent="0">
              <a:buFont typeface="Arial" charset="0"/>
              <a:buNone/>
              <a:defRPr/>
            </a:pPr>
            <a:r>
              <a:rPr lang="en-US" altLang="en-US" dirty="0">
                <a:latin typeface="Arial" charset="0"/>
                <a:cs typeface="Arial" charset="0"/>
              </a:rPr>
              <a:t>Define patient-centered care. </a:t>
            </a:r>
          </a:p>
          <a:p>
            <a:pPr marL="0" indent="0">
              <a:buFont typeface="Arial" charset="0"/>
              <a:buNone/>
              <a:defRPr/>
            </a:pPr>
            <a:r>
              <a:rPr lang="en-US" altLang="en-US" dirty="0">
                <a:latin typeface="Arial" charset="0"/>
                <a:cs typeface="Arial" charset="0"/>
              </a:rPr>
              <a:t>Suggest HIT-enabled solutions/strategies to enhance patient involvement in health and healthcare.</a:t>
            </a:r>
          </a:p>
          <a:p>
            <a:pPr marL="0" indent="0">
              <a:buFont typeface="Arial" charset="0"/>
              <a:buNone/>
              <a:defRPr/>
            </a:pPr>
            <a:r>
              <a:rPr lang="en-US" altLang="en-US" dirty="0">
                <a:latin typeface="Arial" charset="0"/>
                <a:cs typeface="Arial" charset="0"/>
              </a:rPr>
              <a:t>Assess the effectiveness of HIT systems in supporting patient-centered care. </a:t>
            </a:r>
          </a:p>
          <a:p>
            <a:pPr marL="0" indent="0">
              <a:buFont typeface="Arial" charset="0"/>
              <a:buNone/>
              <a:defRPr/>
            </a:pPr>
            <a:r>
              <a:rPr lang="en-US" altLang="en-US" dirty="0">
                <a:latin typeface="Arial" charset="0"/>
                <a:cs typeface="Arial" charset="0"/>
              </a:rPr>
              <a:t>Perform self-assessment of personal beliefs related to HIT and patient-centered care. </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a:t>
            </a:fld>
            <a:endParaRPr lang="en-US" altLang="en-US"/>
          </a:p>
        </p:txBody>
      </p:sp>
    </p:spTree>
    <p:extLst>
      <p:ext uri="{BB962C8B-B14F-4D97-AF65-F5344CB8AC3E}">
        <p14:creationId xmlns:p14="http://schemas.microsoft.com/office/powerpoint/2010/main" val="741401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60000"/>
              </a:lnSpc>
            </a:pPr>
            <a:r>
              <a:rPr lang="en-US" altLang="en-US" sz="1000" dirty="0">
                <a:ea typeface="ＭＳ Ｐゴシック" pitchFamily="34" charset="-128"/>
              </a:rPr>
              <a:t>There is a paucity of data related to how effective Health IT is in supporting patient-centered care.  There are some studies that suggest a strong impact, and anecdotal evidence abounds.  However, a solid knowledge base in this area is lacking, hence the effort of AHRQ to commission an evidence-based comprehensive analysis of the impact of HIT on patient-centered care.  </a:t>
            </a:r>
          </a:p>
          <a:p>
            <a:pPr>
              <a:lnSpc>
                <a:spcPct val="60000"/>
              </a:lnSpc>
            </a:pPr>
            <a:endParaRPr lang="en-US" altLang="en-US" sz="1000" dirty="0">
              <a:ea typeface="ＭＳ Ｐゴシック" pitchFamily="34" charset="-128"/>
            </a:endParaRPr>
          </a:p>
          <a:p>
            <a:pPr>
              <a:lnSpc>
                <a:spcPct val="60000"/>
              </a:lnSpc>
            </a:pPr>
            <a:r>
              <a:rPr lang="en-US" altLang="en-US" sz="1000" dirty="0">
                <a:ea typeface="ＭＳ Ｐゴシック" pitchFamily="34" charset="-128"/>
              </a:rPr>
              <a:t>Does this mean that there is no way to actually measure patient-centered care at present?  No. In reality, patient-centered care is not a new concept—what is new is the study of how Health IT can affect patient-centered care.  In general, much of the prior measurement of patient-centered care has focused on several variables. </a:t>
            </a:r>
          </a:p>
          <a:p>
            <a:pPr>
              <a:lnSpc>
                <a:spcPct val="60000"/>
              </a:lnSpc>
            </a:pPr>
            <a:endParaRPr lang="en-US" altLang="en-US" sz="1000" dirty="0">
              <a:ea typeface="ＭＳ Ｐゴシック" pitchFamily="34" charset="-128"/>
            </a:endParaRPr>
          </a:p>
          <a:p>
            <a:pPr>
              <a:lnSpc>
                <a:spcPct val="60000"/>
              </a:lnSpc>
            </a:pPr>
            <a:r>
              <a:rPr lang="en-US" altLang="en-US" sz="1000" dirty="0">
                <a:ea typeface="ＭＳ Ｐゴシック" pitchFamily="34" charset="-128"/>
              </a:rPr>
              <a:t>One variable is the measurement of the communication, respect, trust, and caring that patients experience with their providers. This includes the degree to which patients perceive that they are having their unique circumstances and their values considered in the diagnosis and treatment of their (or their loved one</a:t>
            </a:r>
            <a:r>
              <a:rPr lang="ja-JP" altLang="en-US" sz="1000" dirty="0">
                <a:ea typeface="ＭＳ Ｐゴシック" pitchFamily="34" charset="-128"/>
              </a:rPr>
              <a:t>’</a:t>
            </a:r>
            <a:r>
              <a:rPr lang="en-US" altLang="ja-JP" sz="1000" dirty="0">
                <a:ea typeface="ＭＳ Ｐゴシック" pitchFamily="34" charset="-128"/>
              </a:rPr>
              <a:t>s) illness. Understanding the options that are presented to patients is important so they feel that they are involved in making medical decisions. </a:t>
            </a:r>
          </a:p>
          <a:p>
            <a:pPr>
              <a:lnSpc>
                <a:spcPct val="60000"/>
              </a:lnSpc>
            </a:pPr>
            <a:endParaRPr lang="en-US" altLang="en-US" sz="1000" dirty="0">
              <a:ea typeface="ＭＳ Ｐゴシック" pitchFamily="34" charset="-128"/>
            </a:endParaRPr>
          </a:p>
          <a:p>
            <a:pPr>
              <a:lnSpc>
                <a:spcPct val="60000"/>
              </a:lnSpc>
            </a:pPr>
            <a:r>
              <a:rPr lang="en-US" altLang="en-US" sz="1000" dirty="0">
                <a:ea typeface="ＭＳ Ｐゴシック" pitchFamily="34" charset="-128"/>
              </a:rPr>
              <a:t>Another aspect that is measured is the patient</a:t>
            </a:r>
            <a:r>
              <a:rPr lang="ja-JP" altLang="en-US" sz="1000" dirty="0">
                <a:ea typeface="ＭＳ Ｐゴシック" pitchFamily="34" charset="-128"/>
              </a:rPr>
              <a:t>’</a:t>
            </a:r>
            <a:r>
              <a:rPr lang="en-US" altLang="ja-JP" sz="1000" dirty="0">
                <a:ea typeface="ＭＳ Ｐゴシック" pitchFamily="34" charset="-128"/>
              </a:rPr>
              <a:t>s perceived ability to get the information, education, and support he needs to care for himself or his loved ones. </a:t>
            </a:r>
          </a:p>
          <a:p>
            <a:pPr>
              <a:lnSpc>
                <a:spcPct val="60000"/>
              </a:lnSpc>
            </a:pPr>
            <a:endParaRPr lang="en-US" altLang="en-US" sz="1000" dirty="0">
              <a:ea typeface="ＭＳ Ｐゴシック" pitchFamily="34" charset="-128"/>
            </a:endParaRPr>
          </a:p>
          <a:p>
            <a:pPr>
              <a:lnSpc>
                <a:spcPct val="60000"/>
              </a:lnSpc>
            </a:pPr>
            <a:r>
              <a:rPr lang="en-US" altLang="en-US" sz="1000" dirty="0">
                <a:ea typeface="ＭＳ Ｐゴシック" pitchFamily="34" charset="-128"/>
              </a:rPr>
              <a:t>The final variable to discuss that is frequently measured is the degree to which the patient, or the caregiver, feels he receives support or follow up when he is sick, or when he needs to manage a complex health condition.</a:t>
            </a:r>
          </a:p>
          <a:p>
            <a:pPr>
              <a:lnSpc>
                <a:spcPct val="60000"/>
              </a:lnSpc>
            </a:pPr>
            <a:endParaRPr lang="en-US" altLang="en-US" sz="1000" dirty="0">
              <a:ea typeface="ＭＳ Ｐゴシック" pitchFamily="34" charset="-128"/>
            </a:endParaRPr>
          </a:p>
          <a:p>
            <a:pPr>
              <a:lnSpc>
                <a:spcPct val="60000"/>
              </a:lnSpc>
            </a:pPr>
            <a:r>
              <a:rPr lang="en-US" altLang="en-US" sz="1000" dirty="0">
                <a:ea typeface="ＭＳ Ｐゴシック" pitchFamily="34" charset="-128"/>
              </a:rPr>
              <a:t>There are aspects of each of these variables that are inherently linked with Health IT—information access and shared decision-making.  For instance, it could be that enabling a patient to email with his provider would impact one variable, or that a patient-oriented decision-support system could help the patient to consider the options available for treatment of a particular condition. Imagine a kiosk in a waiting room that could help patients to consider the options available for treatment of a particular condition.  How about a kiosk in a waiting room that assists a pregnant woman in making a decision to either breast or bottle feed, to have a tubal ligation during a scheduled Caesarian section or not, to choose whether to circumcise a male child or not?  A simple system could provide information with </a:t>
            </a:r>
          </a:p>
          <a:p>
            <a:pPr>
              <a:lnSpc>
                <a:spcPct val="60000"/>
              </a:lnSpc>
            </a:pPr>
            <a:r>
              <a:rPr lang="en-US" altLang="en-US" sz="1000" dirty="0">
                <a:ea typeface="ＭＳ Ｐゴシック" pitchFamily="34" charset="-128"/>
              </a:rPr>
              <a:t>the presentation of pros and cons of each approach, which enables the patient to make an educated decision (or to assemble further </a:t>
            </a:r>
            <a:r>
              <a:rPr lang="ja-JP" altLang="en-US" sz="1000" dirty="0">
                <a:ea typeface="ＭＳ Ｐゴシック" pitchFamily="34" charset="-128"/>
              </a:rPr>
              <a:t>“</a:t>
            </a:r>
            <a:r>
              <a:rPr lang="en-US" altLang="ja-JP" sz="1000" dirty="0">
                <a:ea typeface="ＭＳ Ｐゴシック" pitchFamily="34" charset="-128"/>
              </a:rPr>
              <a:t>questions to ask</a:t>
            </a:r>
            <a:r>
              <a:rPr lang="ja-JP" altLang="en-US" sz="1000" dirty="0">
                <a:ea typeface="ＭＳ Ｐゴシック" pitchFamily="34" charset="-128"/>
              </a:rPr>
              <a:t>”</a:t>
            </a:r>
            <a:r>
              <a:rPr lang="en-US" altLang="ja-JP" sz="1000" dirty="0">
                <a:ea typeface="ＭＳ Ｐゴシック" pitchFamily="34" charset="-128"/>
              </a:rPr>
              <a:t>) when meeting with the provider. </a:t>
            </a:r>
          </a:p>
          <a:p>
            <a:pPr>
              <a:lnSpc>
                <a:spcPct val="60000"/>
              </a:lnSpc>
            </a:pPr>
            <a:endParaRPr lang="en-US" altLang="en-US" sz="1000" dirty="0">
              <a:ea typeface="ＭＳ Ｐゴシック" pitchFamily="34" charset="-128"/>
            </a:endParaRPr>
          </a:p>
          <a:p>
            <a:pPr>
              <a:lnSpc>
                <a:spcPct val="60000"/>
              </a:lnSpc>
            </a:pPr>
            <a:r>
              <a:rPr lang="en-US" altLang="en-US" sz="1000" dirty="0">
                <a:ea typeface="ＭＳ Ｐゴシック" pitchFamily="34" charset="-128"/>
              </a:rPr>
              <a:t>That report available from AHRQ mentioned in Part 1 makes these linkages clearer and further describes how and if Health IT impacts upon patient-centered care. </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ea typeface="ＭＳ Ｐゴシック" pitchFamily="34" charset="-128"/>
              </a:rPr>
              <a:t>The final attention that we are going to pay to this concept of patient-centered care supported by HIT will be to let you experience, up close and personal an example of patient-centered care supported by Health IT that the Department of Veterans Affairs (VA) uses.  It’s called My </a:t>
            </a:r>
            <a:r>
              <a:rPr lang="en-US" altLang="en-US" dirty="0" err="1">
                <a:ea typeface="ＭＳ Ｐゴシック" pitchFamily="34" charset="-128"/>
              </a:rPr>
              <a:t>Health</a:t>
            </a:r>
            <a:r>
              <a:rPr lang="en-US" altLang="en-US" i="1" dirty="0" err="1">
                <a:ea typeface="ＭＳ Ｐゴシック" pitchFamily="34" charset="-128"/>
              </a:rPr>
              <a:t>e</a:t>
            </a:r>
            <a:r>
              <a:rPr lang="en-US" altLang="en-US" dirty="0" err="1">
                <a:ea typeface="ＭＳ Ｐゴシック" pitchFamily="34" charset="-128"/>
              </a:rPr>
              <a:t>Vet</a:t>
            </a:r>
            <a:r>
              <a:rPr lang="en-US" altLang="en-US" dirty="0">
                <a:ea typeface="ＭＳ Ｐゴシック" pitchFamily="34" charset="-128"/>
              </a:rPr>
              <a:t> and it is a web portal designed by the VA to engage their patient population in health promotion and disease prevention.  Keep in mind that this is not an example of perfection.  It is, however, open and free to use, and will give you, as a student, the idea of what the marriage of Health IT and patient-centered care can include.</a:t>
            </a:r>
          </a:p>
          <a:p>
            <a:endParaRPr lang="en-US" altLang="en-US" dirty="0">
              <a:ea typeface="ＭＳ Ｐゴシック" pitchFamily="34" charset="-128"/>
            </a:endParaRPr>
          </a:p>
          <a:p>
            <a:r>
              <a:rPr lang="en-US" altLang="en-US" dirty="0">
                <a:ea typeface="ＭＳ Ｐゴシック" pitchFamily="34" charset="-128"/>
              </a:rPr>
              <a:t>We want to acknowledge the gracious assistance of Dr. Kathleen Charters, from the VA, a colleague who helped with the development of this unit, and the Virtual E-Health University (</a:t>
            </a:r>
            <a:r>
              <a:rPr lang="en-US" altLang="en-US" dirty="0" err="1">
                <a:ea typeface="ＭＳ Ｐゴシック" pitchFamily="34" charset="-128"/>
              </a:rPr>
              <a:t>VeHU</a:t>
            </a:r>
            <a:r>
              <a:rPr lang="en-US" altLang="en-US" dirty="0">
                <a:ea typeface="ＭＳ Ｐゴシック" pitchFamily="34" charset="-128"/>
              </a:rPr>
              <a:t>) in providing material for this unit in regards to the My </a:t>
            </a:r>
            <a:r>
              <a:rPr lang="en-US" altLang="en-US" dirty="0" err="1">
                <a:ea typeface="ＭＳ Ｐゴシック" pitchFamily="34" charset="-128"/>
              </a:rPr>
              <a:t>Health</a:t>
            </a:r>
            <a:r>
              <a:rPr lang="en-US" altLang="en-US" i="1" dirty="0" err="1">
                <a:ea typeface="ＭＳ Ｐゴシック" pitchFamily="34" charset="-128"/>
              </a:rPr>
              <a:t>e</a:t>
            </a:r>
            <a:r>
              <a:rPr lang="en-US" altLang="en-US" dirty="0" err="1">
                <a:ea typeface="ＭＳ Ｐゴシック" pitchFamily="34" charset="-128"/>
              </a:rPr>
              <a:t>Vet</a:t>
            </a:r>
            <a:r>
              <a:rPr lang="en-US" altLang="en-US" dirty="0">
                <a:ea typeface="ＭＳ Ｐゴシック" pitchFamily="34" charset="-128"/>
              </a:rPr>
              <a:t> slides and narrative.</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4</a:t>
            </a:fld>
            <a:endParaRPr lang="en-US" altLang="en-US"/>
          </a:p>
        </p:txBody>
      </p:sp>
    </p:spTree>
    <p:extLst>
      <p:ext uri="{BB962C8B-B14F-4D97-AF65-F5344CB8AC3E}">
        <p14:creationId xmlns:p14="http://schemas.microsoft.com/office/powerpoint/2010/main" val="2655662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altLang="en-US" dirty="0">
                <a:ea typeface="ＭＳ Ｐゴシック" pitchFamily="34" charset="-128"/>
              </a:rPr>
              <a:t>What is My </a:t>
            </a:r>
            <a:r>
              <a:rPr lang="en-US" altLang="en-US" dirty="0" err="1">
                <a:ea typeface="ＭＳ Ｐゴシック" pitchFamily="34" charset="-128"/>
              </a:rPr>
              <a:t>Health</a:t>
            </a:r>
            <a:r>
              <a:rPr lang="en-US" altLang="en-US" i="1" dirty="0" err="1">
                <a:ea typeface="ＭＳ Ｐゴシック" pitchFamily="34" charset="-128"/>
              </a:rPr>
              <a:t>e</a:t>
            </a:r>
            <a:r>
              <a:rPr lang="en-US" altLang="en-US" dirty="0" err="1">
                <a:ea typeface="ＭＳ Ｐゴシック" pitchFamily="34" charset="-128"/>
              </a:rPr>
              <a:t>Vet</a:t>
            </a:r>
            <a:r>
              <a:rPr lang="en-US" altLang="en-US" dirty="0">
                <a:ea typeface="ＭＳ Ｐゴシック" pitchFamily="34" charset="-128"/>
              </a:rPr>
              <a:t>?</a:t>
            </a:r>
          </a:p>
          <a:p>
            <a:pPr>
              <a:lnSpc>
                <a:spcPct val="90000"/>
              </a:lnSpc>
            </a:pPr>
            <a:endParaRPr lang="en-US" altLang="en-US" dirty="0">
              <a:ea typeface="ＭＳ Ｐゴシック" pitchFamily="34" charset="-128"/>
            </a:endParaRPr>
          </a:p>
          <a:p>
            <a:pPr>
              <a:lnSpc>
                <a:spcPct val="90000"/>
              </a:lnSpc>
            </a:pPr>
            <a:r>
              <a:rPr lang="en-US" altLang="en-US" dirty="0">
                <a:ea typeface="ＭＳ Ｐゴシック" pitchFamily="34" charset="-128"/>
              </a:rPr>
              <a:t>According to the My </a:t>
            </a:r>
            <a:r>
              <a:rPr lang="en-US" altLang="en-US" dirty="0" err="1">
                <a:ea typeface="ＭＳ Ｐゴシック" pitchFamily="34" charset="-128"/>
              </a:rPr>
              <a:t>HealtheVet</a:t>
            </a:r>
            <a:r>
              <a:rPr lang="en-US" altLang="en-US" dirty="0">
                <a:ea typeface="ＭＳ Ｐゴシック" pitchFamily="34" charset="-128"/>
              </a:rPr>
              <a:t> website, “My </a:t>
            </a:r>
            <a:r>
              <a:rPr lang="en-US" altLang="en-US" dirty="0" err="1">
                <a:ea typeface="ＭＳ Ｐゴシック" pitchFamily="34" charset="-128"/>
              </a:rPr>
              <a:t>Health</a:t>
            </a:r>
            <a:r>
              <a:rPr lang="en-US" altLang="en-US" i="1" dirty="0" err="1">
                <a:ea typeface="ＭＳ Ｐゴシック" pitchFamily="34" charset="-128"/>
              </a:rPr>
              <a:t>e</a:t>
            </a:r>
            <a:r>
              <a:rPr lang="en-US" altLang="en-US" dirty="0" err="1">
                <a:ea typeface="ＭＳ Ｐゴシック" pitchFamily="34" charset="-128"/>
              </a:rPr>
              <a:t>Vet</a:t>
            </a:r>
            <a:r>
              <a:rPr lang="en-US" altLang="en-US" dirty="0">
                <a:ea typeface="ＭＳ Ｐゴシック" pitchFamily="34" charset="-128"/>
              </a:rPr>
              <a:t> is intended to improve the delivery of health care services to veterans, to promote health and wellness, and to engage veterans as more active participants in their health care.”  </a:t>
            </a:r>
          </a:p>
          <a:p>
            <a:pPr>
              <a:lnSpc>
                <a:spcPct val="90000"/>
              </a:lnSpc>
            </a:pPr>
            <a:endParaRPr lang="en-US" altLang="en-US" dirty="0">
              <a:ea typeface="ＭＳ Ｐゴシック" pitchFamily="34" charset="-128"/>
            </a:endParaRPr>
          </a:p>
          <a:p>
            <a:pPr>
              <a:lnSpc>
                <a:spcPct val="90000"/>
              </a:lnSpc>
            </a:pPr>
            <a:r>
              <a:rPr lang="en-US" altLang="en-US" dirty="0">
                <a:ea typeface="ＭＳ Ｐゴシック" pitchFamily="34" charset="-128"/>
              </a:rPr>
              <a:t>According to the CMS Site for the VA Blue Button,</a:t>
            </a:r>
          </a:p>
          <a:p>
            <a:pPr>
              <a:lnSpc>
                <a:spcPct val="90000"/>
              </a:lnSpc>
            </a:pPr>
            <a:r>
              <a:rPr lang="en-US" altLang="en-US" dirty="0">
                <a:ea typeface="ＭＳ Ｐゴシック" pitchFamily="34" charset="-128"/>
              </a:rPr>
              <a:t>“The My </a:t>
            </a:r>
            <a:r>
              <a:rPr lang="en-US" altLang="en-US" dirty="0" err="1">
                <a:ea typeface="ＭＳ Ｐゴシック" pitchFamily="34" charset="-128"/>
              </a:rPr>
              <a:t>Health</a:t>
            </a:r>
            <a:r>
              <a:rPr lang="en-US" altLang="en-US" i="1" dirty="0" err="1">
                <a:ea typeface="ＭＳ Ｐゴシック" pitchFamily="34" charset="-128"/>
              </a:rPr>
              <a:t>e</a:t>
            </a:r>
            <a:r>
              <a:rPr lang="en-US" altLang="en-US" dirty="0" err="1">
                <a:ea typeface="ＭＳ Ｐゴシック" pitchFamily="34" charset="-128"/>
              </a:rPr>
              <a:t>Vet</a:t>
            </a:r>
            <a:r>
              <a:rPr lang="en-US" altLang="en-US" dirty="0">
                <a:ea typeface="ＭＳ Ｐゴシック" pitchFamily="34" charset="-128"/>
              </a:rPr>
              <a:t> portal enables veterans to create and maintain a web-based personal health record (PHR) that provides access to patient health education information and resources, a comprehensive personal health journal, and electronic services such as online VA prescription refilling and secure messaging.  Copies of key portions of the VA Electronic Health Record system are added to the PHR incrementally. Veterans can visit the My </a:t>
            </a:r>
            <a:r>
              <a:rPr lang="en-US" altLang="en-US" dirty="0" err="1">
                <a:ea typeface="ＭＳ Ｐゴシック" pitchFamily="34" charset="-128"/>
              </a:rPr>
              <a:t>Health</a:t>
            </a:r>
            <a:r>
              <a:rPr lang="en-US" altLang="en-US" i="1" dirty="0" err="1">
                <a:ea typeface="ＭＳ Ｐゴシック" pitchFamily="34" charset="-128"/>
              </a:rPr>
              <a:t>e</a:t>
            </a:r>
            <a:r>
              <a:rPr lang="en-US" altLang="en-US" dirty="0" err="1">
                <a:ea typeface="ＭＳ Ｐゴシック" pitchFamily="34" charset="-128"/>
              </a:rPr>
              <a:t>Vet</a:t>
            </a:r>
            <a:r>
              <a:rPr lang="en-US" altLang="en-US" dirty="0">
                <a:ea typeface="ＭＳ Ｐゴシック" pitchFamily="34" charset="-128"/>
              </a:rPr>
              <a:t> website and self-register to create an account, although registration is not required to view the professionally sponsored health education resources, including topics of special interest to the veteran population. But once registered, veterans can create a customized PHR that is accessible from any computer with Internet access. For veterans who are VA patients, a one-time identity verification process called In Person Authentication or IPA, at a local VA facility provides access to additional features, such as the ability to import extracted VA EHR or the CPRS data to create a complete summary of both VA medications and patient’s self-entered prescriptions, over the counter medications, herbals, and supplements. The site also includes a customizable health calendar, online learning modules, and self-assessment modules.” </a:t>
            </a:r>
            <a:endParaRPr lang="en-US" dirty="0"/>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5</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ea typeface="ＭＳ Ｐゴシック" pitchFamily="34" charset="-128"/>
              </a:rPr>
              <a:t>The Blue Button effort actually helps the veterans download and save their information from their My </a:t>
            </a:r>
            <a:r>
              <a:rPr lang="en-US" altLang="en-US" dirty="0" err="1">
                <a:ea typeface="ＭＳ Ｐゴシック" pitchFamily="34" charset="-128"/>
              </a:rPr>
              <a:t>Health</a:t>
            </a:r>
            <a:r>
              <a:rPr lang="en-US" altLang="en-US" i="1" dirty="0" err="1">
                <a:ea typeface="ＭＳ Ｐゴシック" pitchFamily="34" charset="-128"/>
              </a:rPr>
              <a:t>e</a:t>
            </a:r>
            <a:r>
              <a:rPr lang="en-US" altLang="en-US" dirty="0" err="1">
                <a:ea typeface="ＭＳ Ｐゴシック" pitchFamily="34" charset="-128"/>
              </a:rPr>
              <a:t>Vet</a:t>
            </a:r>
            <a:r>
              <a:rPr lang="en-US" altLang="en-US" dirty="0">
                <a:ea typeface="ＭＳ Ｐゴシック" pitchFamily="34" charset="-128"/>
              </a:rPr>
              <a:t> account on individual computers and portable storage devices. With the advent of the Blue Button feature, CMS is following suit.  Now, similar to the Blue Button, Medicare beneficiaries are also able to view their claims and self-entered information—and they are able to export that data into their own computer. </a:t>
            </a:r>
          </a:p>
          <a:p>
            <a:endParaRPr lang="en-US" altLang="en-US" dirty="0">
              <a:ea typeface="ＭＳ Ｐゴシック" pitchFamily="34" charset="-128"/>
            </a:endParaRPr>
          </a:p>
          <a:p>
            <a:r>
              <a:rPr lang="en-US" altLang="en-US" dirty="0">
                <a:ea typeface="ＭＳ Ｐゴシック" pitchFamily="34" charset="-128"/>
              </a:rPr>
              <a:t>The whole goal here is to help patients better manage their overall health by allowing them to both share their health information with those they trust and be in control of their own personal health data. Prior to the Blue Button, patients could only view their data—but that has all changed now. </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6</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ea typeface="ＭＳ Ｐゴシック" pitchFamily="34" charset="-128"/>
              </a:rPr>
              <a:t>This quote comes from an article in the Huffington Post, “Why I want a Blue Button,” by Stephen Downs.  He says, “… getting a copy of your medical records is rarely as simple as it sounds. The process often involves making multiple phone calls, having to fax in requests, paying photocopying charges and waiting often as much as a few weeks. And at the end of the process all you have is a stack of paper—good for reading and for filing away, but not much else. But today, as more and more hospitals, pharmacies, and physician offices are adopting electronic medical records, the process should get better. Health care institutions in the vanguard of information technology and customer service are making it possible for their patients to review their records online. But not necessarily take them with them.”  </a:t>
            </a:r>
          </a:p>
          <a:p>
            <a:r>
              <a:rPr lang="en-US" altLang="en-US" dirty="0">
                <a:ea typeface="ＭＳ Ｐゴシック" pitchFamily="34" charset="-128"/>
              </a:rPr>
              <a:t>And that is the benefit of the blue button.</a:t>
            </a:r>
            <a:r>
              <a:rPr lang="en-US" altLang="en-US" baseline="30000" dirty="0">
                <a:ea typeface="ＭＳ Ｐゴシック" pitchFamily="34" charset="-128"/>
              </a:rPr>
              <a:t> </a:t>
            </a:r>
            <a:endParaRPr lang="en-US" altLang="en-US" dirty="0">
              <a:ea typeface="ＭＳ Ｐゴシック" pitchFamily="34" charset="-128"/>
            </a:endParaRP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7</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80000"/>
              </a:lnSpc>
            </a:pPr>
            <a:r>
              <a:rPr lang="en-US" altLang="en-US" dirty="0">
                <a:ea typeface="ＭＳ Ｐゴシック" pitchFamily="34" charset="-128"/>
              </a:rPr>
              <a:t>Steven Downs continues on this topic.</a:t>
            </a:r>
          </a:p>
          <a:p>
            <a:pPr>
              <a:lnSpc>
                <a:spcPct val="80000"/>
              </a:lnSpc>
            </a:pPr>
            <a:endParaRPr lang="en-US" altLang="ja-JP" dirty="0">
              <a:ea typeface="ＭＳ Ｐゴシック" pitchFamily="34" charset="-128"/>
            </a:endParaRPr>
          </a:p>
          <a:p>
            <a:pPr>
              <a:lnSpc>
                <a:spcPct val="80000"/>
              </a:lnSpc>
            </a:pPr>
            <a:r>
              <a:rPr lang="ja-JP" altLang="en-US" dirty="0">
                <a:ea typeface="ＭＳ Ｐゴシック" pitchFamily="34" charset="-128"/>
              </a:rPr>
              <a:t>“</a:t>
            </a:r>
            <a:r>
              <a:rPr lang="en-US" altLang="ja-JP" dirty="0">
                <a:ea typeface="ＭＳ Ｐゴシック" pitchFamily="34" charset="-128"/>
              </a:rPr>
              <a:t>Why does it matter? For starters, reviewing medical records is a step towards better engagement in personal health. Patients can learn more about their condition, their lab results and the treatments they might be undergoing. They can use the records as a springboard to conversations with their provider.</a:t>
            </a:r>
            <a:r>
              <a:rPr lang="ja-JP" altLang="en-US" dirty="0">
                <a:ea typeface="ＭＳ Ｐゴシック" pitchFamily="34" charset="-128"/>
              </a:rPr>
              <a:t>”</a:t>
            </a:r>
            <a:r>
              <a:rPr lang="en-US" altLang="ja-JP" dirty="0">
                <a:ea typeface="ＭＳ Ｐゴシック" pitchFamily="34" charset="-128"/>
              </a:rPr>
              <a:t> </a:t>
            </a:r>
          </a:p>
          <a:p>
            <a:pPr>
              <a:lnSpc>
                <a:spcPct val="80000"/>
              </a:lnSpc>
            </a:pPr>
            <a:endParaRPr lang="en-US" altLang="ja-JP" dirty="0">
              <a:ea typeface="ＭＳ Ｐゴシック" pitchFamily="34" charset="-128"/>
            </a:endParaRPr>
          </a:p>
          <a:p>
            <a:pPr>
              <a:lnSpc>
                <a:spcPct val="80000"/>
              </a:lnSpc>
            </a:pPr>
            <a:r>
              <a:rPr lang="ja-JP" altLang="en-US" dirty="0">
                <a:ea typeface="ＭＳ Ｐゴシック" pitchFamily="34" charset="-128"/>
              </a:rPr>
              <a:t>“</a:t>
            </a:r>
            <a:r>
              <a:rPr lang="en-US" altLang="ja-JP" dirty="0">
                <a:ea typeface="ＭＳ Ｐゴシック" pitchFamily="34" charset="-128"/>
              </a:rPr>
              <a:t>It can be said that we can already do that with paper records, right? Why does digital matter? Well two reasons: sharing and apps. Of course, when a patient gets their paper records, they can be photocopied and sent on to someone to review them. We all know that it's much easier and faster if we can just share digital information online. Being able to quickly forward lab results or a medical history to a consulting provider suddenly becomes quite easy.</a:t>
            </a:r>
            <a:r>
              <a:rPr lang="ja-JP" altLang="en-US" dirty="0">
                <a:ea typeface="ＭＳ Ｐゴシック" pitchFamily="34" charset="-128"/>
              </a:rPr>
              <a:t>”</a:t>
            </a:r>
            <a:endParaRPr lang="en-US" altLang="ja-JP" dirty="0">
              <a:ea typeface="ＭＳ Ｐゴシック" pitchFamily="34" charset="-128"/>
            </a:endParaRPr>
          </a:p>
          <a:p>
            <a:pPr>
              <a:lnSpc>
                <a:spcPct val="80000"/>
              </a:lnSpc>
            </a:pPr>
            <a:endParaRPr lang="en-US" altLang="ja-JP" dirty="0">
              <a:ea typeface="ＭＳ Ｐゴシック" pitchFamily="34" charset="-128"/>
            </a:endParaRPr>
          </a:p>
          <a:p>
            <a:pPr>
              <a:lnSpc>
                <a:spcPct val="80000"/>
              </a:lnSpc>
            </a:pPr>
            <a:r>
              <a:rPr lang="ja-JP" altLang="en-US" dirty="0">
                <a:ea typeface="ＭＳ Ｐゴシック" pitchFamily="34" charset="-128"/>
              </a:rPr>
              <a:t>“</a:t>
            </a:r>
            <a:r>
              <a:rPr lang="en-US" altLang="ja-JP" dirty="0">
                <a:ea typeface="ＭＳ Ｐゴシック" pitchFamily="34" charset="-128"/>
              </a:rPr>
              <a:t>But the real power lies in the apps. So we live in a world where there really is an app for just about everything. There are 6,000 apps for the iPhone that focus on health and wellness and fitness. They help with day-to-day health-related tasks, like managing your diet, tracking your exercise, understanding your meds, or checking out your symptoms. But these apps are, by and large, ignorant of the details of your health that could make them smarter and offer you more value. Many of them, and many that will soon be invented, could be better if they could draw upon the information contained in your medical records—to spot trends in your lab values and warn you when a trend is of concern; to correlate your moodiness with a new drug or medication you're taking; or to remind you it's time to order that prescription refill, just to name a few.</a:t>
            </a:r>
            <a:r>
              <a:rPr lang="ja-JP" altLang="en-US" dirty="0">
                <a:ea typeface="ＭＳ Ｐゴシック" pitchFamily="34" charset="-128"/>
              </a:rPr>
              <a:t>”</a:t>
            </a:r>
            <a:r>
              <a:rPr lang="en-US" altLang="ja-JP" dirty="0">
                <a:ea typeface="ＭＳ Ｐゴシック" pitchFamily="34" charset="-128"/>
              </a:rPr>
              <a:t>	</a:t>
            </a:r>
            <a:endParaRPr lang="en-US" altLang="en-US" dirty="0">
              <a:ea typeface="ＭＳ Ｐゴシック" pitchFamily="34" charset="-128"/>
            </a:endParaRP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8</a:t>
            </a:fld>
            <a:endParaRPr lang="en-US" altLang="en-US"/>
          </a:p>
        </p:txBody>
      </p:sp>
    </p:spTree>
    <p:extLst>
      <p:ext uri="{BB962C8B-B14F-4D97-AF65-F5344CB8AC3E}">
        <p14:creationId xmlns:p14="http://schemas.microsoft.com/office/powerpoint/2010/main" val="1026333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altLang="en-US" sz="1000" dirty="0">
                <a:ea typeface="ＭＳ Ｐゴシック" pitchFamily="34" charset="-128"/>
              </a:rPr>
              <a:t>So, rather than just talk about it and show you a bunch of slides, our goal is to </a:t>
            </a:r>
            <a:r>
              <a:rPr lang="ja-JP" altLang="en-US" sz="1000" dirty="0">
                <a:ea typeface="ＭＳ Ｐゴシック" pitchFamily="34" charset="-128"/>
              </a:rPr>
              <a:t>“</a:t>
            </a:r>
            <a:r>
              <a:rPr lang="en-US" altLang="ja-JP" sz="1000" dirty="0">
                <a:ea typeface="ＭＳ Ｐゴシック" pitchFamily="34" charset="-128"/>
              </a:rPr>
              <a:t>have thy hands touch the keyboard.</a:t>
            </a:r>
            <a:r>
              <a:rPr lang="ja-JP" altLang="en-US" sz="1000" dirty="0">
                <a:ea typeface="ＭＳ Ｐゴシック" pitchFamily="34" charset="-128"/>
              </a:rPr>
              <a:t>”</a:t>
            </a:r>
            <a:r>
              <a:rPr lang="en-US" altLang="ja-JP" sz="1000" dirty="0">
                <a:ea typeface="ＭＳ Ｐゴシック" pitchFamily="34" charset="-128"/>
              </a:rPr>
              <a:t>  For this part of the unit (the laboratory experience) we will require that you access the My </a:t>
            </a:r>
            <a:r>
              <a:rPr lang="en-US" altLang="ja-JP" sz="1000" dirty="0" err="1">
                <a:ea typeface="ＭＳ Ｐゴシック" pitchFamily="34" charset="-128"/>
              </a:rPr>
              <a:t>Health</a:t>
            </a:r>
            <a:r>
              <a:rPr lang="en-US" altLang="ja-JP" sz="1000" i="1" dirty="0" err="1">
                <a:ea typeface="ＭＳ Ｐゴシック" pitchFamily="34" charset="-128"/>
              </a:rPr>
              <a:t>e</a:t>
            </a:r>
            <a:r>
              <a:rPr lang="en-US" altLang="ja-JP" sz="1000" dirty="0" err="1">
                <a:ea typeface="ＭＳ Ｐゴシック" pitchFamily="34" charset="-128"/>
              </a:rPr>
              <a:t>Vet</a:t>
            </a:r>
            <a:r>
              <a:rPr lang="en-US" altLang="ja-JP" sz="1000" dirty="0">
                <a:ea typeface="ＭＳ Ｐゴシック" pitchFamily="34" charset="-128"/>
              </a:rPr>
              <a:t> web portal, complete a short orientation video, and then complete the student activity that will be provided by your instructor.  </a:t>
            </a:r>
          </a:p>
          <a:p>
            <a:pPr>
              <a:lnSpc>
                <a:spcPct val="90000"/>
              </a:lnSpc>
            </a:pPr>
            <a:endParaRPr lang="en-US" altLang="en-US" sz="1000" dirty="0">
              <a:ea typeface="ＭＳ Ｐゴシック" pitchFamily="34" charset="-128"/>
            </a:endParaRPr>
          </a:p>
          <a:p>
            <a:pPr>
              <a:lnSpc>
                <a:spcPct val="90000"/>
              </a:lnSpc>
            </a:pPr>
            <a:r>
              <a:rPr lang="en-US" altLang="en-US" sz="1000" dirty="0">
                <a:ea typeface="ＭＳ Ｐゴシック" pitchFamily="34" charset="-128"/>
              </a:rPr>
              <a:t>To take the tour or watch the video, use the URL on the slide.  Once you are done with the video tour, log in to the My </a:t>
            </a:r>
            <a:r>
              <a:rPr lang="en-US" altLang="en-US" sz="1000" dirty="0" err="1">
                <a:ea typeface="ＭＳ Ｐゴシック" pitchFamily="34" charset="-128"/>
              </a:rPr>
              <a:t>Health</a:t>
            </a:r>
            <a:r>
              <a:rPr lang="en-US" altLang="en-US" sz="1000" i="1" dirty="0" err="1">
                <a:ea typeface="ＭＳ Ｐゴシック" pitchFamily="34" charset="-128"/>
              </a:rPr>
              <a:t>e</a:t>
            </a:r>
            <a:r>
              <a:rPr lang="en-US" altLang="en-US" sz="1000" dirty="0" err="1">
                <a:ea typeface="ＭＳ Ｐゴシック" pitchFamily="34" charset="-128"/>
              </a:rPr>
              <a:t>Vet</a:t>
            </a:r>
            <a:r>
              <a:rPr lang="en-US" altLang="en-US" sz="1000" dirty="0">
                <a:ea typeface="ＭＳ Ｐゴシック" pitchFamily="34" charset="-128"/>
              </a:rPr>
              <a:t> web portal to complete the assignment.  </a:t>
            </a:r>
          </a:p>
          <a:p>
            <a:pPr>
              <a:lnSpc>
                <a:spcPct val="90000"/>
              </a:lnSpc>
            </a:pPr>
            <a:endParaRPr lang="en-US" altLang="en-US" sz="1000" dirty="0">
              <a:ea typeface="ＭＳ Ｐゴシック" pitchFamily="34" charset="-128"/>
            </a:endParaRPr>
          </a:p>
          <a:p>
            <a:pPr>
              <a:lnSpc>
                <a:spcPct val="90000"/>
              </a:lnSpc>
            </a:pPr>
            <a:r>
              <a:rPr lang="en-US" altLang="en-US" sz="1000" dirty="0">
                <a:ea typeface="ＭＳ Ｐゴシック" pitchFamily="34" charset="-128"/>
              </a:rPr>
              <a:t>Because you are a guest in the My </a:t>
            </a:r>
            <a:r>
              <a:rPr lang="en-US" altLang="en-US" sz="1000" dirty="0" err="1">
                <a:ea typeface="ＭＳ Ｐゴシック" pitchFamily="34" charset="-128"/>
              </a:rPr>
              <a:t>Health</a:t>
            </a:r>
            <a:r>
              <a:rPr lang="en-US" altLang="en-US" sz="1000" i="1" dirty="0" err="1">
                <a:ea typeface="ＭＳ Ｐゴシック" pitchFamily="34" charset="-128"/>
              </a:rPr>
              <a:t>e</a:t>
            </a:r>
            <a:r>
              <a:rPr lang="en-US" altLang="en-US" sz="1000" dirty="0" err="1">
                <a:ea typeface="ＭＳ Ｐゴシック" pitchFamily="34" charset="-128"/>
              </a:rPr>
              <a:t>Vet</a:t>
            </a:r>
            <a:r>
              <a:rPr lang="en-US" altLang="en-US" sz="1000" dirty="0">
                <a:ea typeface="ＭＳ Ｐゴシック" pitchFamily="34" charset="-128"/>
              </a:rPr>
              <a:t> site and this is a federal site, just as with the </a:t>
            </a:r>
            <a:r>
              <a:rPr lang="en-US" altLang="en-US" sz="1000" dirty="0" err="1">
                <a:ea typeface="ＭＳ Ｐゴシック" pitchFamily="34" charset="-128"/>
              </a:rPr>
              <a:t>VistA</a:t>
            </a:r>
            <a:r>
              <a:rPr lang="en-US" altLang="en-US" sz="1000" dirty="0">
                <a:ea typeface="ＭＳ Ｐゴシック" pitchFamily="34" charset="-128"/>
              </a:rPr>
              <a:t> CPRS demo system, you are expected to conduct yourself and all of your activities in a professional manner and refrain from non-professional or questionable behavior and actions.  </a:t>
            </a:r>
          </a:p>
          <a:p>
            <a:pPr>
              <a:lnSpc>
                <a:spcPct val="90000"/>
              </a:lnSpc>
            </a:pPr>
            <a:endParaRPr lang="en-US" altLang="en-US" sz="1000" dirty="0">
              <a:ea typeface="ＭＳ Ｐゴシック" pitchFamily="34" charset="-128"/>
            </a:endParaRPr>
          </a:p>
          <a:p>
            <a:pPr>
              <a:lnSpc>
                <a:spcPct val="90000"/>
              </a:lnSpc>
            </a:pPr>
            <a:r>
              <a:rPr lang="en-US" altLang="en-US" sz="1000" dirty="0">
                <a:ea typeface="ＭＳ Ｐゴシック" pitchFamily="34" charset="-128"/>
              </a:rPr>
              <a:t>The purpose of this exercise is simply to give you hands on experience and a firsthand look at what is possible, where improvements can and should be made, and to stimulate you to think about the future in regards to patient-centered care supported by Health IT</a:t>
            </a:r>
            <a:endParaRPr lang="en-US" dirty="0"/>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9</a:t>
            </a:fld>
            <a:endParaRPr lang="en-US" altLang="en-US"/>
          </a:p>
        </p:txBody>
      </p:sp>
    </p:spTree>
    <p:extLst>
      <p:ext uri="{BB962C8B-B14F-4D97-AF65-F5344CB8AC3E}">
        <p14:creationId xmlns:p14="http://schemas.microsoft.com/office/powerpoint/2010/main" val="5401679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Click to 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Click to 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Click to 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Click to 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cms.gov/NonIdentifiableDataFiles/12_BlueButtonInitiative.asp" TargetMode="External"/><Relationship Id="rId2" Type="http://schemas.openxmlformats.org/officeDocument/2006/relationships/notesSlide" Target="../notesSlides/notesSlide11.xml"/><Relationship Id="rId1" Type="http://schemas.openxmlformats.org/officeDocument/2006/relationships/slideLayout" Target="../slideLayouts/slideLayout9.xml"/><Relationship Id="rId6" Type="http://schemas.openxmlformats.org/officeDocument/2006/relationships/hyperlink" Target="http://www.flickr.com/photos/tfrancis/539308690/sizes/m/in/photostream/" TargetMode="External"/><Relationship Id="rId5" Type="http://schemas.openxmlformats.org/officeDocument/2006/relationships/hyperlink" Target="http://www.myhealth.va.gov/" TargetMode="External"/><Relationship Id="rId4" Type="http://schemas.openxmlformats.org/officeDocument/2006/relationships/hyperlink" Target="http://www.huffingtonpost.com/stephen-j-downs/why-i-want-a-blue-button_b_768195.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s://www.myhealth.va.gov/index.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myhealth.va.gov/"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myhealth.va.gov/"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myhealth.va.gov/mhv-portal-web/ShowDoc/BEA%20Repository/multimedia/mhv_tour/VirtualTour.sw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Working with Health IT Systems </a:t>
            </a:r>
            <a:endParaRPr lang="en-US" dirty="0"/>
          </a:p>
        </p:txBody>
      </p:sp>
      <p:sp>
        <p:nvSpPr>
          <p:cNvPr id="3" name="Text Placeholder 2"/>
          <p:cNvSpPr>
            <a:spLocks noGrp="1"/>
          </p:cNvSpPr>
          <p:nvPr>
            <p:ph type="body" sz="half" idx="2"/>
          </p:nvPr>
        </p:nvSpPr>
        <p:spPr>
          <a:xfrm>
            <a:off x="1371600" y="3320501"/>
            <a:ext cx="6400800" cy="959399"/>
          </a:xfrm>
        </p:spPr>
        <p:txBody>
          <a:bodyPr/>
          <a:lstStyle/>
          <a:p>
            <a:r>
              <a:rPr lang="en-US" altLang="en-US" dirty="0">
                <a:ea typeface="ＭＳ Ｐゴシック" pitchFamily="34" charset="-128"/>
              </a:rPr>
              <a:t>HIT and Aspects of Patient- Centered Care</a:t>
            </a:r>
          </a:p>
          <a:p>
            <a:endParaRPr lang="en-US" sz="3600" dirty="0"/>
          </a:p>
        </p:txBody>
      </p:sp>
      <p:sp>
        <p:nvSpPr>
          <p:cNvPr id="4" name="Text Placeholder 3"/>
          <p:cNvSpPr>
            <a:spLocks noGrp="1"/>
          </p:cNvSpPr>
          <p:nvPr>
            <p:ph type="body" sz="quarter" idx="11"/>
          </p:nvPr>
        </p:nvSpPr>
        <p:spPr/>
        <p:txBody>
          <a:bodyPr/>
          <a:lstStyle/>
          <a:p>
            <a:r>
              <a:rPr lang="en-US" dirty="0"/>
              <a:t>Lecture b</a:t>
            </a:r>
          </a:p>
        </p:txBody>
      </p:sp>
      <p:sp>
        <p:nvSpPr>
          <p:cNvPr id="5" name="Text Placeholder 4"/>
          <p:cNvSpPr>
            <a:spLocks noGrp="1"/>
          </p:cNvSpPr>
          <p:nvPr>
            <p:ph type="body" sz="quarter" idx="12"/>
          </p:nvPr>
        </p:nvSpPr>
        <p:spPr/>
        <p:txBody>
          <a:bodyPr/>
          <a:lstStyle/>
          <a:p>
            <a:pPr marL="0">
              <a:spcBef>
                <a:spcPct val="0"/>
              </a:spcBef>
            </a:pPr>
            <a:r>
              <a:rPr lang="en-US" dirty="0">
                <a:latin typeface="Arial" charset="0"/>
                <a:ea typeface="ＭＳ Ｐゴシック" charset="0"/>
                <a:cs typeface="Times New Roman" charset="0"/>
              </a:rPr>
              <a:t>This material (Comp 7 Unit 10) was developed by Johns Hopkins University, funded by the Department of Health and Human Services, Office of the National Coordinator for Health Information Technology under Award Number IU24OC000013. This material was updated in 2016 by The University of Texas Health Science Center at Houston under Award Number 90WT0006.</a:t>
            </a:r>
          </a:p>
          <a:p>
            <a:pPr marL="0">
              <a:spcBef>
                <a:spcPct val="0"/>
              </a:spcBef>
            </a:pPr>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u="sng" dirty="0">
                <a:hlinkClick r:id="rId3" tooltip="Link to Creative Commons License BY-NC-SA 4.0"/>
              </a:rPr>
              <a:t>http://creativecommons.org/licenses/by-nc-sa/4.0/</a:t>
            </a:r>
            <a:r>
              <a:rPr lang="en-US" dirty="0"/>
              <a:t>.</a:t>
            </a:r>
          </a:p>
          <a:p>
            <a:endParaRPr lang="en-US" dirty="0"/>
          </a:p>
        </p:txBody>
      </p:sp>
    </p:spTree>
    <p:extLst>
      <p:ext uri="{BB962C8B-B14F-4D97-AF65-F5344CB8AC3E}">
        <p14:creationId xmlns:p14="http://schemas.microsoft.com/office/powerpoint/2010/main" val="1997598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ea typeface="ＭＳ Ｐゴシック" pitchFamily="34" charset="-128"/>
              </a:rPr>
              <a:t>HIT and Aspects of Patient-Centered Care</a:t>
            </a:r>
            <a:br>
              <a:rPr lang="en-US" altLang="en-US" sz="2800" dirty="0">
                <a:ea typeface="ＭＳ Ｐゴシック" pitchFamily="34" charset="-128"/>
              </a:rPr>
            </a:br>
            <a:r>
              <a:rPr lang="en-US" altLang="en-US" sz="2800" dirty="0">
                <a:ea typeface="ＭＳ Ｐゴシック" pitchFamily="34" charset="-128"/>
              </a:rPr>
              <a:t>Summary—Lecture b</a:t>
            </a:r>
            <a:endParaRPr lang="en-US" sz="2800" dirty="0"/>
          </a:p>
        </p:txBody>
      </p:sp>
      <p:sp>
        <p:nvSpPr>
          <p:cNvPr id="3" name="Content Placeholder 2"/>
          <p:cNvSpPr>
            <a:spLocks noGrp="1"/>
          </p:cNvSpPr>
          <p:nvPr>
            <p:ph sz="quarter" idx="14"/>
          </p:nvPr>
        </p:nvSpPr>
        <p:spPr>
          <a:xfrm>
            <a:off x="457199" y="1600200"/>
            <a:ext cx="4794069" cy="4572000"/>
          </a:xfrm>
        </p:spPr>
        <p:txBody>
          <a:bodyPr/>
          <a:lstStyle/>
          <a:p>
            <a:pPr marL="457200" lvl="1" indent="-280988">
              <a:buFont typeface="Arial" pitchFamily="34" charset="0"/>
              <a:buChar char="•"/>
            </a:pPr>
            <a:r>
              <a:rPr lang="en-US" altLang="en-US" sz="2400" dirty="0">
                <a:ea typeface="ＭＳ Ｐゴシック" pitchFamily="34" charset="-128"/>
              </a:rPr>
              <a:t>Define patient-centered care. </a:t>
            </a:r>
          </a:p>
          <a:p>
            <a:pPr marL="457200" lvl="1" indent="-280988">
              <a:buFont typeface="Arial" pitchFamily="34" charset="0"/>
              <a:buChar char="•"/>
            </a:pPr>
            <a:r>
              <a:rPr lang="en-US" altLang="en-US" sz="2400" dirty="0">
                <a:ea typeface="ＭＳ Ｐゴシック" pitchFamily="34" charset="-128"/>
              </a:rPr>
              <a:t>Suggest HIT-enabled solutions/strategies to enhance patient involvement in health and healthcare.</a:t>
            </a:r>
          </a:p>
          <a:p>
            <a:pPr marL="457200" lvl="1" indent="-280988">
              <a:buFont typeface="Arial" pitchFamily="34" charset="0"/>
              <a:buChar char="•"/>
            </a:pPr>
            <a:r>
              <a:rPr lang="en-US" altLang="en-US" sz="2400" dirty="0">
                <a:ea typeface="ＭＳ Ｐゴシック" pitchFamily="34" charset="-128"/>
              </a:rPr>
              <a:t>Assess the effectiveness of HIT systems in supporting patient-centered care. </a:t>
            </a:r>
          </a:p>
          <a:p>
            <a:pPr marL="457200" lvl="1" indent="-280988">
              <a:buFont typeface="Arial" pitchFamily="34" charset="0"/>
              <a:buChar char="•"/>
            </a:pPr>
            <a:r>
              <a:rPr lang="en-US" altLang="en-US" sz="2400" dirty="0">
                <a:ea typeface="ＭＳ Ｐゴシック" pitchFamily="34" charset="-128"/>
              </a:rPr>
              <a:t>Perform self-assessment of personal beliefs related to HIT and patient-centered care. </a:t>
            </a:r>
          </a:p>
        </p:txBody>
      </p:sp>
      <p:pic>
        <p:nvPicPr>
          <p:cNvPr id="9" name="Picture 11" descr="A picture of a baby on a computer taking a self-portrait using a visual camera user interface. " title="Photo illustration of a small child using a laptop compute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40977" y="2189842"/>
            <a:ext cx="3108325" cy="227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p:cNvSpPr>
            <a:spLocks noGrp="1"/>
          </p:cNvSpPr>
          <p:nvPr>
            <p:ph type="sldNum" sz="quarter" idx="4"/>
          </p:nvPr>
        </p:nvSpPr>
        <p:spPr/>
        <p:txBody>
          <a:bodyPr/>
          <a:lstStyle/>
          <a:p>
            <a:fld id="{F3BF8891-5E06-46C2-89A4-6DB85D39BA35}" type="slidenum">
              <a:rPr lang="en-US" smtClean="0"/>
              <a:pPr/>
              <a:t>10</a:t>
            </a:fld>
            <a:endParaRPr lang="en-US" dirty="0"/>
          </a:p>
        </p:txBody>
      </p:sp>
    </p:spTree>
    <p:extLst>
      <p:ext uri="{BB962C8B-B14F-4D97-AF65-F5344CB8AC3E}">
        <p14:creationId xmlns:p14="http://schemas.microsoft.com/office/powerpoint/2010/main" val="3368050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ea typeface="ＭＳ Ｐゴシック" pitchFamily="34" charset="-128"/>
              </a:rPr>
              <a:t>HIT and Aspects of Patient-Centered Care</a:t>
            </a:r>
            <a:br>
              <a:rPr lang="en-US" altLang="en-US" sz="2800" dirty="0">
                <a:ea typeface="ＭＳ Ｐゴシック" pitchFamily="34" charset="-128"/>
              </a:rPr>
            </a:br>
            <a:r>
              <a:rPr lang="en-US" altLang="en-US" sz="2800" dirty="0">
                <a:ea typeface="ＭＳ Ｐゴシック" pitchFamily="34" charset="-128"/>
              </a:rPr>
              <a:t>References—Lecture b</a:t>
            </a:r>
            <a:endParaRPr lang="en-US" sz="2800" dirty="0"/>
          </a:p>
        </p:txBody>
      </p:sp>
      <p:sp>
        <p:nvSpPr>
          <p:cNvPr id="3" name="Text Placeholder 2"/>
          <p:cNvSpPr>
            <a:spLocks noGrp="1"/>
          </p:cNvSpPr>
          <p:nvPr>
            <p:ph type="body" sz="quarter" idx="16"/>
          </p:nvPr>
        </p:nvSpPr>
        <p:spPr/>
        <p:txBody>
          <a:bodyPr/>
          <a:lstStyle/>
          <a:p>
            <a:r>
              <a:rPr lang="en-US" altLang="en-US" sz="1400" dirty="0">
                <a:ea typeface="ＭＳ Ｐゴシック" pitchFamily="34" charset="-128"/>
              </a:rPr>
              <a:t>References</a:t>
            </a:r>
          </a:p>
          <a:p>
            <a:pPr>
              <a:buFont typeface="Arial" pitchFamily="34" charset="0"/>
              <a:buChar char="•"/>
            </a:pPr>
            <a:r>
              <a:rPr lang="en-US" altLang="en-US" sz="1400" b="0" dirty="0">
                <a:ea typeface="ＭＳ Ｐゴシック" pitchFamily="34" charset="-128"/>
              </a:rPr>
              <a:t>Blue Button Initiative. CMS. Available from: </a:t>
            </a:r>
            <a:r>
              <a:rPr lang="en-US" altLang="en-US" sz="1400" b="0" dirty="0">
                <a:ea typeface="ＭＳ Ｐゴシック" pitchFamily="34" charset="-128"/>
                <a:hlinkClick r:id="rId3" tooltip="Link to Non-Identifiable Data Files"/>
              </a:rPr>
              <a:t>https://www.cms.gov/NonIdentifiableDataFiles/12_BlueButtonInitiative.asp</a:t>
            </a:r>
            <a:endParaRPr lang="en-US" altLang="en-US" sz="1400" b="0" dirty="0">
              <a:ea typeface="ＭＳ Ｐゴシック" pitchFamily="34" charset="-128"/>
            </a:endParaRPr>
          </a:p>
          <a:p>
            <a:pPr>
              <a:buFont typeface="Arial" pitchFamily="34" charset="0"/>
              <a:buChar char="•"/>
            </a:pPr>
            <a:r>
              <a:rPr lang="en-US" altLang="en-US" sz="1400" b="0" dirty="0">
                <a:ea typeface="ＭＳ Ｐゴシック" pitchFamily="34" charset="-128"/>
              </a:rPr>
              <a:t>Downs S. (2010).  Why I Want a Blue Button. Huffington Post. Available from:  </a:t>
            </a:r>
            <a:r>
              <a:rPr lang="en-US" altLang="en-US" sz="1400" b="0" dirty="0">
                <a:ea typeface="ＭＳ Ｐゴシック" pitchFamily="34" charset="-128"/>
                <a:hlinkClick r:id="rId4" tooltip="Link to Why I Want a Blue Button Paper"/>
              </a:rPr>
              <a:t>http://www.huffingtonpost.com/stephen-j-downs/why-i-want-a-blue-button_b_768195.htm</a:t>
            </a:r>
            <a:r>
              <a:rPr lang="en-US" altLang="en-US" sz="1400" dirty="0">
                <a:ea typeface="ＭＳ Ｐゴシック" pitchFamily="34" charset="-128"/>
                <a:hlinkClick r:id="rId4" tooltip="Link to Why I Want a Blue Button Paper"/>
              </a:rPr>
              <a:t>l</a:t>
            </a:r>
            <a:r>
              <a:rPr lang="en-US" altLang="en-US" sz="1400" dirty="0">
                <a:ea typeface="ＭＳ Ｐゴシック" pitchFamily="34" charset="-128"/>
              </a:rPr>
              <a:t> </a:t>
            </a:r>
          </a:p>
          <a:p>
            <a:pPr>
              <a:buFont typeface="Arial" pitchFamily="34" charset="0"/>
              <a:buChar char="•"/>
            </a:pPr>
            <a:endParaRPr lang="en-US" altLang="en-US" dirty="0">
              <a:ea typeface="ＭＳ Ｐゴシック" pitchFamily="34" charset="-128"/>
            </a:endParaRPr>
          </a:p>
          <a:p>
            <a:endParaRPr 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11</a:t>
            </a:fld>
            <a:endParaRPr lang="en-US" dirty="0"/>
          </a:p>
        </p:txBody>
      </p:sp>
      <p:sp>
        <p:nvSpPr>
          <p:cNvPr id="8" name="Text Placeholder 7"/>
          <p:cNvSpPr>
            <a:spLocks noGrp="1"/>
          </p:cNvSpPr>
          <p:nvPr>
            <p:ph type="body" sz="quarter" idx="21"/>
          </p:nvPr>
        </p:nvSpPr>
        <p:spPr>
          <a:xfrm>
            <a:off x="457200" y="3274423"/>
            <a:ext cx="8229600" cy="2897777"/>
          </a:xfrm>
        </p:spPr>
        <p:txBody>
          <a:bodyPr/>
          <a:lstStyle/>
          <a:p>
            <a:r>
              <a:rPr lang="en-US" altLang="en-US" sz="1400" dirty="0">
                <a:ea typeface="ＭＳ Ｐゴシック" pitchFamily="34" charset="-128"/>
              </a:rPr>
              <a:t>Images</a:t>
            </a:r>
          </a:p>
          <a:p>
            <a:pPr>
              <a:buFont typeface="Arial" pitchFamily="34" charset="0"/>
              <a:buChar char="•"/>
            </a:pPr>
            <a:r>
              <a:rPr lang="en-US" altLang="en-US" sz="1400" b="0" dirty="0">
                <a:ea typeface="ＭＳ Ｐゴシック" pitchFamily="34" charset="-128"/>
              </a:rPr>
              <a:t>Slide 4: My </a:t>
            </a:r>
            <a:r>
              <a:rPr lang="en-US" altLang="en-US" sz="1400" b="0" dirty="0" err="1">
                <a:ea typeface="ＭＳ Ｐゴシック" pitchFamily="34" charset="-128"/>
              </a:rPr>
              <a:t>Healthy</a:t>
            </a:r>
            <a:r>
              <a:rPr lang="en-US" altLang="en-US" sz="1400" b="0" i="1" dirty="0" err="1">
                <a:ea typeface="ＭＳ Ｐゴシック" pitchFamily="34" charset="-128"/>
              </a:rPr>
              <a:t>e</a:t>
            </a:r>
            <a:r>
              <a:rPr lang="en-US" altLang="en-US" sz="1400" b="0" dirty="0" err="1">
                <a:ea typeface="ＭＳ Ｐゴシック" pitchFamily="34" charset="-128"/>
              </a:rPr>
              <a:t>Vet</a:t>
            </a:r>
            <a:r>
              <a:rPr lang="en-US" altLang="en-US" sz="1400" b="0" dirty="0">
                <a:ea typeface="ＭＳ Ｐゴシック" pitchFamily="34" charset="-128"/>
              </a:rPr>
              <a:t> site. Courtesy  the US Department of Veterans Affairs. Available from: </a:t>
            </a:r>
          </a:p>
          <a:p>
            <a:r>
              <a:rPr lang="en-US" altLang="en-US" sz="1400" b="0" dirty="0">
                <a:solidFill>
                  <a:srgbClr val="0000FF"/>
                </a:solidFill>
                <a:ea typeface="ＭＳ Ｐゴシック" pitchFamily="34" charset="-128"/>
              </a:rPr>
              <a:t>	</a:t>
            </a:r>
            <a:r>
              <a:rPr lang="en-US" altLang="en-US" sz="1400" b="0" dirty="0">
                <a:solidFill>
                  <a:srgbClr val="0000FF"/>
                </a:solidFill>
                <a:ea typeface="ＭＳ Ｐゴシック" pitchFamily="34" charset="-128"/>
                <a:hlinkClick r:id="rId5" tooltip="Link to Screenshot of My HealtheVet Home page"/>
              </a:rPr>
              <a:t>www.myhealth.va.gov</a:t>
            </a:r>
            <a:endParaRPr lang="en-US" altLang="en-US" sz="1400" b="0" dirty="0">
              <a:solidFill>
                <a:srgbClr val="0000FF"/>
              </a:solidFill>
              <a:ea typeface="ＭＳ Ｐゴシック" pitchFamily="34" charset="-128"/>
            </a:endParaRPr>
          </a:p>
          <a:p>
            <a:pPr>
              <a:buFont typeface="Arial" pitchFamily="34" charset="0"/>
              <a:buChar char="•"/>
            </a:pPr>
            <a:r>
              <a:rPr lang="en-US" altLang="en-US" sz="1400" b="0" dirty="0">
                <a:ea typeface="ＭＳ Ｐゴシック" pitchFamily="34" charset="-128"/>
              </a:rPr>
              <a:t>Slide 5: My </a:t>
            </a:r>
            <a:r>
              <a:rPr lang="en-US" altLang="en-US" sz="1400" b="0" dirty="0" err="1">
                <a:ea typeface="ＭＳ Ｐゴシック" pitchFamily="34" charset="-128"/>
              </a:rPr>
              <a:t>Healthy</a:t>
            </a:r>
            <a:r>
              <a:rPr lang="en-US" altLang="en-US" sz="1400" b="0" i="1" dirty="0" err="1">
                <a:ea typeface="ＭＳ Ｐゴシック" pitchFamily="34" charset="-128"/>
              </a:rPr>
              <a:t>e</a:t>
            </a:r>
            <a:r>
              <a:rPr lang="en-US" altLang="en-US" sz="1400" b="0" dirty="0" err="1">
                <a:ea typeface="ＭＳ Ｐゴシック" pitchFamily="34" charset="-128"/>
              </a:rPr>
              <a:t>Vet</a:t>
            </a:r>
            <a:r>
              <a:rPr lang="en-US" altLang="en-US" sz="1400" b="0" dirty="0">
                <a:ea typeface="ＭＳ Ｐゴシック" pitchFamily="34" charset="-128"/>
              </a:rPr>
              <a:t> Banner . Courtesy the US Department of Veterans Affairs . Available from: </a:t>
            </a:r>
            <a:r>
              <a:rPr lang="en-US" altLang="en-US" sz="1400" b="0" dirty="0">
                <a:solidFill>
                  <a:srgbClr val="0000FF"/>
                </a:solidFill>
                <a:ea typeface="ＭＳ Ｐゴシック" pitchFamily="34" charset="-128"/>
                <a:hlinkClick r:id="rId5" tooltip="Link to My HealtheVet Banner Image"/>
              </a:rPr>
              <a:t>www.myhealth.va.gov</a:t>
            </a:r>
            <a:endParaRPr lang="en-US" altLang="en-US" sz="1400" b="0" dirty="0">
              <a:solidFill>
                <a:srgbClr val="0000FF"/>
              </a:solidFill>
              <a:ea typeface="ＭＳ Ｐゴシック" pitchFamily="34" charset="-128"/>
            </a:endParaRPr>
          </a:p>
          <a:p>
            <a:pPr>
              <a:buFont typeface="Arial" pitchFamily="34" charset="0"/>
              <a:buChar char="•"/>
            </a:pPr>
            <a:r>
              <a:rPr lang="en-US" altLang="en-US" sz="1400" b="0" dirty="0">
                <a:ea typeface="ＭＳ Ｐゴシック" pitchFamily="34" charset="-128"/>
              </a:rPr>
              <a:t>Slide 6: Blue Button. Courtesy of the US Department of Veterans Affairs. Available </a:t>
            </a:r>
            <a:r>
              <a:rPr lang="en-US" altLang="en-US" sz="1400" b="0">
                <a:ea typeface="ＭＳ Ｐゴシック" pitchFamily="34" charset="-128"/>
              </a:rPr>
              <a:t>from: </a:t>
            </a:r>
            <a:r>
              <a:rPr lang="en-US" altLang="en-US" sz="1400" b="0">
                <a:solidFill>
                  <a:srgbClr val="0000FF"/>
                </a:solidFill>
                <a:ea typeface="ＭＳ Ｐゴシック" pitchFamily="34" charset="-128"/>
                <a:hlinkClick r:id="rId5" tooltip="Link to Image of Blue Button on the U.S. Department of Veterans Affairs Website"/>
              </a:rPr>
              <a:t>www.myhealth.va.gov</a:t>
            </a:r>
            <a:endParaRPr lang="en-US" altLang="en-US" sz="1400" b="0" dirty="0">
              <a:solidFill>
                <a:srgbClr val="0000FF"/>
              </a:solidFill>
              <a:ea typeface="ＭＳ Ｐゴシック" pitchFamily="34" charset="-128"/>
            </a:endParaRPr>
          </a:p>
          <a:p>
            <a:pPr>
              <a:buFont typeface="Arial" pitchFamily="34" charset="0"/>
              <a:buChar char="•"/>
            </a:pPr>
            <a:r>
              <a:rPr lang="en-US" altLang="en-US" sz="1400" b="0" dirty="0">
                <a:ea typeface="ＭＳ Ｐゴシック" pitchFamily="34" charset="-128"/>
              </a:rPr>
              <a:t>Slide 8:  I-pad health apps. Courtesy Dr. Patricia Abbott</a:t>
            </a:r>
          </a:p>
          <a:p>
            <a:pPr>
              <a:buFont typeface="Arial" pitchFamily="34" charset="0"/>
              <a:buChar char="•"/>
            </a:pPr>
            <a:r>
              <a:rPr lang="en-US" altLang="en-US" sz="1400" b="0" dirty="0">
                <a:ea typeface="ＭＳ Ｐゴシック" pitchFamily="34" charset="-128"/>
              </a:rPr>
              <a:t>Slide 10:  Baby on computer .Source:  </a:t>
            </a:r>
            <a:r>
              <a:rPr lang="en-US" altLang="en-US" sz="1400" b="0" dirty="0">
                <a:ea typeface="ＭＳ Ｐゴシック" pitchFamily="34" charset="-128"/>
                <a:hlinkClick r:id="rId6" tooltip="Link to Image of Baby on the Computer"/>
              </a:rPr>
              <a:t>http://www.flickr.com/photos/tfrancis/539308690/sizes/m/in/photostream/</a:t>
            </a:r>
            <a:r>
              <a:rPr lang="en-US" altLang="en-US" sz="1400" b="0" dirty="0">
                <a:ea typeface="ＭＳ Ｐゴシック" pitchFamily="34" charset="-128"/>
              </a:rPr>
              <a:t> Tyron Francis.  Attribution-</a:t>
            </a:r>
            <a:r>
              <a:rPr lang="en-US" altLang="en-US" sz="1400" b="0" dirty="0" err="1">
                <a:ea typeface="ＭＳ Ｐゴシック" pitchFamily="34" charset="-128"/>
              </a:rPr>
              <a:t>NonCommercial</a:t>
            </a:r>
            <a:r>
              <a:rPr lang="en-US" altLang="en-US" sz="1400" b="0" dirty="0">
                <a:ea typeface="ＭＳ Ｐゴシック" pitchFamily="34" charset="-128"/>
              </a:rPr>
              <a:t>-</a:t>
            </a:r>
            <a:r>
              <a:rPr lang="en-US" altLang="en-US" sz="1400" b="0" dirty="0" err="1">
                <a:ea typeface="ＭＳ Ｐゴシック" pitchFamily="34" charset="-128"/>
              </a:rPr>
              <a:t>NoDerivs</a:t>
            </a:r>
            <a:r>
              <a:rPr lang="en-US" altLang="en-US" sz="1400" b="0" dirty="0">
                <a:ea typeface="ＭＳ Ｐゴシック" pitchFamily="34" charset="-128"/>
              </a:rPr>
              <a:t> 2.0 Generic (CC BY-NC-ND 2.0) </a:t>
            </a:r>
          </a:p>
          <a:p>
            <a:endParaRPr lang="en-US" dirty="0"/>
          </a:p>
        </p:txBody>
      </p:sp>
    </p:spTree>
    <p:extLst>
      <p:ext uri="{BB962C8B-B14F-4D97-AF65-F5344CB8AC3E}">
        <p14:creationId xmlns:p14="http://schemas.microsoft.com/office/powerpoint/2010/main" val="3872745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Working with Health IT Systems</a:t>
            </a:r>
            <a:br>
              <a:rPr lang="en-US" dirty="0"/>
            </a:br>
            <a:r>
              <a:rPr lang="en-US" dirty="0">
                <a:latin typeface="Tahoma" charset="0"/>
                <a:ea typeface="ＭＳ Ｐゴシック" charset="0"/>
                <a:cs typeface="Tahoma" charset="0"/>
              </a:rPr>
              <a:t>HIT Facilitated Error—</a:t>
            </a:r>
            <a:br>
              <a:rPr lang="en-US" dirty="0">
                <a:latin typeface="Tahoma" charset="0"/>
                <a:ea typeface="ＭＳ Ｐゴシック" charset="0"/>
                <a:cs typeface="Tahoma" charset="0"/>
              </a:rPr>
            </a:br>
            <a:r>
              <a:rPr lang="en-US" dirty="0">
                <a:latin typeface="Tahoma" charset="0"/>
                <a:ea typeface="ＭＳ Ｐゴシック" charset="0"/>
                <a:cs typeface="Tahoma" charset="0"/>
              </a:rPr>
              <a:t>Cause and Effect</a:t>
            </a:r>
            <a:br>
              <a:rPr lang="en-US" dirty="0">
                <a:latin typeface="Tahoma" charset="0"/>
                <a:ea typeface="ＭＳ Ｐゴシック" charset="0"/>
                <a:cs typeface="Tahoma" charset="0"/>
              </a:rPr>
            </a:br>
            <a:r>
              <a:rPr lang="en-US" dirty="0">
                <a:latin typeface="Tahoma" charset="0"/>
                <a:ea typeface="ＭＳ Ｐゴシック" charset="0"/>
                <a:cs typeface="Tahoma" charset="0"/>
              </a:rPr>
              <a:t>Lecture a</a:t>
            </a:r>
            <a:endParaRPr lang="en-US" dirty="0"/>
          </a:p>
        </p:txBody>
      </p:sp>
      <p:sp>
        <p:nvSpPr>
          <p:cNvPr id="3" name="Content Placeholder 2"/>
          <p:cNvSpPr>
            <a:spLocks noGrp="1"/>
          </p:cNvSpPr>
          <p:nvPr>
            <p:ph sz="quarter" idx="14"/>
          </p:nvPr>
        </p:nvSpPr>
        <p:spPr/>
        <p:txBody>
          <a:bodyPr/>
          <a:lstStyle/>
          <a:p>
            <a:r>
              <a:rPr lang="en-US" sz="2800" dirty="0">
                <a:latin typeface="Arial (body)" charset="0"/>
                <a:ea typeface="ＭＳ Ｐゴシック" charset="0"/>
                <a:cs typeface="Calibri" charset="0"/>
              </a:rPr>
              <a:t>This material was developed by Johns Hopkins University, funded by the Department of Health and Human Services, Office of the National Coordinator for Health Information Technology under Award Number  IU24OC00013. </a:t>
            </a:r>
            <a:r>
              <a:rPr lang="en-US" sz="2800" dirty="0">
                <a:latin typeface="Arial (body)" charset="0"/>
                <a:ea typeface="Calibri" charset="0"/>
              </a:rPr>
              <a:t>This material was updated in 2016 by The University of Texas Health Science Center at Houston under Award Number 90WT0006.</a:t>
            </a:r>
            <a:endParaRPr lang="en-US" sz="2800"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12</a:t>
            </a:fld>
            <a:endParaRPr lang="en-US" dirty="0"/>
          </a:p>
        </p:txBody>
      </p:sp>
    </p:spTree>
    <p:extLst>
      <p:ext uri="{BB962C8B-B14F-4D97-AF65-F5344CB8AC3E}">
        <p14:creationId xmlns:p14="http://schemas.microsoft.com/office/powerpoint/2010/main" val="484622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ea typeface="ＭＳ Ｐゴシック" pitchFamily="34" charset="-128"/>
              </a:rPr>
              <a:t>HIT and Aspects of </a:t>
            </a:r>
            <a:br>
              <a:rPr lang="en-US" altLang="en-US" sz="2800" dirty="0">
                <a:ea typeface="ＭＳ Ｐゴシック" pitchFamily="34" charset="-128"/>
              </a:rPr>
            </a:br>
            <a:r>
              <a:rPr lang="en-US" altLang="en-US" sz="2800" dirty="0">
                <a:ea typeface="ＭＳ Ｐゴシック" pitchFamily="34" charset="-128"/>
              </a:rPr>
              <a:t>Patient-Centered Care</a:t>
            </a:r>
            <a:br>
              <a:rPr lang="en-US" altLang="en-US" sz="2800" dirty="0">
                <a:ea typeface="ＭＳ Ｐゴシック" pitchFamily="34" charset="-128"/>
              </a:rPr>
            </a:br>
            <a:r>
              <a:rPr lang="en-US" altLang="en-US" sz="2800" dirty="0">
                <a:ea typeface="ＭＳ Ｐゴシック" pitchFamily="34" charset="-128"/>
              </a:rPr>
              <a:t>Learning Objectives—Lecture b</a:t>
            </a:r>
            <a:endParaRPr lang="en-US" dirty="0"/>
          </a:p>
        </p:txBody>
      </p:sp>
      <p:sp>
        <p:nvSpPr>
          <p:cNvPr id="3" name="Content Placeholder 2"/>
          <p:cNvSpPr>
            <a:spLocks noGrp="1"/>
          </p:cNvSpPr>
          <p:nvPr>
            <p:ph sz="quarter" idx="14"/>
          </p:nvPr>
        </p:nvSpPr>
        <p:spPr/>
        <p:txBody>
          <a:bodyPr/>
          <a:lstStyle/>
          <a:p>
            <a:pPr lvl="1">
              <a:buFont typeface="Arial" pitchFamily="34" charset="0"/>
              <a:buChar char="•"/>
            </a:pPr>
            <a:r>
              <a:rPr lang="en-US" altLang="en-US" dirty="0">
                <a:ea typeface="ＭＳ Ｐゴシック" pitchFamily="34" charset="-128"/>
              </a:rPr>
              <a:t>Define patient-centered care. </a:t>
            </a:r>
          </a:p>
          <a:p>
            <a:pPr lvl="1">
              <a:buFont typeface="Arial" pitchFamily="34" charset="0"/>
              <a:buChar char="•"/>
            </a:pPr>
            <a:r>
              <a:rPr lang="en-US" altLang="en-US" dirty="0">
                <a:ea typeface="ＭＳ Ｐゴシック" pitchFamily="34" charset="-128"/>
              </a:rPr>
              <a:t>Suggest HIT-enabled solutions/strategies to enhance patient involvement in health and healthcare.</a:t>
            </a:r>
          </a:p>
          <a:p>
            <a:pPr lvl="1">
              <a:buFont typeface="Arial" pitchFamily="34" charset="0"/>
              <a:buChar char="•"/>
            </a:pPr>
            <a:r>
              <a:rPr lang="en-US" altLang="en-US" dirty="0">
                <a:ea typeface="ＭＳ Ｐゴシック" pitchFamily="34" charset="-128"/>
              </a:rPr>
              <a:t>Assess the effectiveness of HIT systems in supporting patient-centered care. </a:t>
            </a:r>
          </a:p>
          <a:p>
            <a:pPr lvl="1">
              <a:buFont typeface="Arial" pitchFamily="34" charset="0"/>
              <a:buChar char="•"/>
            </a:pPr>
            <a:r>
              <a:rPr lang="en-US" altLang="en-US" dirty="0">
                <a:ea typeface="ＭＳ Ｐゴシック" pitchFamily="34" charset="-128"/>
              </a:rPr>
              <a:t>Perform self-assessment of personal beliefs related to HIT and patient-centered care. </a:t>
            </a:r>
          </a:p>
        </p:txBody>
      </p:sp>
      <p:sp>
        <p:nvSpPr>
          <p:cNvPr id="4" name="Slide Number Placeholder 3"/>
          <p:cNvSpPr>
            <a:spLocks noGrp="1"/>
          </p:cNvSpPr>
          <p:nvPr>
            <p:ph type="sldNum" sz="quarter" idx="4"/>
          </p:nvPr>
        </p:nvSpPr>
        <p:spPr/>
        <p:txBody>
          <a:bodyPr/>
          <a:lstStyle/>
          <a:p>
            <a:fld id="{F3BF8891-5E06-46C2-89A4-6DB85D39BA35}" type="slidenum">
              <a:rPr lang="en-US" smtClean="0"/>
              <a:pPr/>
              <a:t>2</a:t>
            </a:fld>
            <a:endParaRPr lang="en-US" dirty="0"/>
          </a:p>
        </p:txBody>
      </p:sp>
    </p:spTree>
    <p:extLst>
      <p:ext uri="{BB962C8B-B14F-4D97-AF65-F5344CB8AC3E}">
        <p14:creationId xmlns:p14="http://schemas.microsoft.com/office/powerpoint/2010/main" val="2060719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Measuring Effectiveness of Patient-Centered Approaches</a:t>
            </a:r>
          </a:p>
        </p:txBody>
      </p:sp>
      <p:sp>
        <p:nvSpPr>
          <p:cNvPr id="3" name="Content Placeholder 2"/>
          <p:cNvSpPr>
            <a:spLocks noGrp="1"/>
          </p:cNvSpPr>
          <p:nvPr>
            <p:ph sz="quarter" idx="14"/>
          </p:nvPr>
        </p:nvSpPr>
        <p:spPr/>
        <p:txBody>
          <a:bodyPr/>
          <a:lstStyle/>
          <a:p>
            <a:pPr>
              <a:spcBef>
                <a:spcPct val="0"/>
              </a:spcBef>
              <a:buNone/>
            </a:pPr>
            <a:r>
              <a:rPr lang="en-US" altLang="en-US" sz="2800" dirty="0">
                <a:ea typeface="ＭＳ Ｐゴシック" pitchFamily="34" charset="-128"/>
              </a:rPr>
              <a:t>Potential Variables to Measure:</a:t>
            </a:r>
          </a:p>
          <a:p>
            <a:pPr lvl="1">
              <a:spcBef>
                <a:spcPct val="0"/>
              </a:spcBef>
            </a:pPr>
            <a:r>
              <a:rPr lang="en-US" altLang="en-US" sz="2400" dirty="0">
                <a:ea typeface="ＭＳ Ｐゴシック" pitchFamily="34" charset="-128"/>
              </a:rPr>
              <a:t>The communication, respect, trust and caring experienced with providers</a:t>
            </a:r>
          </a:p>
          <a:p>
            <a:pPr lvl="1">
              <a:spcBef>
                <a:spcPct val="0"/>
              </a:spcBef>
            </a:pPr>
            <a:r>
              <a:rPr lang="en-US" altLang="en-US" sz="2400" dirty="0">
                <a:ea typeface="ＭＳ Ｐゴシック" pitchFamily="34" charset="-128"/>
              </a:rPr>
              <a:t>Degree to which patients have their unique needs and values considered during diagnosis &amp; treatment</a:t>
            </a:r>
          </a:p>
          <a:p>
            <a:pPr lvl="1">
              <a:spcBef>
                <a:spcPct val="0"/>
              </a:spcBef>
            </a:pPr>
            <a:r>
              <a:rPr lang="en-US" altLang="en-US" sz="2400" dirty="0">
                <a:ea typeface="ＭＳ Ｐゴシック" pitchFamily="34" charset="-128"/>
              </a:rPr>
              <a:t>Perception of understanding options and being involved in making medical decisions</a:t>
            </a:r>
          </a:p>
          <a:p>
            <a:pPr lvl="1">
              <a:spcBef>
                <a:spcPct val="0"/>
              </a:spcBef>
            </a:pPr>
            <a:r>
              <a:rPr lang="en-US" altLang="en-US" sz="2400" dirty="0">
                <a:ea typeface="ＭＳ Ｐゴシック" pitchFamily="34" charset="-128"/>
              </a:rPr>
              <a:t>Patient’s ability to get the information, education and support needed to care, prevent, &amp; manage health</a:t>
            </a:r>
          </a:p>
          <a:p>
            <a:pPr lvl="1">
              <a:spcBef>
                <a:spcPct val="0"/>
              </a:spcBef>
            </a:pPr>
            <a:r>
              <a:rPr lang="en-US" altLang="en-US" sz="2400" dirty="0">
                <a:ea typeface="ＭＳ Ｐゴシック" pitchFamily="34" charset="-128"/>
              </a:rPr>
              <a:t>Receiving support and follow-up when sick or need to manage a complex health condition</a:t>
            </a:r>
          </a:p>
        </p:txBody>
      </p:sp>
      <p:sp>
        <p:nvSpPr>
          <p:cNvPr id="4" name="Slide Number Placeholder 3"/>
          <p:cNvSpPr>
            <a:spLocks noGrp="1"/>
          </p:cNvSpPr>
          <p:nvPr>
            <p:ph type="sldNum" sz="quarter" idx="4"/>
          </p:nvPr>
        </p:nvSpPr>
        <p:spPr/>
        <p:txBody>
          <a:bodyPr/>
          <a:lstStyle/>
          <a:p>
            <a:fld id="{F3BF8891-5E06-46C2-89A4-6DB85D39BA35}" type="slidenum">
              <a:rPr lang="en-US" smtClean="0"/>
              <a:pPr/>
              <a:t>3</a:t>
            </a:fld>
            <a:endParaRPr lang="en-US" dirty="0"/>
          </a:p>
        </p:txBody>
      </p:sp>
    </p:spTree>
    <p:extLst>
      <p:ext uri="{BB962C8B-B14F-4D97-AF65-F5344CB8AC3E}">
        <p14:creationId xmlns:p14="http://schemas.microsoft.com/office/powerpoint/2010/main" val="815331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Exploring an Example of HIT Supported Patient Centered Care</a:t>
            </a:r>
            <a:endParaRPr lang="en-US" dirty="0"/>
          </a:p>
        </p:txBody>
      </p:sp>
      <p:pic>
        <p:nvPicPr>
          <p:cNvPr id="6" name="Picture 3" descr="This Screen Shot of the Health IT environment depicts the welcome screen with Login box, Sign up box and other buttons including Download My Data, My HealtheVet and other inputs. &#10;&#10;Pull down menus include Home, Veteran Services, Business, About VA, Media Room, Locations and Contact Us. &#10;&#10;&quot;My health eVet&quot; Welcome to My HealtheVet. My HealtheVet is VA's online personal health record. It was designed for Veterans, active duty Servicemembers, their dependents and caregivers. My HealtheVet helps you partner with your health care team. It provides you opportunites and tools to make informed decisions and manage your health care. &#10;&#10;Specific features in my HealtheVet are available to you based on your accoutn type. All used who have a Basic (LINK) account are able to view their self-entered information. If you are a VA patient, you can upgrade your account to Advanced (LINK) or Premium (LINK). For more information about account types and what you can view, visit My Healthevet Account Types (LINK)" title="Screenshot of My HealtheVet Homepag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463403"/>
            <a:ext cx="6940550"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title="Link to Homescreen of My HealtheVet Page"/>
          <p:cNvSpPr>
            <a:spLocks noGrp="1"/>
          </p:cNvSpPr>
          <p:nvPr>
            <p:ph type="body" sz="quarter" idx="32"/>
          </p:nvPr>
        </p:nvSpPr>
        <p:spPr>
          <a:xfrm>
            <a:off x="457198" y="6172200"/>
            <a:ext cx="7634331" cy="640080"/>
          </a:xfrm>
        </p:spPr>
        <p:txBody>
          <a:bodyPr/>
          <a:lstStyle/>
          <a:p>
            <a:pPr algn="ctr"/>
            <a:r>
              <a:rPr lang="en-US" altLang="en-US" dirty="0">
                <a:hlinkClick r:id="rId4" tooltip="Link to Image of U.S. Department of Veterans Affairs Website"/>
              </a:rPr>
              <a:t>https://www.myhealth.va.gov/index.html</a:t>
            </a:r>
            <a:endParaRPr lang="en-US" altLang="en-US" dirty="0"/>
          </a:p>
          <a:p>
            <a:pPr algn="ctr"/>
            <a:r>
              <a:rPr lang="en-US" altLang="en-US" dirty="0"/>
              <a:t>Image courtesy of the US Department of Veterans Affairs</a:t>
            </a:r>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extLst>
      <p:ext uri="{BB962C8B-B14F-4D97-AF65-F5344CB8AC3E}">
        <p14:creationId xmlns:p14="http://schemas.microsoft.com/office/powerpoint/2010/main" val="835425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lstStyle/>
          <a:p>
            <a:r>
              <a:rPr lang="en-US" altLang="en-US" dirty="0">
                <a:ea typeface="ＭＳ Ｐゴシック" pitchFamily="34" charset="-128"/>
              </a:rPr>
              <a:t> My </a:t>
            </a:r>
            <a:r>
              <a:rPr lang="en-US" altLang="en-US" dirty="0" err="1">
                <a:ea typeface="ＭＳ Ｐゴシック" pitchFamily="34" charset="-128"/>
              </a:rPr>
              <a:t>Health</a:t>
            </a:r>
            <a:r>
              <a:rPr lang="en-US" altLang="en-US" i="1" dirty="0" err="1">
                <a:ea typeface="ＭＳ Ｐゴシック" pitchFamily="34" charset="-128"/>
              </a:rPr>
              <a:t>e</a:t>
            </a:r>
            <a:r>
              <a:rPr lang="en-US" altLang="en-US" dirty="0" err="1">
                <a:ea typeface="ＭＳ Ｐゴシック" pitchFamily="34" charset="-128"/>
              </a:rPr>
              <a:t>Vet</a:t>
            </a:r>
            <a:endParaRPr lang="en-US" dirty="0"/>
          </a:p>
        </p:txBody>
      </p:sp>
      <p:pic>
        <p:nvPicPr>
          <p:cNvPr id="5" name="Picture 10" descr=" My Healthy Vet banner.  Image courtesy of the US Department of Veterans Affair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06485" y="1417638"/>
            <a:ext cx="3651250"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quarter" idx="14"/>
          </p:nvPr>
        </p:nvSpPr>
        <p:spPr>
          <a:xfrm>
            <a:off x="201890" y="2636520"/>
            <a:ext cx="8229600" cy="4032504"/>
          </a:xfrm>
        </p:spPr>
        <p:txBody>
          <a:bodyPr/>
          <a:lstStyle/>
          <a:p>
            <a:pPr marL="457200" indent="-457200"/>
            <a:r>
              <a:rPr lang="en-US" altLang="en-US" sz="2400" dirty="0">
                <a:ea typeface="ＭＳ Ｐゴシック" pitchFamily="34" charset="-128"/>
              </a:rPr>
              <a:t>My </a:t>
            </a:r>
            <a:r>
              <a:rPr lang="en-US" altLang="en-US" sz="2400" dirty="0" err="1">
                <a:ea typeface="ＭＳ Ｐゴシック" pitchFamily="34" charset="-128"/>
              </a:rPr>
              <a:t>Health</a:t>
            </a:r>
            <a:r>
              <a:rPr lang="en-US" altLang="en-US" sz="2400" i="1" dirty="0" err="1">
                <a:ea typeface="ＭＳ Ｐゴシック" pitchFamily="34" charset="-128"/>
              </a:rPr>
              <a:t>e</a:t>
            </a:r>
            <a:r>
              <a:rPr lang="en-US" altLang="en-US" sz="2400" dirty="0" err="1">
                <a:ea typeface="ＭＳ Ｐゴシック" pitchFamily="34" charset="-128"/>
              </a:rPr>
              <a:t>Vet</a:t>
            </a:r>
            <a:r>
              <a:rPr lang="en-US" altLang="en-US" sz="2400" dirty="0">
                <a:ea typeface="ＭＳ Ｐゴシック" pitchFamily="34" charset="-128"/>
              </a:rPr>
              <a:t> is a web-based application designed for veterans, their families, &amp;   their friends with the goal of optimizing veterans</a:t>
            </a:r>
            <a:r>
              <a:rPr lang="ja-JP" altLang="en-US" sz="2400" dirty="0">
                <a:ea typeface="ＭＳ Ｐゴシック" pitchFamily="34" charset="-128"/>
              </a:rPr>
              <a:t>’</a:t>
            </a:r>
            <a:r>
              <a:rPr lang="en-US" altLang="ja-JP" sz="2400" dirty="0">
                <a:ea typeface="ＭＳ Ｐゴシック" pitchFamily="34" charset="-128"/>
              </a:rPr>
              <a:t> healthcare </a:t>
            </a:r>
            <a:endParaRPr lang="en-US" altLang="ja-JP" sz="1600" dirty="0">
              <a:ea typeface="ＭＳ Ｐゴシック" pitchFamily="34" charset="-128"/>
            </a:endParaRPr>
          </a:p>
          <a:p>
            <a:pPr marL="838200" lvl="1" indent="-381000"/>
            <a:r>
              <a:rPr lang="en-US" altLang="en-US" sz="2000" dirty="0">
                <a:ea typeface="ＭＳ Ｐゴシック" pitchFamily="34" charset="-128"/>
              </a:rPr>
              <a:t>Holistic - Supporting body, mind, &amp; spirit</a:t>
            </a:r>
          </a:p>
          <a:p>
            <a:pPr marL="838200" lvl="1" indent="-381000"/>
            <a:r>
              <a:rPr lang="en-US" altLang="en-US" sz="2000" dirty="0">
                <a:ea typeface="ＭＳ Ｐゴシック" pitchFamily="34" charset="-128"/>
              </a:rPr>
              <a:t>VA benefits, programs, &amp; services</a:t>
            </a:r>
            <a:endParaRPr lang="en-US" altLang="en-US" sz="1600" dirty="0">
              <a:ea typeface="ＭＳ Ｐゴシック" pitchFamily="34" charset="-128"/>
            </a:endParaRPr>
          </a:p>
          <a:p>
            <a:pPr marL="838200" lvl="1" indent="-381000"/>
            <a:r>
              <a:rPr lang="en-US" altLang="en-US" sz="2000" dirty="0">
                <a:ea typeface="ＭＳ Ｐゴシック" pitchFamily="34" charset="-128"/>
              </a:rPr>
              <a:t>Personal Health Record</a:t>
            </a:r>
          </a:p>
          <a:p>
            <a:pPr marL="1257300" lvl="2" indent="-342900"/>
            <a:r>
              <a:rPr lang="en-US" altLang="en-US" sz="1800" dirty="0">
                <a:ea typeface="ＭＳ Ｐゴシック" pitchFamily="34" charset="-128"/>
              </a:rPr>
              <a:t>Self-entered personal &amp; health-related information      (patient participation)</a:t>
            </a:r>
            <a:endParaRPr lang="en-US" altLang="en-US" sz="1400" dirty="0">
              <a:ea typeface="ＭＳ Ｐゴシック" pitchFamily="34" charset="-128"/>
            </a:endParaRPr>
          </a:p>
          <a:p>
            <a:pPr marL="838200" lvl="1" indent="-381000"/>
            <a:r>
              <a:rPr lang="en-US" altLang="en-US" sz="2000" dirty="0">
                <a:ea typeface="ＭＳ Ｐゴシック" pitchFamily="34" charset="-128"/>
              </a:rPr>
              <a:t>Extracts from the VA electronic medical record</a:t>
            </a:r>
            <a:r>
              <a:rPr lang="en-US" altLang="en-US" sz="2400" dirty="0">
                <a:ea typeface="ＭＳ Ｐゴシック" pitchFamily="34" charset="-128"/>
              </a:rPr>
              <a:t> </a:t>
            </a:r>
          </a:p>
          <a:p>
            <a:pPr marL="838200" lvl="1" indent="-381000"/>
            <a:r>
              <a:rPr lang="en-US" altLang="en-US" sz="2000" dirty="0">
                <a:ea typeface="ＭＳ Ｐゴシック" pitchFamily="34" charset="-128"/>
                <a:hlinkClick r:id="rId4" tooltip="Link to My HealtheVet website"/>
              </a:rPr>
              <a:t>http://www.myhealth.va.gov/</a:t>
            </a:r>
            <a:endParaRPr lang="en-US" altLang="en-US" sz="2000" dirty="0">
              <a:ea typeface="ＭＳ Ｐゴシック" pitchFamily="34" charset="-128"/>
            </a:endParaRPr>
          </a:p>
        </p:txBody>
      </p:sp>
      <p:sp>
        <p:nvSpPr>
          <p:cNvPr id="4" name="Slide Number Placeholder 3"/>
          <p:cNvSpPr>
            <a:spLocks noGrp="1"/>
          </p:cNvSpPr>
          <p:nvPr>
            <p:ph type="sldNum" sz="quarter" idx="4"/>
          </p:nvPr>
        </p:nvSpPr>
        <p:spPr>
          <a:xfrm>
            <a:off x="8330527" y="6120384"/>
            <a:ext cx="508673" cy="548640"/>
          </a:xfrm>
        </p:spPr>
        <p:txBody>
          <a:bodyPr/>
          <a:lstStyle/>
          <a:p>
            <a:fld id="{F3BF8891-5E06-46C2-89A4-6DB85D39BA35}" type="slidenum">
              <a:rPr lang="en-US" smtClean="0"/>
              <a:pPr/>
              <a:t>5</a:t>
            </a:fld>
            <a:endParaRPr lang="en-US" dirty="0"/>
          </a:p>
        </p:txBody>
      </p:sp>
    </p:spTree>
    <p:extLst>
      <p:ext uri="{BB962C8B-B14F-4D97-AF65-F5344CB8AC3E}">
        <p14:creationId xmlns:p14="http://schemas.microsoft.com/office/powerpoint/2010/main" val="2216244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My </a:t>
            </a:r>
            <a:r>
              <a:rPr lang="en-US" altLang="en-US" dirty="0" err="1">
                <a:ea typeface="ＭＳ Ｐゴシック" pitchFamily="34" charset="-128"/>
              </a:rPr>
              <a:t>Health</a:t>
            </a:r>
            <a:r>
              <a:rPr lang="en-US" altLang="en-US" i="1" dirty="0" err="1">
                <a:ea typeface="ＭＳ Ｐゴシック" pitchFamily="34" charset="-128"/>
              </a:rPr>
              <a:t>e</a:t>
            </a:r>
            <a:r>
              <a:rPr lang="en-US" altLang="en-US" dirty="0" err="1">
                <a:ea typeface="ＭＳ Ｐゴシック" pitchFamily="34" charset="-128"/>
              </a:rPr>
              <a:t>Vet</a:t>
            </a:r>
            <a:r>
              <a:rPr lang="en-US" altLang="en-US" dirty="0">
                <a:ea typeface="ＭＳ Ｐゴシック" pitchFamily="34" charset="-128"/>
              </a:rPr>
              <a:t> “Blue Button”</a:t>
            </a:r>
            <a:endParaRPr lang="en-US" dirty="0"/>
          </a:p>
        </p:txBody>
      </p:sp>
      <p:sp>
        <p:nvSpPr>
          <p:cNvPr id="3" name="Content Placeholder 2"/>
          <p:cNvSpPr>
            <a:spLocks noGrp="1"/>
          </p:cNvSpPr>
          <p:nvPr>
            <p:ph sz="quarter" idx="14"/>
          </p:nvPr>
        </p:nvSpPr>
        <p:spPr>
          <a:xfrm>
            <a:off x="457200" y="1600200"/>
            <a:ext cx="8068491" cy="3546566"/>
          </a:xfrm>
        </p:spPr>
        <p:txBody>
          <a:bodyPr/>
          <a:lstStyle/>
          <a:p>
            <a:r>
              <a:rPr lang="en-US" altLang="en-US" sz="2000" dirty="0">
                <a:ea typeface="ＭＳ Ｐゴシック" pitchFamily="34" charset="-128"/>
              </a:rPr>
              <a:t>VA's Blue Button:</a:t>
            </a:r>
          </a:p>
          <a:p>
            <a:pPr lvl="1"/>
            <a:r>
              <a:rPr lang="en-US" altLang="en-US" sz="2000" dirty="0">
                <a:ea typeface="ＭＳ Ｐゴシック" pitchFamily="34" charset="-128"/>
              </a:rPr>
              <a:t>allows patients to download all their information in their My </a:t>
            </a:r>
            <a:r>
              <a:rPr lang="en-US" altLang="en-US" sz="2000" dirty="0" err="1">
                <a:ea typeface="ＭＳ Ｐゴシック" pitchFamily="34" charset="-128"/>
              </a:rPr>
              <a:t>Health</a:t>
            </a:r>
            <a:r>
              <a:rPr lang="en-US" altLang="en-US" sz="2000" i="1" dirty="0" err="1">
                <a:ea typeface="ＭＳ Ｐゴシック" pitchFamily="34" charset="-128"/>
              </a:rPr>
              <a:t>e</a:t>
            </a:r>
            <a:r>
              <a:rPr lang="en-US" altLang="en-US" sz="2000" dirty="0" err="1">
                <a:ea typeface="ＭＳ Ｐゴシック" pitchFamily="34" charset="-128"/>
              </a:rPr>
              <a:t>Vet</a:t>
            </a:r>
            <a:r>
              <a:rPr lang="en-US" altLang="en-US" sz="2000" dirty="0">
                <a:ea typeface="ＭＳ Ｐゴシック" pitchFamily="34" charset="-128"/>
              </a:rPr>
              <a:t> account</a:t>
            </a:r>
          </a:p>
          <a:p>
            <a:pPr lvl="1"/>
            <a:r>
              <a:rPr lang="en-US" altLang="en-US" sz="2000" dirty="0">
                <a:ea typeface="ＭＳ Ｐゴシック" pitchFamily="34" charset="-128"/>
              </a:rPr>
              <a:t>patients are able to create a comprehensive report of all the data contained in their My </a:t>
            </a:r>
            <a:r>
              <a:rPr lang="en-US" altLang="en-US" sz="2000" dirty="0" err="1">
                <a:ea typeface="ＭＳ Ｐゴシック" pitchFamily="34" charset="-128"/>
              </a:rPr>
              <a:t>Health</a:t>
            </a:r>
            <a:r>
              <a:rPr lang="en-US" altLang="en-US" sz="2000" i="1" dirty="0" err="1">
                <a:ea typeface="ＭＳ Ｐゴシック" pitchFamily="34" charset="-128"/>
              </a:rPr>
              <a:t>e</a:t>
            </a:r>
            <a:r>
              <a:rPr lang="en-US" altLang="en-US" sz="2000" dirty="0" err="1">
                <a:ea typeface="ＭＳ Ｐゴシック" pitchFamily="34" charset="-128"/>
              </a:rPr>
              <a:t>Vet</a:t>
            </a:r>
            <a:r>
              <a:rPr lang="en-US" altLang="en-US" sz="2000" dirty="0">
                <a:ea typeface="ＭＳ Ｐゴシック" pitchFamily="34" charset="-128"/>
              </a:rPr>
              <a:t> account</a:t>
            </a:r>
          </a:p>
          <a:p>
            <a:pPr lvl="1"/>
            <a:r>
              <a:rPr lang="en-US" altLang="en-US" sz="2000" dirty="0">
                <a:ea typeface="ＭＳ Ｐゴシック" pitchFamily="34" charset="-128"/>
              </a:rPr>
              <a:t>patients can view, print, or store their data</a:t>
            </a:r>
          </a:p>
          <a:p>
            <a:r>
              <a:rPr lang="en-US" altLang="en-US" sz="2000" dirty="0">
                <a:ea typeface="ＭＳ Ｐゴシック" pitchFamily="34" charset="-128"/>
              </a:rPr>
              <a:t>One goal of </a:t>
            </a:r>
            <a:r>
              <a:rPr lang="en-US" altLang="en-US" sz="2000" b="1" dirty="0">
                <a:ea typeface="ＭＳ Ｐゴシック" pitchFamily="34" charset="-128"/>
              </a:rPr>
              <a:t>Blue Button</a:t>
            </a:r>
            <a:r>
              <a:rPr lang="en-US" altLang="en-US" sz="2000" dirty="0">
                <a:ea typeface="ＭＳ Ｐゴシック" pitchFamily="34" charset="-128"/>
              </a:rPr>
              <a:t> is to help patients better manage their overall healthcare by being able to share health information with those they trust. It puts </a:t>
            </a:r>
            <a:r>
              <a:rPr lang="en-US" altLang="en-US" sz="2000" i="1" dirty="0">
                <a:ea typeface="ＭＳ Ｐゴシック" pitchFamily="34" charset="-128"/>
              </a:rPr>
              <a:t>patients</a:t>
            </a:r>
            <a:r>
              <a:rPr lang="en-US" altLang="en-US" sz="2000" dirty="0">
                <a:ea typeface="ＭＳ Ｐゴシック" pitchFamily="34" charset="-128"/>
              </a:rPr>
              <a:t> in control.</a:t>
            </a:r>
          </a:p>
        </p:txBody>
      </p:sp>
      <p:sp>
        <p:nvSpPr>
          <p:cNvPr id="6" name="TextBox 5"/>
          <p:cNvSpPr txBox="1"/>
          <p:nvPr/>
        </p:nvSpPr>
        <p:spPr>
          <a:xfrm>
            <a:off x="613611" y="5534526"/>
            <a:ext cx="5366084" cy="1200329"/>
          </a:xfrm>
          <a:prstGeom prst="rect">
            <a:avLst/>
          </a:prstGeom>
          <a:noFill/>
        </p:spPr>
        <p:txBody>
          <a:bodyPr wrap="square" rtlCol="0">
            <a:spAutoFit/>
          </a:bodyPr>
          <a:lstStyle/>
          <a:p>
            <a:r>
              <a:rPr lang="en-US" dirty="0"/>
              <a:t>“Blue Button, the slogan, ‘Download My Data,’ the Blue Button Logo, and the Blue Button Combined Logo are registered service marks owned by the U.S. Department of Health and Human Services.”</a:t>
            </a:r>
          </a:p>
        </p:txBody>
      </p:sp>
      <p:pic>
        <p:nvPicPr>
          <p:cNvPr id="5" name="Picture 9" descr="A picture of the Veterans Affairs blue button.  Image courtesy of the US Department of Veterans Affair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83383" y="5192486"/>
            <a:ext cx="1600200"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6</a:t>
            </a:fld>
            <a:endParaRPr lang="en-US" dirty="0"/>
          </a:p>
        </p:txBody>
      </p:sp>
    </p:spTree>
    <p:extLst>
      <p:ext uri="{BB962C8B-B14F-4D97-AF65-F5344CB8AC3E}">
        <p14:creationId xmlns:p14="http://schemas.microsoft.com/office/powerpoint/2010/main" val="533900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“Why I Want a Blue Button”</a:t>
            </a:r>
            <a:endParaRPr lang="en-US" dirty="0"/>
          </a:p>
        </p:txBody>
      </p:sp>
      <p:sp>
        <p:nvSpPr>
          <p:cNvPr id="3" name="Content Placeholder 2"/>
          <p:cNvSpPr>
            <a:spLocks noGrp="1"/>
          </p:cNvSpPr>
          <p:nvPr>
            <p:ph sz="quarter" idx="14"/>
          </p:nvPr>
        </p:nvSpPr>
        <p:spPr/>
        <p:txBody>
          <a:bodyPr/>
          <a:lstStyle/>
          <a:p>
            <a:pPr marL="0" indent="0">
              <a:buNone/>
            </a:pPr>
            <a:r>
              <a:rPr lang="en-US" altLang="en-US" sz="2000" dirty="0">
                <a:ea typeface="ＭＳ Ｐゴシック" pitchFamily="34" charset="-128"/>
              </a:rPr>
              <a:t>“As many have experienced, getting a copy of your medical records is rarely as simple as it sounds. The process often involves making multiple phone calls, having to fax in requests, paying photocopying charges and waiting - often as much as a few weeks. And at the end of the process all you have is a stack of paper—good for reading and for filing away, but not much else. But today, as more and more hospitals, pharmacies, and physician offices are adopting electronic medical records, the process should get better. Health care institutions in the vanguard of information technology and customer service are making it possible for their patients to review their records online. But not necessarily take them with them.” </a:t>
            </a:r>
            <a:r>
              <a:rPr lang="en-US" altLang="en-US" sz="1800" dirty="0">
                <a:ea typeface="ＭＳ Ｐゴシック" pitchFamily="34" charset="-128"/>
              </a:rPr>
              <a:t>(Downs, S., 2010)</a:t>
            </a:r>
            <a:endParaRPr lang="en-US" altLang="en-US" sz="1800" baseline="30000" dirty="0">
              <a:ea typeface="ＭＳ Ｐゴシック" pitchFamily="34" charset="-128"/>
            </a:endParaRPr>
          </a:p>
          <a:p>
            <a:pPr marL="0" indent="0">
              <a:buNone/>
            </a:pP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7</a:t>
            </a:fld>
            <a:endParaRPr lang="en-US" dirty="0"/>
          </a:p>
        </p:txBody>
      </p:sp>
    </p:spTree>
    <p:extLst>
      <p:ext uri="{BB962C8B-B14F-4D97-AF65-F5344CB8AC3E}">
        <p14:creationId xmlns:p14="http://schemas.microsoft.com/office/powerpoint/2010/main" val="1248765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“Why Does It Matter?”</a:t>
            </a:r>
            <a:endParaRPr lang="en-US" dirty="0"/>
          </a:p>
        </p:txBody>
      </p:sp>
      <p:sp>
        <p:nvSpPr>
          <p:cNvPr id="3" name="Content Placeholder 2"/>
          <p:cNvSpPr>
            <a:spLocks noGrp="1"/>
          </p:cNvSpPr>
          <p:nvPr>
            <p:ph sz="quarter" idx="14"/>
          </p:nvPr>
        </p:nvSpPr>
        <p:spPr/>
        <p:txBody>
          <a:bodyPr/>
          <a:lstStyle/>
          <a:p>
            <a:r>
              <a:rPr lang="en-US" altLang="en-US" sz="2400" dirty="0">
                <a:ea typeface="ＭＳ Ｐゴシック" pitchFamily="34" charset="-128"/>
              </a:rPr>
              <a:t>Better engagement in health</a:t>
            </a:r>
          </a:p>
          <a:p>
            <a:r>
              <a:rPr lang="en-US" altLang="en-US" sz="2400" dirty="0">
                <a:ea typeface="ＭＳ Ｐゴシック" pitchFamily="34" charset="-128"/>
              </a:rPr>
              <a:t>Learn more about conditions</a:t>
            </a:r>
          </a:p>
          <a:p>
            <a:r>
              <a:rPr lang="en-US" altLang="en-US" sz="2400" dirty="0">
                <a:ea typeface="ＭＳ Ｐゴシック" pitchFamily="34" charset="-128"/>
              </a:rPr>
              <a:t>Springboard to provider conversations</a:t>
            </a:r>
          </a:p>
          <a:p>
            <a:pPr marL="0" indent="0">
              <a:buNone/>
            </a:pPr>
            <a:r>
              <a:rPr lang="en-US" altLang="en-US" sz="2400" b="1" i="1" dirty="0">
                <a:ea typeface="ＭＳ Ｐゴシック" pitchFamily="34" charset="-128"/>
              </a:rPr>
              <a:t>Can’</a:t>
            </a:r>
            <a:r>
              <a:rPr lang="en-US" altLang="ja-JP" sz="2400" b="1" i="1" dirty="0">
                <a:ea typeface="ＭＳ Ｐゴシック" pitchFamily="34" charset="-128"/>
              </a:rPr>
              <a:t>t we do that with paper already?</a:t>
            </a:r>
          </a:p>
          <a:p>
            <a:r>
              <a:rPr lang="en-US" altLang="en-US" sz="2400" dirty="0">
                <a:ea typeface="ＭＳ Ｐゴシック" pitchFamily="34" charset="-128"/>
              </a:rPr>
              <a:t>Yes, but the difference is </a:t>
            </a:r>
          </a:p>
          <a:p>
            <a:pPr>
              <a:buNone/>
            </a:pPr>
            <a:r>
              <a:rPr lang="en-US" altLang="en-US" sz="2400" dirty="0">
                <a:ea typeface="ＭＳ Ｐゴシック" pitchFamily="34" charset="-128"/>
              </a:rPr>
              <a:t>  in the sharing &amp; the apps!</a:t>
            </a:r>
          </a:p>
        </p:txBody>
      </p:sp>
      <p:pic>
        <p:nvPicPr>
          <p:cNvPr id="10" name="Picture 11" descr="A screen shot of the Health IT visual interface environment. &quot;Health and Fitness&quot; tab. " title="Screen shot of various health and fitness apps on an I-pad."/>
          <p:cNvPicPr>
            <a:picLocks noGrp="1" noChangeAspect="1"/>
          </p:cNvPicPr>
          <p:nvPr>
            <p:ph sz="quarter" idx="18"/>
          </p:nvPr>
        </p:nvPicPr>
        <p:blipFill>
          <a:blip r:embed="rId3">
            <a:extLst>
              <a:ext uri="{28A0092B-C50C-407E-A947-70E740481C1C}">
                <a14:useLocalDpi xmlns:a14="http://schemas.microsoft.com/office/drawing/2010/main" val="0"/>
              </a:ext>
            </a:extLst>
          </a:blip>
          <a:srcRect t="-26327" b="-26327"/>
          <a:stretch>
            <a:fillRect/>
          </a:stretch>
        </p:blipFill>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4"/>
          <p:cNvSpPr>
            <a:spLocks noGrp="1"/>
          </p:cNvSpPr>
          <p:nvPr>
            <p:ph type="body" sz="quarter" idx="32"/>
          </p:nvPr>
        </p:nvSpPr>
        <p:spPr/>
        <p:txBody>
          <a:bodyPr/>
          <a:lstStyle/>
          <a:p>
            <a:endParaRPr lang="en-US" dirty="0"/>
          </a:p>
        </p:txBody>
      </p:sp>
      <p:sp>
        <p:nvSpPr>
          <p:cNvPr id="6" name="Text Placeholder 5"/>
          <p:cNvSpPr>
            <a:spLocks noGrp="1"/>
          </p:cNvSpPr>
          <p:nvPr>
            <p:ph type="body" sz="quarter" idx="33"/>
          </p:nvPr>
        </p:nvSpPr>
        <p:spPr/>
        <p:txBody>
          <a:bodyPr/>
          <a:lstStyle/>
          <a:p>
            <a:endParaRPr lang="en-US" dirty="0"/>
          </a:p>
        </p:txBody>
      </p:sp>
      <p:sp>
        <p:nvSpPr>
          <p:cNvPr id="7" name="Slide Number Placeholder 6"/>
          <p:cNvSpPr>
            <a:spLocks noGrp="1"/>
          </p:cNvSpPr>
          <p:nvPr>
            <p:ph type="sldNum" sz="quarter" idx="4"/>
          </p:nvPr>
        </p:nvSpPr>
        <p:spPr/>
        <p:txBody>
          <a:bodyPr/>
          <a:lstStyle/>
          <a:p>
            <a:fld id="{F3BF8891-5E06-46C2-89A4-6DB85D39BA35}" type="slidenum">
              <a:rPr lang="en-US" smtClean="0"/>
              <a:pPr/>
              <a:t>8</a:t>
            </a:fld>
            <a:endParaRPr lang="en-US" dirty="0"/>
          </a:p>
        </p:txBody>
      </p:sp>
    </p:spTree>
    <p:extLst>
      <p:ext uri="{BB962C8B-B14F-4D97-AF65-F5344CB8AC3E}">
        <p14:creationId xmlns:p14="http://schemas.microsoft.com/office/powerpoint/2010/main" val="1121606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Experiencing My </a:t>
            </a:r>
            <a:r>
              <a:rPr lang="en-US" altLang="en-US" dirty="0" err="1">
                <a:ea typeface="ＭＳ Ｐゴシック" pitchFamily="34" charset="-128"/>
              </a:rPr>
              <a:t>Health</a:t>
            </a:r>
            <a:r>
              <a:rPr lang="en-US" altLang="en-US" i="1" dirty="0" err="1">
                <a:ea typeface="ＭＳ Ｐゴシック" pitchFamily="34" charset="-128"/>
              </a:rPr>
              <a:t>e</a:t>
            </a:r>
            <a:r>
              <a:rPr lang="en-US" altLang="en-US" dirty="0">
                <a:ea typeface="ＭＳ Ｐゴシック" pitchFamily="34" charset="-128"/>
              </a:rPr>
              <a:t> Vet</a:t>
            </a:r>
            <a:endParaRPr lang="en-US" dirty="0"/>
          </a:p>
        </p:txBody>
      </p:sp>
      <p:sp>
        <p:nvSpPr>
          <p:cNvPr id="3" name="Content Placeholder 2"/>
          <p:cNvSpPr>
            <a:spLocks noGrp="1"/>
          </p:cNvSpPr>
          <p:nvPr>
            <p:ph sz="quarter" idx="14"/>
          </p:nvPr>
        </p:nvSpPr>
        <p:spPr/>
        <p:txBody>
          <a:bodyPr/>
          <a:lstStyle/>
          <a:p>
            <a:r>
              <a:rPr lang="en-US" altLang="en-US" sz="2600" dirty="0">
                <a:ea typeface="ＭＳ Ｐゴシック" pitchFamily="34" charset="-128"/>
              </a:rPr>
              <a:t>Access the Website at: </a:t>
            </a:r>
            <a:r>
              <a:rPr lang="en-US" altLang="en-US" sz="2600" dirty="0">
                <a:ea typeface="ＭＳ Ｐゴシック" pitchFamily="34" charset="-128"/>
                <a:hlinkClick r:id="rId3" tooltip="Link to the U.S. Department of Veterans Affairs website"/>
              </a:rPr>
              <a:t>https://www.myhealth.va.gov</a:t>
            </a:r>
            <a:endParaRPr lang="en-US" altLang="en-US" sz="2600" dirty="0">
              <a:ea typeface="ＭＳ Ｐゴシック" pitchFamily="34" charset="-128"/>
            </a:endParaRPr>
          </a:p>
          <a:p>
            <a:r>
              <a:rPr lang="en-US" altLang="en-US" sz="2600" dirty="0">
                <a:ea typeface="ＭＳ Ｐゴシック" pitchFamily="34" charset="-128"/>
              </a:rPr>
              <a:t>Take the tour:</a:t>
            </a:r>
          </a:p>
          <a:p>
            <a:pPr marL="400050" lvl="2" indent="0">
              <a:buFont typeface="Arial" pitchFamily="34" charset="0"/>
              <a:buNone/>
            </a:pPr>
            <a:r>
              <a:rPr lang="en-US" altLang="en-US" dirty="0">
                <a:ea typeface="ＭＳ Ｐゴシック" pitchFamily="34" charset="-128"/>
                <a:hlinkClick r:id="rId4" tooltip="Link to U.S. Department of Veterans Affairs website tour video"/>
              </a:rPr>
              <a:t>https://www.myhealth.va.gov/mhv-portal-web/ShowDoc/BEA%20Repository/multimedia/mhv_tour/VirtualTour.swf</a:t>
            </a:r>
            <a:endParaRPr lang="en-US" altLang="en-US" dirty="0">
              <a:ea typeface="ＭＳ Ｐゴシック" pitchFamily="34" charset="-128"/>
            </a:endParaRPr>
          </a:p>
          <a:p>
            <a:r>
              <a:rPr lang="en-US" altLang="en-US" sz="2600" dirty="0">
                <a:ea typeface="ＭＳ Ｐゴシック" pitchFamily="34" charset="-128"/>
              </a:rPr>
              <a:t>Complete the student activity as directed by instructor.</a:t>
            </a:r>
          </a:p>
        </p:txBody>
      </p:sp>
      <p:sp>
        <p:nvSpPr>
          <p:cNvPr id="4" name="Slide Number Placeholder 3"/>
          <p:cNvSpPr>
            <a:spLocks noGrp="1"/>
          </p:cNvSpPr>
          <p:nvPr>
            <p:ph type="sldNum" sz="quarter" idx="4"/>
          </p:nvPr>
        </p:nvSpPr>
        <p:spPr/>
        <p:txBody>
          <a:bodyPr/>
          <a:lstStyle/>
          <a:p>
            <a:fld id="{F3BF8891-5E06-46C2-89A4-6DB85D39BA35}" type="slidenum">
              <a:rPr lang="en-US" smtClean="0"/>
              <a:pPr/>
              <a:t>9</a:t>
            </a:fld>
            <a:endParaRPr lang="en-US" dirty="0"/>
          </a:p>
        </p:txBody>
      </p:sp>
    </p:spTree>
    <p:extLst>
      <p:ext uri="{BB962C8B-B14F-4D97-AF65-F5344CB8AC3E}">
        <p14:creationId xmlns:p14="http://schemas.microsoft.com/office/powerpoint/2010/main" val="35806881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ompX_unitY_Lecture_Slides_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Template>
  <TotalTime>187</TotalTime>
  <Words>2911</Words>
  <Application>Microsoft Office PowerPoint</Application>
  <PresentationFormat>On-screen Show (4:3)</PresentationFormat>
  <Paragraphs>155</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CompX_unitY_Lecture_Slides_Template</vt:lpstr>
      <vt:lpstr>Working with Health IT Systems </vt:lpstr>
      <vt:lpstr>HIT and Aspects of  Patient-Centered Care Learning Objectives—Lecture b</vt:lpstr>
      <vt:lpstr>Measuring Effectiveness of Patient-Centered Approaches</vt:lpstr>
      <vt:lpstr>Exploring an Example of HIT Supported Patient Centered Care</vt:lpstr>
      <vt:lpstr> My HealtheVet</vt:lpstr>
      <vt:lpstr>My HealtheVet “Blue Button”</vt:lpstr>
      <vt:lpstr>“Why I Want a Blue Button”</vt:lpstr>
      <vt:lpstr>“Why Does It Matter?”</vt:lpstr>
      <vt:lpstr>Experiencing My Healthe Vet</vt:lpstr>
      <vt:lpstr>HIT and Aspects of Patient-Centered Care Summary—Lecture b</vt:lpstr>
      <vt:lpstr>HIT and Aspects of Patient-Centered Care References—Lecture b</vt:lpstr>
      <vt:lpstr>Working with Health IT Systems HIT Facilitated Error— Cause and Effect Lecture 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 7, Unit 10,: Working WIth Health IT Systems: HIT and Aspects of Patient-Centered Care,  Lecture b</dc:title>
  <dc:subject>Working with Health IT Systems, HIT and Aspects of Patient-Centered Care, Lecture b</dc:subject>
  <dc:creator>U.S. Department of Health and Human Services, Office of the National Coordinator for Health Information Technology</dc:creator>
  <cp:keywords>Health IT, Health Systems, HealthIT, Health Informatics</cp:keywords>
  <cp:lastModifiedBy>admin</cp:lastModifiedBy>
  <cp:revision>18</cp:revision>
  <dcterms:created xsi:type="dcterms:W3CDTF">2016-06-14T21:17:39Z</dcterms:created>
  <dcterms:modified xsi:type="dcterms:W3CDTF">2017-06-07T17:48:12Z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