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7" r:id="rId2"/>
    <p:sldId id="258" r:id="rId3"/>
    <p:sldId id="259" r:id="rId4"/>
    <p:sldId id="260" r:id="rId5"/>
    <p:sldId id="272" r:id="rId6"/>
    <p:sldId id="261" r:id="rId7"/>
    <p:sldId id="262" r:id="rId8"/>
    <p:sldId id="263" r:id="rId9"/>
    <p:sldId id="264" r:id="rId10"/>
    <p:sldId id="265" r:id="rId11"/>
    <p:sldId id="266" r:id="rId12"/>
    <p:sldId id="267" r:id="rId13"/>
    <p:sldId id="268" r:id="rId14"/>
    <p:sldId id="269" r:id="rId15"/>
    <p:sldId id="273" r:id="rId16"/>
    <p:sldId id="270" r:id="rId17"/>
    <p:sldId id="274" r:id="rId18"/>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4902" autoAdjust="0"/>
  </p:normalViewPr>
  <p:slideViewPr>
    <p:cSldViewPr snapToGrid="0">
      <p:cViewPr varScale="1">
        <p:scale>
          <a:sx n="34" d="100"/>
          <a:sy n="34" d="100"/>
        </p:scale>
        <p:origin x="-1675" y="-67"/>
      </p:cViewPr>
      <p:guideLst>
        <p:guide orient="horz" pos="2160"/>
        <p:guide orient="horz" pos="3888"/>
        <p:guide orient="horz" pos="1008"/>
        <p:guide pos="2880"/>
        <p:guide pos="2875"/>
      </p:guideLst>
    </p:cSldViewPr>
  </p:slideViewPr>
  <p:outlineViewPr>
    <p:cViewPr>
      <p:scale>
        <a:sx n="33" d="100"/>
        <a:sy n="33" d="100"/>
      </p:scale>
      <p:origin x="0" y="744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5/23/2017</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5/23/2017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smtClean="0"/>
              <a:t>Health IT Workforce Curriculum Version 4.0</a:t>
            </a:r>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i="0" dirty="0">
                <a:latin typeface="Arial" charset="0"/>
              </a:rPr>
              <a:t>Welcome </a:t>
            </a:r>
            <a:r>
              <a:rPr lang="en-US" sz="900" i="0" dirty="0" smtClean="0">
                <a:latin typeface="Arial" charset="0"/>
              </a:rPr>
              <a:t>to Component 7,</a:t>
            </a:r>
            <a:r>
              <a:rPr lang="en-US" sz="900" b="1" i="0" dirty="0" smtClean="0">
                <a:latin typeface="Arial" charset="0"/>
              </a:rPr>
              <a:t> </a:t>
            </a:r>
            <a:r>
              <a:rPr lang="en-US" sz="900" i="0" dirty="0">
                <a:latin typeface="Arial" charset="0"/>
              </a:rPr>
              <a:t>Working with Health IT </a:t>
            </a:r>
            <a:r>
              <a:rPr lang="en-US" sz="900" i="0" dirty="0" smtClean="0">
                <a:latin typeface="Arial" charset="0"/>
              </a:rPr>
              <a:t>Systems, Unit 11, </a:t>
            </a:r>
            <a:r>
              <a:rPr lang="en-US" sz="900" b="1" i="0" dirty="0">
                <a:latin typeface="Arial" charset="0"/>
              </a:rPr>
              <a:t>Health IT in the Future. </a:t>
            </a:r>
          </a:p>
        </p:txBody>
      </p:sp>
      <p:sp>
        <p:nvSpPr>
          <p:cNvPr id="15363"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endParaRPr lang="en-US" sz="1200">
              <a:latin typeface="Calibri" charset="0"/>
            </a:endParaRPr>
          </a:p>
        </p:txBody>
      </p:sp>
      <p:sp>
        <p:nvSpPr>
          <p:cNvPr id="1536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2032F66E-7217-5848-BCF7-8A13131FF748}" type="slidenum">
              <a:rPr lang="en-US" sz="1200">
                <a:latin typeface="Calibri" charset="0"/>
              </a:rPr>
              <a:pPr/>
              <a:t>1</a:t>
            </a:fld>
            <a:endParaRPr lang="en-US" sz="1200">
              <a:latin typeface="Calibri" charset="0"/>
            </a:endParaRPr>
          </a:p>
        </p:txBody>
      </p:sp>
    </p:spTree>
    <p:extLst>
      <p:ext uri="{BB962C8B-B14F-4D97-AF65-F5344CB8AC3E}">
        <p14:creationId xmlns:p14="http://schemas.microsoft.com/office/powerpoint/2010/main" val="382754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dirty="0">
                <a:latin typeface="Arial" charset="0"/>
              </a:rPr>
              <a:t>Here is </a:t>
            </a:r>
            <a:r>
              <a:rPr lang="en-US" sz="900" dirty="0" err="1">
                <a:latin typeface="Arial" charset="0"/>
              </a:rPr>
              <a:t>Eysenbach</a:t>
            </a:r>
            <a:r>
              <a:rPr lang="ja-JP" altLang="en-US" sz="900" dirty="0">
                <a:latin typeface="Arial" charset="0"/>
              </a:rPr>
              <a:t>’</a:t>
            </a:r>
            <a:r>
              <a:rPr lang="en-US" altLang="ja-JP" sz="900" dirty="0">
                <a:latin typeface="Arial" charset="0"/>
              </a:rPr>
              <a:t>s formal definition of </a:t>
            </a:r>
            <a:r>
              <a:rPr lang="en-US" altLang="ja-JP" sz="900" dirty="0" err="1">
                <a:latin typeface="Arial" charset="0"/>
              </a:rPr>
              <a:t>infodemiology</a:t>
            </a:r>
            <a:r>
              <a:rPr lang="en-US" altLang="ja-JP" sz="900" dirty="0">
                <a:latin typeface="Arial" charset="0"/>
              </a:rPr>
              <a:t>.  It is </a:t>
            </a:r>
            <a:r>
              <a:rPr lang="ja-JP" altLang="en-US" sz="900" dirty="0">
                <a:latin typeface="Arial" charset="0"/>
              </a:rPr>
              <a:t>“</a:t>
            </a:r>
            <a:r>
              <a:rPr lang="en-US" altLang="ja-JP" sz="900" dirty="0">
                <a:latin typeface="Arial" charset="0"/>
              </a:rPr>
              <a:t>the science of distribution and determinants of information in an electronic medium, specifically the Internet, or in a population, with the ultimate aim to inform public health and public policy.</a:t>
            </a:r>
            <a:r>
              <a:rPr lang="ja-JP" altLang="en-US" sz="900" dirty="0">
                <a:latin typeface="Arial" charset="0"/>
              </a:rPr>
              <a:t>”</a:t>
            </a:r>
            <a:endParaRPr lang="en-US" sz="900" dirty="0">
              <a:latin typeface="Arial"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535F4FC0-24A3-D447-99F8-BD5B1E0A6222}" type="slidenum">
              <a:rPr lang="en-US" sz="1100">
                <a:latin typeface="Calibri" charset="0"/>
                <a:cs typeface="Arial" charset="0"/>
              </a:rPr>
              <a:pPr/>
              <a:t>10</a:t>
            </a:fld>
            <a:endParaRPr lang="en-US" sz="1100">
              <a:latin typeface="Calibri" charset="0"/>
              <a:cs typeface="Arial" charset="0"/>
            </a:endParaRPr>
          </a:p>
        </p:txBody>
      </p:sp>
    </p:spTree>
    <p:extLst>
      <p:ext uri="{BB962C8B-B14F-4D97-AF65-F5344CB8AC3E}">
        <p14:creationId xmlns:p14="http://schemas.microsoft.com/office/powerpoint/2010/main" val="2008581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900" dirty="0">
                <a:latin typeface="Arial" charset="0"/>
              </a:rPr>
              <a:t>Let</a:t>
            </a:r>
            <a:r>
              <a:rPr lang="ja-JP" altLang="en-US" sz="900" dirty="0">
                <a:latin typeface="Arial" charset="0"/>
              </a:rPr>
              <a:t>’</a:t>
            </a:r>
            <a:r>
              <a:rPr lang="en-US" altLang="ja-JP" sz="900" dirty="0">
                <a:latin typeface="Arial" charset="0"/>
              </a:rPr>
              <a:t>s see </a:t>
            </a:r>
            <a:r>
              <a:rPr lang="en-US" altLang="ja-JP" sz="900" dirty="0" err="1">
                <a:latin typeface="Arial" charset="0"/>
              </a:rPr>
              <a:t>infodemiology</a:t>
            </a:r>
            <a:r>
              <a:rPr lang="en-US" altLang="ja-JP" sz="900" dirty="0">
                <a:latin typeface="Arial" charset="0"/>
              </a:rPr>
              <a:t> in action. Google </a:t>
            </a:r>
            <a:r>
              <a:rPr lang="en-US" altLang="ja-JP" sz="900" dirty="0" smtClean="0">
                <a:latin typeface="Arial" charset="0"/>
              </a:rPr>
              <a:t>Flu Trends </a:t>
            </a:r>
            <a:r>
              <a:rPr lang="en-US" altLang="ja-JP" sz="900" dirty="0">
                <a:latin typeface="Arial" charset="0"/>
              </a:rPr>
              <a:t>was a really interesting example.  Here is a paragraph from </a:t>
            </a:r>
            <a:r>
              <a:rPr lang="en-US" altLang="ja-JP" sz="900" dirty="0" err="1" smtClean="0">
                <a:latin typeface="Arial" charset="0"/>
              </a:rPr>
              <a:t>Google.org</a:t>
            </a:r>
            <a:r>
              <a:rPr lang="en-US" altLang="ja-JP" sz="900" baseline="0" dirty="0" smtClean="0">
                <a:latin typeface="Arial" charset="0"/>
              </a:rPr>
              <a:t> </a:t>
            </a:r>
            <a:r>
              <a:rPr lang="en-US" altLang="ja-JP" sz="900" dirty="0" smtClean="0">
                <a:latin typeface="Arial" charset="0"/>
              </a:rPr>
              <a:t>that </a:t>
            </a:r>
            <a:r>
              <a:rPr lang="en-US" altLang="ja-JP" sz="900" dirty="0">
                <a:latin typeface="Arial" charset="0"/>
              </a:rPr>
              <a:t>explains how it worked: </a:t>
            </a:r>
            <a:endParaRPr lang="en-US" altLang="ja-JP" sz="900" dirty="0" smtClean="0">
              <a:latin typeface="Arial" charset="0"/>
            </a:endParaRPr>
          </a:p>
          <a:p>
            <a:pPr>
              <a:lnSpc>
                <a:spcPct val="90000"/>
              </a:lnSpc>
            </a:pPr>
            <a:endParaRPr lang="en-US" altLang="ja-JP" sz="900" dirty="0">
              <a:latin typeface="Arial" charset="0"/>
            </a:endParaRPr>
          </a:p>
          <a:p>
            <a:pPr>
              <a:lnSpc>
                <a:spcPct val="90000"/>
              </a:lnSpc>
            </a:pPr>
            <a:r>
              <a:rPr lang="ja-JP" altLang="en-US" sz="900" i="1" dirty="0">
                <a:latin typeface="Arial" charset="0"/>
              </a:rPr>
              <a:t>“</a:t>
            </a:r>
            <a:r>
              <a:rPr lang="en-US" altLang="ja-JP" sz="900" i="1" dirty="0">
                <a:latin typeface="Arial" charset="0"/>
              </a:rPr>
              <a:t>Each week, millions of users around the world search for health information online. As you might expect, there are more flu-related searches during flu season, more allergy-related searches during allergy season, and more sunburn-related searches during the summer. You can explore all of these phenomena </a:t>
            </a:r>
            <a:r>
              <a:rPr lang="en-US" altLang="ja-JP" sz="900" i="1" dirty="0" smtClean="0">
                <a:latin typeface="Arial" charset="0"/>
              </a:rPr>
              <a:t>using Google Insights for Search.</a:t>
            </a:r>
            <a:r>
              <a:rPr lang="en-US" altLang="ja-JP" sz="900" i="1" baseline="0" dirty="0" smtClean="0">
                <a:latin typeface="Arial" charset="0"/>
              </a:rPr>
              <a:t> </a:t>
            </a:r>
            <a:r>
              <a:rPr lang="en-US" altLang="ja-JP" sz="900" i="1" dirty="0" smtClean="0">
                <a:latin typeface="Arial" charset="0"/>
              </a:rPr>
              <a:t> </a:t>
            </a:r>
            <a:r>
              <a:rPr lang="en-US" altLang="ja-JP" sz="900" i="1" dirty="0">
                <a:latin typeface="Arial" charset="0"/>
              </a:rPr>
              <a:t>But, can search query trends provide the basis for an accurate, reliable model of real-world phenomena?</a:t>
            </a:r>
            <a:r>
              <a:rPr lang="en-US" altLang="ja-JP" sz="900" dirty="0">
                <a:latin typeface="Arial" charset="0"/>
              </a:rPr>
              <a:t> </a:t>
            </a:r>
          </a:p>
          <a:p>
            <a:pPr>
              <a:lnSpc>
                <a:spcPct val="90000"/>
              </a:lnSpc>
            </a:pPr>
            <a:r>
              <a:rPr lang="en-US" sz="900" i="1" dirty="0">
                <a:latin typeface="Arial" charset="0"/>
              </a:rPr>
              <a:t>We have found a close relationship between how many people search for flu-related topics and how many people actually have flu symptoms. Of course, not every person who searches for "flu" is actually sick, but a pattern emerges when all the flu-related search queries are added together. We compared our query counts with traditional flu surveillance systems and found that many search queries tend to be popular exactly when flu season is happening. By counting how often we see these search queries, we can estimate how much flu is circulating in different countries and regions around the world. Our results have been published in the journal Nature.</a:t>
            </a:r>
            <a:r>
              <a:rPr lang="ja-JP" altLang="en-US" sz="900" i="1" dirty="0">
                <a:latin typeface="Arial" charset="0"/>
              </a:rPr>
              <a:t>”</a:t>
            </a:r>
            <a:r>
              <a:rPr lang="en-US" altLang="ja-JP" sz="900" dirty="0">
                <a:latin typeface="Arial" charset="0"/>
              </a:rPr>
              <a:t>   </a:t>
            </a:r>
          </a:p>
          <a:p>
            <a:pPr>
              <a:lnSpc>
                <a:spcPct val="90000"/>
              </a:lnSpc>
            </a:pPr>
            <a:endParaRPr lang="en-US" sz="900" dirty="0">
              <a:latin typeface="Arial" charset="0"/>
            </a:endParaRPr>
          </a:p>
          <a:p>
            <a:pPr>
              <a:lnSpc>
                <a:spcPct val="90000"/>
              </a:lnSpc>
            </a:pPr>
            <a:r>
              <a:rPr lang="en-US" sz="900" dirty="0">
                <a:latin typeface="Arial" charset="0"/>
              </a:rPr>
              <a:t>However, according to David </a:t>
            </a:r>
            <a:r>
              <a:rPr lang="en-US" sz="900" dirty="0" err="1">
                <a:latin typeface="Arial" charset="0"/>
              </a:rPr>
              <a:t>Lazer</a:t>
            </a:r>
            <a:r>
              <a:rPr lang="en-US" sz="900" dirty="0">
                <a:latin typeface="Arial" charset="0"/>
              </a:rPr>
              <a:t> and Ryan Kennedy writing for </a:t>
            </a:r>
            <a:r>
              <a:rPr lang="en-US" sz="900" dirty="0" err="1">
                <a:latin typeface="Arial" charset="0"/>
              </a:rPr>
              <a:t>Wired.com</a:t>
            </a:r>
            <a:r>
              <a:rPr lang="en-US" sz="900" dirty="0">
                <a:latin typeface="Arial" charset="0"/>
              </a:rPr>
              <a:t>, Google Flu Trends “failed spectacularly—missing at the peak of the 2013 flu season by 140 percent.” Google eventually shut down the program. But this does not mean that this work is not valuable. In fact, the main point here is that as more and more data becomes available—there are huge needs for, and value in, pattern detection work. What sorts of health behaviors cluster together?  Is there a link that may not be as obvious that we can explore to improve health delivery?  Here is an example—and it has absolutely nothing to do with healthcare, but it does illustrate the concept.  </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C3A183EE-39ED-7945-AA91-190B66D33618}" type="slidenum">
              <a:rPr lang="en-US" sz="1100">
                <a:latin typeface="Calibri" charset="0"/>
                <a:cs typeface="Arial" charset="0"/>
              </a:rPr>
              <a:pPr/>
              <a:t>11</a:t>
            </a:fld>
            <a:endParaRPr lang="en-US" sz="1100">
              <a:latin typeface="Calibri" charset="0"/>
              <a:cs typeface="Arial" charset="0"/>
            </a:endParaRPr>
          </a:p>
        </p:txBody>
      </p:sp>
    </p:spTree>
    <p:extLst>
      <p:ext uri="{BB962C8B-B14F-4D97-AF65-F5344CB8AC3E}">
        <p14:creationId xmlns:p14="http://schemas.microsoft.com/office/powerpoint/2010/main" val="337121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1593850" y="508000"/>
            <a:ext cx="3300413" cy="2476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Notes Placeholder 2"/>
          <p:cNvSpPr>
            <a:spLocks noGrp="1"/>
          </p:cNvSpPr>
          <p:nvPr>
            <p:ph type="body" idx="1"/>
          </p:nvPr>
        </p:nvSpPr>
        <p:spPr bwMode="auto">
          <a:xfrm>
            <a:off x="645914" y="3120572"/>
            <a:ext cx="5159872" cy="39823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900" dirty="0">
                <a:latin typeface="Arial" charset="0"/>
              </a:rPr>
              <a:t>You have probably heard the word data mining—and in essence, this is really what it is—but here is an example as one of those classic </a:t>
            </a:r>
            <a:r>
              <a:rPr lang="ja-JP" altLang="en-US" sz="900" dirty="0">
                <a:latin typeface="Arial" charset="0"/>
              </a:rPr>
              <a:t>“</a:t>
            </a:r>
            <a:r>
              <a:rPr lang="en-US" altLang="ja-JP" sz="900" dirty="0">
                <a:latin typeface="Arial" charset="0"/>
              </a:rPr>
              <a:t>market basket</a:t>
            </a:r>
            <a:r>
              <a:rPr lang="ja-JP" altLang="en-US" sz="900" dirty="0">
                <a:latin typeface="Arial" charset="0"/>
              </a:rPr>
              <a:t>”</a:t>
            </a:r>
            <a:r>
              <a:rPr lang="en-US" altLang="ja-JP" sz="900" dirty="0">
                <a:latin typeface="Arial" charset="0"/>
              </a:rPr>
              <a:t> analyses.  As you listen to the story, think about how this could be applied in regards to health. Even though it is called </a:t>
            </a:r>
            <a:r>
              <a:rPr lang="ja-JP" altLang="en-US" sz="900" dirty="0">
                <a:latin typeface="Arial" charset="0"/>
              </a:rPr>
              <a:t>“</a:t>
            </a:r>
            <a:r>
              <a:rPr lang="en-US" altLang="ja-JP" sz="900" dirty="0">
                <a:latin typeface="Arial" charset="0"/>
              </a:rPr>
              <a:t>market basket analysis</a:t>
            </a:r>
            <a:r>
              <a:rPr lang="ja-JP" altLang="en-US" sz="900" dirty="0">
                <a:latin typeface="Arial" charset="0"/>
              </a:rPr>
              <a:t>”</a:t>
            </a:r>
            <a:r>
              <a:rPr lang="en-US" altLang="ja-JP" sz="900" dirty="0">
                <a:latin typeface="Arial" charset="0"/>
              </a:rPr>
              <a:t> think about health—not selling shoes.</a:t>
            </a:r>
          </a:p>
          <a:p>
            <a:pPr>
              <a:lnSpc>
                <a:spcPct val="80000"/>
              </a:lnSpc>
            </a:pPr>
            <a:endParaRPr lang="en-US" altLang="ja-JP" sz="900" dirty="0">
              <a:latin typeface="Arial" charset="0"/>
            </a:endParaRPr>
          </a:p>
          <a:p>
            <a:pPr>
              <a:lnSpc>
                <a:spcPct val="80000"/>
              </a:lnSpc>
            </a:pPr>
            <a:r>
              <a:rPr lang="en-US" sz="900" dirty="0">
                <a:latin typeface="Arial" charset="0"/>
              </a:rPr>
              <a:t>Market basket analysis is really just another way to refer to what people buy and the patterns that may exist between buying one product and buying another product.  An example may be in a convenience store. Maybe the owner wants to study what customers are buying so he can arrange products that are more likely to be bought if they are in close proximity to one another. Have you been to the grocery store and seen the placement of tomatoes, basil, and mozzarella cheese all together?  This is not a coincidence.  </a:t>
            </a:r>
          </a:p>
          <a:p>
            <a:pPr>
              <a:lnSpc>
                <a:spcPct val="80000"/>
              </a:lnSpc>
            </a:pPr>
            <a:r>
              <a:rPr lang="en-US" sz="900" dirty="0">
                <a:latin typeface="Arial" charset="0"/>
              </a:rPr>
              <a:t>Think about those candy displays in the grocery market—is it a coincidence that they are located at eye level for the child in the shopping cart while the parent is maximally stressed unloading groceries, looking for keys, and trying to find the credit card?  Have you ever thought about why all those junky sweetened cereals are located where they are on shelves in the stores?  They are certainly not located at the top of the shelves—they are placed right at kid eye level.  It is about product placement to maximize sales.  Anyway, back to the market basket analysis.</a:t>
            </a:r>
          </a:p>
          <a:p>
            <a:pPr>
              <a:lnSpc>
                <a:spcPct val="80000"/>
              </a:lnSpc>
            </a:pPr>
            <a:r>
              <a:rPr lang="en-US" sz="900" dirty="0">
                <a:latin typeface="Arial" charset="0"/>
              </a:rPr>
              <a:t>A convenience store manager wanted to see what people bought together. He studied the results of months of sales data from his bar code scanning database.  So many things that clustered were obvious.  People would buy bread and milk.  People would buy soda and a hot dog or soda and a sandwich or a hot dog and chips or whatever, that</a:t>
            </a:r>
            <a:r>
              <a:rPr lang="ja-JP" altLang="en-US" sz="900" dirty="0">
                <a:latin typeface="Arial" charset="0"/>
              </a:rPr>
              <a:t>’</a:t>
            </a:r>
            <a:r>
              <a:rPr lang="en-US" altLang="ja-JP" sz="900" dirty="0">
                <a:latin typeface="Arial" charset="0"/>
              </a:rPr>
              <a:t>s pretty obvious. Understandable.  But then the manager chanced upon another interesting find—which was the clustering of the purchase of beer with diapers.  And this was quite unexpected.  The manager found by conducting focus groups that the reason that these two elements clustered together in buying patterns was that mom had sent dad to the store to get diapers for the baby and dad could not pass by the beer display without picking some up.  </a:t>
            </a:r>
          </a:p>
          <a:p>
            <a:pPr>
              <a:lnSpc>
                <a:spcPct val="80000"/>
              </a:lnSpc>
            </a:pPr>
            <a:endParaRPr lang="en-US" sz="900" dirty="0">
              <a:latin typeface="Arial" charset="0"/>
            </a:endParaRPr>
          </a:p>
          <a:p>
            <a:pPr>
              <a:lnSpc>
                <a:spcPct val="80000"/>
              </a:lnSpc>
            </a:pPr>
            <a:r>
              <a:rPr lang="en-US" sz="900" dirty="0">
                <a:latin typeface="Arial" charset="0"/>
              </a:rPr>
              <a:t>Think about this from a business perspective.  If you have diapers on sale and you find a strong relationship between the purchase of diapers and (more conventionally) let</a:t>
            </a:r>
            <a:r>
              <a:rPr lang="ja-JP" altLang="en-US" sz="900" dirty="0">
                <a:latin typeface="Arial" charset="0"/>
              </a:rPr>
              <a:t>’</a:t>
            </a:r>
            <a:r>
              <a:rPr lang="en-US" altLang="ja-JP" sz="900" dirty="0">
                <a:latin typeface="Arial" charset="0"/>
              </a:rPr>
              <a:t>s say—baby food—and then you place them together in the display but you don</a:t>
            </a:r>
            <a:r>
              <a:rPr lang="ja-JP" altLang="en-US" sz="900" dirty="0">
                <a:latin typeface="Arial" charset="0"/>
              </a:rPr>
              <a:t>’</a:t>
            </a:r>
            <a:r>
              <a:rPr lang="en-US" altLang="ja-JP" sz="900" dirty="0">
                <a:latin typeface="Arial" charset="0"/>
              </a:rPr>
              <a:t>t put them both on sale at the same time. </a:t>
            </a:r>
          </a:p>
          <a:p>
            <a:pPr>
              <a:lnSpc>
                <a:spcPct val="80000"/>
              </a:lnSpc>
            </a:pPr>
            <a:endParaRPr lang="en-US" sz="900" dirty="0">
              <a:latin typeface="Arial" charset="0"/>
            </a:endParaRPr>
          </a:p>
          <a:p>
            <a:pPr>
              <a:lnSpc>
                <a:spcPct val="80000"/>
              </a:lnSpc>
            </a:pPr>
            <a:r>
              <a:rPr lang="en-US" sz="900" dirty="0">
                <a:latin typeface="Arial" charset="0"/>
              </a:rPr>
              <a:t>So in regards to health—could we turn this around and say what tests cluster that may just be an ordering habit and not evidence based?  What health services do patients use or inquire about when they</a:t>
            </a:r>
            <a:r>
              <a:rPr lang="ja-JP" altLang="en-US" sz="900" dirty="0">
                <a:latin typeface="Arial" charset="0"/>
              </a:rPr>
              <a:t>’</a:t>
            </a:r>
            <a:r>
              <a:rPr lang="en-US" altLang="ja-JP" sz="900" dirty="0">
                <a:latin typeface="Arial" charset="0"/>
              </a:rPr>
              <a:t>re visiting a health facility for something else?  What sort of tradeoffs are better for a diabetic who is craving a sweet?  If you put your mind to it, you may think of a creative way to think about </a:t>
            </a:r>
            <a:r>
              <a:rPr lang="en-US" altLang="ja-JP" sz="900" dirty="0" err="1">
                <a:latin typeface="Arial" charset="0"/>
              </a:rPr>
              <a:t>infodemiology</a:t>
            </a:r>
            <a:r>
              <a:rPr lang="en-US" altLang="ja-JP" sz="900" dirty="0">
                <a:latin typeface="Arial" charset="0"/>
              </a:rPr>
              <a:t>, HIT and better health and better healthcare.</a:t>
            </a:r>
            <a:endParaRPr lang="en-US" sz="900" dirty="0">
              <a:latin typeface="Arial"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A323F3CD-73C5-0045-A736-47AA66B0FE82}" type="slidenum">
              <a:rPr lang="en-US" sz="1100">
                <a:latin typeface="Calibri" charset="0"/>
                <a:cs typeface="Arial" charset="0"/>
              </a:rPr>
              <a:pPr/>
              <a:t>12</a:t>
            </a:fld>
            <a:endParaRPr lang="en-US" sz="1100">
              <a:latin typeface="Calibri" charset="0"/>
              <a:cs typeface="Arial" charset="0"/>
            </a:endParaRPr>
          </a:p>
        </p:txBody>
      </p:sp>
    </p:spTree>
    <p:extLst>
      <p:ext uri="{BB962C8B-B14F-4D97-AF65-F5344CB8AC3E}">
        <p14:creationId xmlns:p14="http://schemas.microsoft.com/office/powerpoint/2010/main" val="2313615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dirty="0">
                <a:latin typeface="Arial" charset="0"/>
              </a:rPr>
              <a:t>This concludes </a:t>
            </a:r>
            <a:r>
              <a:rPr lang="en-US" sz="900" i="1" dirty="0">
                <a:latin typeface="Arial" charset="0"/>
              </a:rPr>
              <a:t>Health IT in the Future</a:t>
            </a:r>
            <a:r>
              <a:rPr lang="en-US" sz="900" dirty="0">
                <a:latin typeface="Arial" charset="0"/>
              </a:rPr>
              <a:t>.  </a:t>
            </a:r>
          </a:p>
          <a:p>
            <a:r>
              <a:rPr lang="en-US" sz="900" dirty="0">
                <a:latin typeface="Arial" charset="0"/>
              </a:rPr>
              <a:t>In summary, we can look back at the objectives and think about the journey that you have just taken. </a:t>
            </a:r>
          </a:p>
          <a:p>
            <a:endParaRPr lang="en-US" sz="900" dirty="0">
              <a:latin typeface="Arial" charset="0"/>
            </a:endParaRPr>
          </a:p>
          <a:p>
            <a:r>
              <a:rPr lang="en-US" sz="900" dirty="0">
                <a:latin typeface="Arial" charset="0"/>
              </a:rPr>
              <a:t>We talked about the relationship between HIT and health reform, with discussion about the ACA, which was signed into law in 2010.  To reach the goal to achieve more responsible, effective, and safe care—we must increase the adoption of health IT, a major driver within the ACA.  </a:t>
            </a:r>
          </a:p>
          <a:p>
            <a:endParaRPr lang="en-US" sz="900" dirty="0">
              <a:latin typeface="Arial" charset="0"/>
            </a:endParaRPr>
          </a:p>
          <a:p>
            <a:r>
              <a:rPr lang="en-US" sz="900" dirty="0">
                <a:latin typeface="Arial" charset="0"/>
              </a:rPr>
              <a:t>The “Center for Innovations” at the CMS came into being due to the ACA, as we discussed in this unit.  This Center is expected to identify and test promising new models for delivering and paying for health care with a heavy reliance on innovative health IT.  </a:t>
            </a:r>
          </a:p>
          <a:p>
            <a:r>
              <a:rPr lang="en-US" sz="900" dirty="0">
                <a:latin typeface="Arial" charset="0"/>
              </a:rPr>
              <a:t>Recall also that the AHRQ Center for Quality Improvement and Patient Safety is also deeply tied to the ACA—with the goal of identifying, developing, and disseminating knowledge in healthcare quality, safety, and value to a plethora of diverse stakeholders. </a:t>
            </a:r>
          </a:p>
          <a:p>
            <a:r>
              <a:rPr lang="en-US" sz="900" dirty="0">
                <a:latin typeface="Arial" charset="0"/>
              </a:rPr>
              <a:t>Hopefully you also remember the statement by Dr. Don Berwick—about “Journeys of care not fragments of care” and understand why we must begin to think about ways to stitch those fragments into a concerted whole.</a:t>
            </a:r>
          </a:p>
          <a:p>
            <a:endParaRPr lang="en-US" sz="900" dirty="0">
              <a:latin typeface="Arial" charset="0"/>
            </a:endParaRPr>
          </a:p>
          <a:p>
            <a:r>
              <a:rPr lang="en-US" sz="900" dirty="0">
                <a:latin typeface="Arial" charset="0"/>
              </a:rPr>
              <a:t>We launched into the second objective for unit 11, regarding alternative designs for usable &amp; supportive HIT, where the pleas for open mindedness and good listening skills were made.  There are new inventions every moment, and there will continue to be.  Examples such as increasingly smaller and smarter phones, wearable technology, imbedded monitoring, health apps, and so on were briefly mentioned.  </a:t>
            </a:r>
          </a:p>
          <a:p>
            <a:endParaRPr lang="en-US" sz="900" dirty="0">
              <a:latin typeface="Arial" charset="0"/>
            </a:endParaRPr>
          </a:p>
          <a:p>
            <a:r>
              <a:rPr lang="en-US" sz="900" dirty="0">
                <a:latin typeface="Arial" charset="0"/>
              </a:rPr>
              <a:t>Even as we rush headlong into HIT-enabled care—the point was made that we must continuously and rigorously weigh the costs and benefits, particularly the trade-offs and threats to privacy and security that may accompany innovation.</a:t>
            </a:r>
          </a:p>
          <a:p>
            <a:endParaRPr lang="en-US" sz="900" dirty="0">
              <a:latin typeface="Arial" charset="0"/>
            </a:endParaRPr>
          </a:p>
          <a:p>
            <a:r>
              <a:rPr lang="en-US" sz="900" dirty="0">
                <a:latin typeface="Arial" charset="0"/>
              </a:rPr>
              <a:t>We have addressed the impact of reforming our health system and how Health IT can be utilized.  The future of HIT was suggested in a series of images and challenges to a new way of thinking about health IT design and doing.  Yes, some may be </a:t>
            </a:r>
            <a:r>
              <a:rPr lang="ja-JP" altLang="en-US" sz="900" dirty="0">
                <a:latin typeface="Arial" charset="0"/>
              </a:rPr>
              <a:t>“</a:t>
            </a:r>
            <a:r>
              <a:rPr lang="en-US" altLang="ja-JP" sz="900" dirty="0">
                <a:latin typeface="Arial" charset="0"/>
              </a:rPr>
              <a:t>out there</a:t>
            </a:r>
            <a:r>
              <a:rPr lang="ja-JP" altLang="en-US" sz="900" dirty="0">
                <a:latin typeface="Arial" charset="0"/>
              </a:rPr>
              <a:t>”</a:t>
            </a:r>
            <a:r>
              <a:rPr lang="en-US" altLang="ja-JP" sz="900" dirty="0">
                <a:latin typeface="Arial" charset="0"/>
              </a:rPr>
              <a:t> and maybe by the time you are watching this presentation, it will be old hat.  No worries—this is a mind expansion exercise and is only constrained by your level of creativity and out of the box thinking.</a:t>
            </a:r>
          </a:p>
          <a:p>
            <a:endParaRPr lang="en-US" altLang="ja-JP" sz="900" dirty="0">
              <a:latin typeface="Arial" charset="0"/>
            </a:endParaRPr>
          </a:p>
          <a:p>
            <a:r>
              <a:rPr lang="en-US" sz="900" dirty="0">
                <a:latin typeface="Arial" charset="0"/>
              </a:rPr>
              <a:t>We talked briefly about alternative designs and explored a bit in regards to using digital data from many different sources both inside and outside of healthcare to improve health.  We hope you have enjoyed this unit and we are looking to the future to see the emergence of new Health IT to help us on our journey to better, safer, and more effective health.</a:t>
            </a:r>
          </a:p>
          <a:p>
            <a:endParaRPr lang="en-US" sz="900" dirty="0">
              <a:latin typeface="Arial" charset="0"/>
            </a:endParaRPr>
          </a:p>
          <a:p>
            <a:r>
              <a:rPr lang="en-US" sz="900" dirty="0">
                <a:latin typeface="Arial" charset="0"/>
              </a:rPr>
              <a:t>  </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2E11D43D-B16F-A841-BFD9-176CC55AD424}" type="slidenum">
              <a:rPr lang="en-US" sz="1200">
                <a:latin typeface="Calibri" charset="0"/>
              </a:rPr>
              <a:pPr/>
              <a:t>13</a:t>
            </a:fld>
            <a:endParaRPr lang="en-US" sz="1200">
              <a:latin typeface="Calibri" charset="0"/>
            </a:endParaRPr>
          </a:p>
        </p:txBody>
      </p:sp>
    </p:spTree>
    <p:extLst>
      <p:ext uri="{BB962C8B-B14F-4D97-AF65-F5344CB8AC3E}">
        <p14:creationId xmlns:p14="http://schemas.microsoft.com/office/powerpoint/2010/main" val="307733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a:latin typeface="Arial" charset="0"/>
              </a:rPr>
              <a:t>No audio.</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D3FF860C-CB73-2B45-88F2-2F9D677DFFFD}" type="slidenum">
              <a:rPr lang="en-US" sz="1200">
                <a:latin typeface="Calibri" charset="0"/>
              </a:rPr>
              <a:pPr/>
              <a:t>14</a:t>
            </a:fld>
            <a:endParaRPr lang="en-US" sz="1200">
              <a:latin typeface="Calibri" charset="0"/>
            </a:endParaRPr>
          </a:p>
        </p:txBody>
      </p:sp>
    </p:spTree>
    <p:extLst>
      <p:ext uri="{BB962C8B-B14F-4D97-AF65-F5344CB8AC3E}">
        <p14:creationId xmlns:p14="http://schemas.microsoft.com/office/powerpoint/2010/main" val="301611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a:latin typeface="Arial" charset="0"/>
              </a:rPr>
              <a:t>No audio.</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0CCD587A-FF8F-6B46-B3EF-CA6B8849C4D5}" type="slidenum">
              <a:rPr lang="en-US" sz="1200">
                <a:latin typeface="Calibri" charset="0"/>
              </a:rPr>
              <a:pPr/>
              <a:t>15</a:t>
            </a:fld>
            <a:endParaRPr lang="en-US" sz="1200">
              <a:latin typeface="Calibri" charset="0"/>
            </a:endParaRPr>
          </a:p>
        </p:txBody>
      </p:sp>
    </p:spTree>
    <p:extLst>
      <p:ext uri="{BB962C8B-B14F-4D97-AF65-F5344CB8AC3E}">
        <p14:creationId xmlns:p14="http://schemas.microsoft.com/office/powerpoint/2010/main" val="3039972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a:latin typeface="Arial" charset="0"/>
              </a:rPr>
              <a:t>No audio.</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0CCD587A-FF8F-6B46-B3EF-CA6B8849C4D5}" type="slidenum">
              <a:rPr lang="en-US" sz="1200">
                <a:latin typeface="Calibri" charset="0"/>
              </a:rPr>
              <a:pPr/>
              <a:t>16</a:t>
            </a:fld>
            <a:endParaRPr lang="en-US" sz="1200">
              <a:latin typeface="Calibri" charset="0"/>
            </a:endParaRPr>
          </a:p>
        </p:txBody>
      </p:sp>
    </p:spTree>
    <p:extLst>
      <p:ext uri="{BB962C8B-B14F-4D97-AF65-F5344CB8AC3E}">
        <p14:creationId xmlns:p14="http://schemas.microsoft.com/office/powerpoint/2010/main" val="3770017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 Ten Seconds </a:t>
            </a:r>
            <a:r>
              <a:rPr lang="en-US" smtClean="0"/>
              <a:t>of Silence.</a:t>
            </a:r>
            <a:endParaRPr lang="en-US" dirty="0"/>
          </a:p>
        </p:txBody>
      </p:sp>
      <p:sp>
        <p:nvSpPr>
          <p:cNvPr id="4" name="Footer Placeholder 3"/>
          <p:cNvSpPr>
            <a:spLocks noGrp="1"/>
          </p:cNvSpPr>
          <p:nvPr>
            <p:ph type="ftr" sz="quarter" idx="10"/>
          </p:nvPr>
        </p:nvSpPr>
        <p:spPr/>
        <p:txBody>
          <a:bodyPr/>
          <a:lstStyle/>
          <a:p>
            <a:pPr>
              <a:defRPr/>
            </a:pPr>
            <a:r>
              <a:rPr lang="en-US" smtClean="0"/>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17</a:t>
            </a:fld>
            <a:endParaRPr lang="en-US" altLang="en-US"/>
          </a:p>
        </p:txBody>
      </p:sp>
    </p:spTree>
    <p:extLst>
      <p:ext uri="{BB962C8B-B14F-4D97-AF65-F5344CB8AC3E}">
        <p14:creationId xmlns:p14="http://schemas.microsoft.com/office/powerpoint/2010/main" val="3489219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dirty="0">
                <a:latin typeface="Arial" charset="0"/>
              </a:rPr>
              <a:t>The Objectives for </a:t>
            </a:r>
            <a:r>
              <a:rPr lang="en-US" sz="900" i="1" dirty="0">
                <a:latin typeface="Arial" charset="0"/>
              </a:rPr>
              <a:t>Health IT in the Future</a:t>
            </a:r>
            <a:r>
              <a:rPr lang="en-US" sz="900" dirty="0">
                <a:latin typeface="Arial" charset="0"/>
              </a:rPr>
              <a:t> are:</a:t>
            </a:r>
          </a:p>
          <a:p>
            <a:pPr marL="594640" lvl="1" indent="-162175">
              <a:buFontTx/>
              <a:buChar char="•"/>
            </a:pPr>
            <a:r>
              <a:rPr lang="en-US" sz="900" dirty="0">
                <a:latin typeface="Arial" charset="0"/>
                <a:cs typeface="Arial" charset="0"/>
              </a:rPr>
              <a:t>Speculate on the relationship between HIT and health reform. </a:t>
            </a:r>
          </a:p>
          <a:p>
            <a:pPr marL="594640" lvl="1" indent="-162175">
              <a:buFontTx/>
              <a:buChar char="•"/>
            </a:pPr>
            <a:r>
              <a:rPr lang="en-US" sz="900" dirty="0">
                <a:latin typeface="Arial" charset="0"/>
                <a:cs typeface="Arial" charset="0"/>
              </a:rPr>
              <a:t>Suggest alternative designs for usable &amp; supportive HIT. </a:t>
            </a:r>
          </a:p>
          <a:p>
            <a:pPr marL="594640" lvl="1" indent="-162175">
              <a:buFontTx/>
              <a:buChar char="•"/>
            </a:pPr>
            <a:r>
              <a:rPr lang="en-US" sz="900" dirty="0">
                <a:latin typeface="Arial" charset="0"/>
                <a:cs typeface="Arial" charset="0"/>
              </a:rPr>
              <a:t>Hypothesize how HIT may intersect with publicly available data to improve health (that is Point of Sale, Weather, GIS, foods, etc.). And. </a:t>
            </a:r>
          </a:p>
          <a:p>
            <a:pPr marL="594640" lvl="1" indent="-162175">
              <a:buFontTx/>
              <a:buChar char="•"/>
            </a:pPr>
            <a:r>
              <a:rPr lang="en-US" sz="900" dirty="0">
                <a:latin typeface="Arial" charset="0"/>
                <a:cs typeface="Arial" charset="0"/>
              </a:rPr>
              <a:t>Predict avenues of future innovations in HIT. </a:t>
            </a:r>
          </a:p>
          <a:p>
            <a:r>
              <a:rPr lang="en-US" sz="900" dirty="0">
                <a:latin typeface="Arial" charset="0"/>
              </a:rPr>
              <a:t>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B445E582-E4EC-4743-9D77-D5F5324405F9}" type="slidenum">
              <a:rPr lang="en-US" sz="1200">
                <a:latin typeface="Calibri" charset="0"/>
              </a:rPr>
              <a:pPr/>
              <a:t>2</a:t>
            </a:fld>
            <a:endParaRPr lang="en-US" sz="1200">
              <a:latin typeface="Calibri" charset="0"/>
            </a:endParaRPr>
          </a:p>
        </p:txBody>
      </p:sp>
      <p:sp>
        <p:nvSpPr>
          <p:cNvPr id="17412"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endParaRPr lang="en-US" sz="1200">
              <a:latin typeface="Calibri" charset="0"/>
            </a:endParaRPr>
          </a:p>
        </p:txBody>
      </p:sp>
    </p:spTree>
    <p:extLst>
      <p:ext uri="{BB962C8B-B14F-4D97-AF65-F5344CB8AC3E}">
        <p14:creationId xmlns:p14="http://schemas.microsoft.com/office/powerpoint/2010/main" val="375622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900" dirty="0">
                <a:latin typeface="Arial" charset="0"/>
              </a:rPr>
              <a:t>Many would probably agree that our healthcare system is in trouble and must be fixed.  The Centers for Medicare and Medicaid Services, Office of the Actuary states, </a:t>
            </a:r>
            <a:r>
              <a:rPr lang="ja-JP" altLang="en-US" sz="900" dirty="0">
                <a:latin typeface="Arial" charset="0"/>
              </a:rPr>
              <a:t>“</a:t>
            </a:r>
            <a:r>
              <a:rPr lang="en-US" altLang="ja-JP" sz="900" dirty="0">
                <a:latin typeface="Arial" charset="0"/>
              </a:rPr>
              <a:t>Health care costs have been rising for several years. Expenditures in the United States on health care surpassed $2.3 trillion in 2008, more than three times the $714 billion spent in 1990, and over eight times the $253 billion spent in 1980. Stemming this growth has become a major policy priority, as the government, employers, and consumers increasingly struggle to keep up with health care costs.</a:t>
            </a:r>
            <a:r>
              <a:rPr lang="ja-JP" altLang="en-US" sz="900" dirty="0">
                <a:latin typeface="Arial" charset="0"/>
              </a:rPr>
              <a:t>”</a:t>
            </a:r>
            <a:r>
              <a:rPr lang="en-US" altLang="ja-JP" sz="900" dirty="0">
                <a:latin typeface="Arial" charset="0"/>
              </a:rPr>
              <a:t>  The continual struggle to keep up with the cost of health care services is unsustainable, particularly in light of a global recession.  </a:t>
            </a:r>
          </a:p>
          <a:p>
            <a:pPr>
              <a:lnSpc>
                <a:spcPct val="90000"/>
              </a:lnSpc>
            </a:pPr>
            <a:r>
              <a:rPr lang="en-US" sz="900" dirty="0">
                <a:latin typeface="Arial" charset="0"/>
              </a:rPr>
              <a:t>To add insult to injury—even though we, as a nation, spent these huge sums of money on healthcare, the US is still a poor performer when compared to other developed nations around the globe. The Commonwealth Fund ranked the United States last in the quality of healthcare among similar countries and notes that US health care costs are far above other developed nations. According to </a:t>
            </a:r>
            <a:r>
              <a:rPr lang="en-US" sz="900" dirty="0" err="1">
                <a:latin typeface="Arial" charset="0"/>
              </a:rPr>
              <a:t>Roehr</a:t>
            </a:r>
            <a:r>
              <a:rPr lang="en-US" sz="900" dirty="0">
                <a:latin typeface="Arial" charset="0"/>
              </a:rPr>
              <a:t>, in a June 2008 article from the </a:t>
            </a:r>
            <a:r>
              <a:rPr lang="en-US" sz="900" i="1" dirty="0">
                <a:latin typeface="Arial" charset="0"/>
              </a:rPr>
              <a:t>British Medical Journal,</a:t>
            </a:r>
            <a:r>
              <a:rPr lang="en-US" sz="900" dirty="0">
                <a:latin typeface="Arial" charset="0"/>
              </a:rPr>
              <a:t> "Health care in US ranks lowest among developed countries." How can this be?  How did we get to this point and how can we reverse the trend?</a:t>
            </a:r>
          </a:p>
          <a:p>
            <a:pPr>
              <a:lnSpc>
                <a:spcPct val="90000"/>
              </a:lnSpc>
            </a:pPr>
            <a:endParaRPr lang="en-US" sz="900" dirty="0">
              <a:latin typeface="Arial" charset="0"/>
            </a:endParaRPr>
          </a:p>
          <a:p>
            <a:pPr>
              <a:lnSpc>
                <a:spcPct val="90000"/>
              </a:lnSpc>
            </a:pPr>
            <a:r>
              <a:rPr lang="en-US" sz="900" dirty="0">
                <a:latin typeface="Arial" charset="0"/>
              </a:rPr>
              <a:t>Movements are underway to try to address the issues that plague the US healthcare system.  Of particular note is the Patient Protection and Affordable Care Act of 2010—(also called the Accountable Care Act or ACA), which was signed into law early 2010.  The ACA has catalyzed efforts to radically transform the current way that care is provided and reimbursed. </a:t>
            </a:r>
          </a:p>
          <a:p>
            <a:pPr>
              <a:lnSpc>
                <a:spcPct val="90000"/>
              </a:lnSpc>
            </a:pPr>
            <a:endParaRPr lang="en-US" sz="900" dirty="0">
              <a:latin typeface="Arial" charset="0"/>
            </a:endParaRPr>
          </a:p>
          <a:p>
            <a:pPr>
              <a:lnSpc>
                <a:spcPct val="90000"/>
              </a:lnSpc>
            </a:pPr>
            <a:r>
              <a:rPr lang="en-US" sz="900" dirty="0">
                <a:latin typeface="Arial" charset="0"/>
              </a:rPr>
              <a:t>Think about how Health IT can help us to win this war.  What have you learned so far about the capabilities of Health IT that can help us to provide higher quality and more effective health and healthcare services? How might the ACA help us to achieve these lofty goals?  </a:t>
            </a:r>
          </a:p>
          <a:p>
            <a:pPr>
              <a:lnSpc>
                <a:spcPct val="90000"/>
              </a:lnSpc>
            </a:pPr>
            <a:r>
              <a:rPr lang="en-US" sz="900" dirty="0">
                <a:latin typeface="Arial" charset="0"/>
              </a:rPr>
              <a:t>One ACA aspect that calls upon health IT is the </a:t>
            </a:r>
            <a:r>
              <a:rPr lang="ja-JP" altLang="en-US" sz="900" dirty="0">
                <a:latin typeface="Arial" charset="0"/>
              </a:rPr>
              <a:t>“</a:t>
            </a:r>
            <a:r>
              <a:rPr lang="en-US" altLang="ja-JP" sz="900" dirty="0">
                <a:latin typeface="Arial" charset="0"/>
              </a:rPr>
              <a:t>Center for Innovations</a:t>
            </a:r>
            <a:r>
              <a:rPr lang="ja-JP" altLang="en-US" sz="900" dirty="0">
                <a:latin typeface="Arial" charset="0"/>
              </a:rPr>
              <a:t>”</a:t>
            </a:r>
            <a:r>
              <a:rPr lang="en-US" altLang="ja-JP" sz="900" dirty="0">
                <a:latin typeface="Arial" charset="0"/>
              </a:rPr>
              <a:t> at the Center for Medicare and Medicaid Services, or CMS. This Center has a 10 billion dollar budget to identify and test promising new models for delivering and paying for healthcare. Dr. Don Berwick, the current director of CMS, says that patients need </a:t>
            </a:r>
            <a:r>
              <a:rPr lang="ja-JP" altLang="en-US" sz="900" dirty="0">
                <a:latin typeface="Arial" charset="0"/>
              </a:rPr>
              <a:t>“</a:t>
            </a:r>
            <a:r>
              <a:rPr lang="en-US" altLang="ja-JP" sz="900" dirty="0">
                <a:latin typeface="Arial" charset="0"/>
              </a:rPr>
              <a:t>journeys of care, not fragments of care,</a:t>
            </a:r>
            <a:r>
              <a:rPr lang="ja-JP" altLang="en-US" sz="900" dirty="0">
                <a:latin typeface="Arial" charset="0"/>
              </a:rPr>
              <a:t>”</a:t>
            </a:r>
            <a:r>
              <a:rPr lang="en-US" altLang="ja-JP" sz="900" dirty="0">
                <a:latin typeface="Arial" charset="0"/>
              </a:rPr>
              <a:t> so one of the ambitions of this </a:t>
            </a:r>
            <a:r>
              <a:rPr lang="ja-JP" altLang="en-US" sz="900" dirty="0">
                <a:latin typeface="Arial" charset="0"/>
              </a:rPr>
              <a:t>“</a:t>
            </a:r>
            <a:r>
              <a:rPr lang="en-US" altLang="ja-JP" sz="900" dirty="0">
                <a:latin typeface="Arial" charset="0"/>
              </a:rPr>
              <a:t>test-bed</a:t>
            </a:r>
            <a:r>
              <a:rPr lang="ja-JP" altLang="en-US" sz="900" dirty="0">
                <a:latin typeface="Arial" charset="0"/>
              </a:rPr>
              <a:t>”</a:t>
            </a:r>
            <a:r>
              <a:rPr lang="en-US" altLang="ja-JP" sz="900" dirty="0">
                <a:latin typeface="Arial" charset="0"/>
              </a:rPr>
              <a:t> is to figure out what it would take to remove the fragmentation and make the journey smooth and safe for all of us.  It does not take a rocket scientist to figure out that we cannot reduce fragmentation and smooth care journeys without a way to facilitate information exchange.</a:t>
            </a:r>
            <a:endParaRPr lang="en-US" sz="900" dirty="0">
              <a:latin typeface="Arial"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C0DF28D7-F93B-6949-B9D6-7F0BDE28FB14}" type="slidenum">
              <a:rPr lang="en-US" sz="1200">
                <a:latin typeface="Calibri" charset="0"/>
              </a:rPr>
              <a:pPr/>
              <a:t>3</a:t>
            </a:fld>
            <a:endParaRPr lang="en-US" sz="1200">
              <a:latin typeface="Calibri" charset="0"/>
            </a:endParaRPr>
          </a:p>
        </p:txBody>
      </p:sp>
    </p:spTree>
    <p:extLst>
      <p:ext uri="{BB962C8B-B14F-4D97-AF65-F5344CB8AC3E}">
        <p14:creationId xmlns:p14="http://schemas.microsoft.com/office/powerpoint/2010/main" val="297081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1724025" y="508000"/>
            <a:ext cx="3446463" cy="2586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xfrm>
            <a:off x="686098" y="3338286"/>
            <a:ext cx="5485805" cy="558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900" dirty="0">
                <a:latin typeface="Arial" charset="0"/>
              </a:rPr>
              <a:t>Have you personally been on a healthcare journey where everything is smooth and worry-free?  If so, congratulations—and you may be one of a select few who can say that.  Conversely, how many times have you—as a parent, as a child, or in your own personal life—had to run around gathering health data on your own?  How many </a:t>
            </a:r>
            <a:r>
              <a:rPr lang="ja-JP" altLang="en-US" sz="900" dirty="0">
                <a:latin typeface="Arial" charset="0"/>
              </a:rPr>
              <a:t>“</a:t>
            </a:r>
            <a:r>
              <a:rPr lang="en-US" altLang="ja-JP" sz="900" dirty="0">
                <a:latin typeface="Arial" charset="0"/>
              </a:rPr>
              <a:t>uh-</a:t>
            </a:r>
            <a:r>
              <a:rPr lang="en-US" altLang="ja-JP" sz="900" dirty="0" err="1">
                <a:latin typeface="Arial" charset="0"/>
              </a:rPr>
              <a:t>ohs</a:t>
            </a:r>
            <a:r>
              <a:rPr lang="ja-JP" altLang="en-US" sz="900" dirty="0">
                <a:latin typeface="Arial" charset="0"/>
              </a:rPr>
              <a:t>”</a:t>
            </a:r>
            <a:r>
              <a:rPr lang="en-US" altLang="ja-JP" sz="900" dirty="0">
                <a:latin typeface="Arial" charset="0"/>
              </a:rPr>
              <a:t> have you said—or heard in relation to a healthcare experience? How many </a:t>
            </a:r>
            <a:r>
              <a:rPr lang="ja-JP" altLang="en-US" sz="900" dirty="0">
                <a:latin typeface="Arial" charset="0"/>
              </a:rPr>
              <a:t>“</a:t>
            </a:r>
            <a:r>
              <a:rPr lang="en-US" altLang="ja-JP" sz="900" dirty="0">
                <a:latin typeface="Arial" charset="0"/>
              </a:rPr>
              <a:t>near misses</a:t>
            </a:r>
            <a:r>
              <a:rPr lang="ja-JP" altLang="en-US" sz="900" dirty="0">
                <a:latin typeface="Arial" charset="0"/>
              </a:rPr>
              <a:t>”</a:t>
            </a:r>
            <a:r>
              <a:rPr lang="en-US" altLang="ja-JP" sz="900" dirty="0">
                <a:latin typeface="Arial" charset="0"/>
              </a:rPr>
              <a:t> or </a:t>
            </a:r>
            <a:r>
              <a:rPr lang="ja-JP" altLang="en-US" sz="900" dirty="0">
                <a:latin typeface="Arial" charset="0"/>
              </a:rPr>
              <a:t>“</a:t>
            </a:r>
            <a:r>
              <a:rPr lang="en-US" altLang="ja-JP" sz="900" dirty="0">
                <a:latin typeface="Arial" charset="0"/>
              </a:rPr>
              <a:t>almost errors</a:t>
            </a:r>
            <a:r>
              <a:rPr lang="ja-JP" altLang="en-US" sz="900" dirty="0">
                <a:latin typeface="Arial" charset="0"/>
              </a:rPr>
              <a:t>”</a:t>
            </a:r>
            <a:r>
              <a:rPr lang="en-US" altLang="ja-JP" sz="900" dirty="0">
                <a:latin typeface="Arial" charset="0"/>
              </a:rPr>
              <a:t> have you witnessed in healthcare?  </a:t>
            </a:r>
          </a:p>
          <a:p>
            <a:pPr>
              <a:lnSpc>
                <a:spcPct val="80000"/>
              </a:lnSpc>
            </a:pPr>
            <a:r>
              <a:rPr lang="en-US" sz="900" dirty="0">
                <a:latin typeface="Arial" charset="0"/>
              </a:rPr>
              <a:t>Fragments and fractures pervade our healthcare system.   These troubles are ones Dr. Patricia Abbott experienced firsthand when her father struggled with an illness, she said.  </a:t>
            </a:r>
          </a:p>
          <a:p>
            <a:pPr>
              <a:lnSpc>
                <a:spcPct val="80000"/>
              </a:lnSpc>
            </a:pPr>
            <a:endParaRPr lang="en-US" sz="900" dirty="0">
              <a:latin typeface="Arial" charset="0"/>
            </a:endParaRPr>
          </a:p>
          <a:p>
            <a:pPr>
              <a:lnSpc>
                <a:spcPct val="80000"/>
              </a:lnSpc>
            </a:pPr>
            <a:r>
              <a:rPr lang="ja-JP" altLang="en-US" sz="900" dirty="0">
                <a:latin typeface="Arial" charset="0"/>
              </a:rPr>
              <a:t>”</a:t>
            </a:r>
            <a:r>
              <a:rPr lang="en-US" altLang="ja-JP" sz="900" dirty="0">
                <a:latin typeface="Arial" charset="0"/>
              </a:rPr>
              <a:t>Before my father passed away, he was seeing four different doctors and none of them knew what the other was doing, ordering, or planning.  At the time of my father</a:t>
            </a:r>
            <a:r>
              <a:rPr lang="ja-JP" altLang="en-US" sz="900" dirty="0">
                <a:latin typeface="Arial" charset="0"/>
              </a:rPr>
              <a:t>’</a:t>
            </a:r>
            <a:r>
              <a:rPr lang="en-US" altLang="ja-JP" sz="900" dirty="0">
                <a:latin typeface="Arial" charset="0"/>
              </a:rPr>
              <a:t>s death from an undetected drug toxicity induced respiratory failure, he had spent four weeks in two different medical intensive care units, developed ventilator acquired pneumonia and three pressure ulcers, contracted a central line blood stream infection, and had a fall in the hospital.</a:t>
            </a:r>
          </a:p>
          <a:p>
            <a:pPr>
              <a:lnSpc>
                <a:spcPct val="80000"/>
              </a:lnSpc>
            </a:pPr>
            <a:r>
              <a:rPr lang="en-US" sz="900" dirty="0">
                <a:latin typeface="Arial" charset="0"/>
              </a:rPr>
              <a:t>On his admission to the last medical intensive care unit, the chief resident took me aside, presented me with a collection of paper records jammed in a chart—that was at least 12-inches thick, and said </a:t>
            </a:r>
            <a:r>
              <a:rPr lang="ja-JP" altLang="en-US" sz="900" dirty="0">
                <a:latin typeface="Arial" charset="0"/>
              </a:rPr>
              <a:t>‘</a:t>
            </a:r>
            <a:r>
              <a:rPr lang="en-US" altLang="ja-JP" sz="900" dirty="0">
                <a:latin typeface="Arial" charset="0"/>
              </a:rPr>
              <a:t>Can you just tell me what this all says?  I will spend hours trying to figure out your dad</a:t>
            </a:r>
            <a:r>
              <a:rPr lang="ja-JP" altLang="en-US" sz="900" dirty="0">
                <a:latin typeface="Arial" charset="0"/>
              </a:rPr>
              <a:t>’</a:t>
            </a:r>
            <a:r>
              <a:rPr lang="en-US" altLang="ja-JP" sz="900" dirty="0">
                <a:latin typeface="Arial" charset="0"/>
              </a:rPr>
              <a:t>s story trying to wander through all of this.</a:t>
            </a:r>
            <a:r>
              <a:rPr lang="ja-JP" altLang="en-US" sz="900" dirty="0">
                <a:latin typeface="Arial" charset="0"/>
              </a:rPr>
              <a:t>’</a:t>
            </a:r>
            <a:endParaRPr lang="en-US" altLang="ja-JP" sz="900" dirty="0">
              <a:latin typeface="Arial" charset="0"/>
            </a:endParaRPr>
          </a:p>
          <a:p>
            <a:pPr>
              <a:lnSpc>
                <a:spcPct val="80000"/>
              </a:lnSpc>
            </a:pPr>
            <a:endParaRPr lang="en-US" altLang="ja-JP" sz="900" dirty="0">
              <a:latin typeface="Arial" charset="0"/>
            </a:endParaRPr>
          </a:p>
          <a:p>
            <a:pPr>
              <a:lnSpc>
                <a:spcPct val="80000"/>
              </a:lnSpc>
            </a:pPr>
            <a:r>
              <a:rPr lang="en-US" sz="900" dirty="0">
                <a:latin typeface="Arial" charset="0"/>
              </a:rPr>
              <a:t>For the privilege of this disjointed and heart breaking adventure, Medicare and Medicaid got to pay close to one half of a million US dollars.  My beloved father—a victim of fragments and failures, never made it out of the hospital.  It has been two years now and I still am haunted by the system failures and that 12-inch stack of jumbled paper medical records.  We can do better – we must do better.</a:t>
            </a:r>
            <a:r>
              <a:rPr lang="ja-JP" altLang="en-US" sz="900" dirty="0">
                <a:latin typeface="Arial" charset="0"/>
              </a:rPr>
              <a:t>”</a:t>
            </a:r>
            <a:endParaRPr lang="en-US" altLang="ja-JP" sz="900" dirty="0">
              <a:latin typeface="Arial" charset="0"/>
            </a:endParaRPr>
          </a:p>
          <a:p>
            <a:pPr>
              <a:lnSpc>
                <a:spcPct val="80000"/>
              </a:lnSpc>
            </a:pPr>
            <a:endParaRPr lang="en-US" sz="900" dirty="0">
              <a:latin typeface="Arial" charset="0"/>
            </a:endParaRPr>
          </a:p>
          <a:p>
            <a:pPr>
              <a:lnSpc>
                <a:spcPct val="80000"/>
              </a:lnSpc>
            </a:pPr>
            <a:r>
              <a:rPr lang="en-US" sz="900" dirty="0">
                <a:latin typeface="Arial" charset="0"/>
              </a:rPr>
              <a:t>One of the major direction-changing goals of the ACA-driven Center for Innovations is to figure out how to test—and then take—new models of care into practice.  It requires investigation of how to unlock and exchange precious yet </a:t>
            </a:r>
            <a:r>
              <a:rPr lang="en-US" sz="900" dirty="0" err="1">
                <a:latin typeface="Arial" charset="0"/>
              </a:rPr>
              <a:t>siloed</a:t>
            </a:r>
            <a:r>
              <a:rPr lang="en-US" sz="900" dirty="0">
                <a:latin typeface="Arial" charset="0"/>
              </a:rPr>
              <a:t> data, and remove the fragmentation and disconnections that are the hallmarks of healthcare in the US.</a:t>
            </a:r>
          </a:p>
          <a:p>
            <a:pPr>
              <a:lnSpc>
                <a:spcPct val="80000"/>
              </a:lnSpc>
            </a:pPr>
            <a:endParaRPr lang="en-US" sz="900" dirty="0">
              <a:latin typeface="Arial" charset="0"/>
            </a:endParaRPr>
          </a:p>
          <a:p>
            <a:pPr>
              <a:lnSpc>
                <a:spcPct val="80000"/>
              </a:lnSpc>
            </a:pPr>
            <a:r>
              <a:rPr lang="en-US" sz="900" dirty="0">
                <a:latin typeface="Arial" charset="0"/>
              </a:rPr>
              <a:t>The  Accountable Care Act, Section 3501 (Part 933) also calls for the Agency for Healthcare Research and Quality, (AHRQ) Center for Quality Improvement and Patient Safety to </a:t>
            </a:r>
            <a:r>
              <a:rPr lang="ja-JP" altLang="en-US" sz="900" dirty="0">
                <a:latin typeface="Arial" charset="0"/>
              </a:rPr>
              <a:t>“</a:t>
            </a:r>
            <a:r>
              <a:rPr lang="en-US" altLang="ja-JP" sz="900" dirty="0">
                <a:latin typeface="Arial" charset="0"/>
              </a:rPr>
              <a:t>Identify, develop, disseminate and provide training in health care quality, safety, and value</a:t>
            </a:r>
            <a:r>
              <a:rPr lang="ja-JP" altLang="en-US" sz="900" dirty="0">
                <a:latin typeface="Arial" charset="0"/>
              </a:rPr>
              <a:t>”</a:t>
            </a:r>
            <a:r>
              <a:rPr lang="en-US" altLang="ja-JP" sz="900" dirty="0">
                <a:latin typeface="Arial" charset="0"/>
              </a:rPr>
              <a:t> and to </a:t>
            </a:r>
            <a:r>
              <a:rPr lang="ja-JP" altLang="en-US" sz="900" dirty="0">
                <a:latin typeface="Arial" charset="0"/>
              </a:rPr>
              <a:t>“</a:t>
            </a:r>
            <a:r>
              <a:rPr lang="en-US" altLang="ja-JP" sz="900" dirty="0">
                <a:latin typeface="Arial" charset="0"/>
              </a:rPr>
              <a:t>provide for the funding of these activities of organizations with recognized expertise and excellence in improving the care of healthcare services including children</a:t>
            </a:r>
            <a:r>
              <a:rPr lang="ja-JP" altLang="en-US" sz="900" dirty="0">
                <a:latin typeface="Arial" charset="0"/>
              </a:rPr>
              <a:t>’</a:t>
            </a:r>
            <a:r>
              <a:rPr lang="en-US" altLang="ja-JP" sz="900" dirty="0">
                <a:latin typeface="Arial" charset="0"/>
              </a:rPr>
              <a:t>s health care, by involving multiple disciplines, managers of health care entities, broad development and training, patients, caregivers and families, and frontline health care workers, including activities for the examination of strategies to share best quality improvement practices and to promote excellence in the delivery of health care service.</a:t>
            </a:r>
            <a:r>
              <a:rPr lang="ja-JP" altLang="en-US" sz="900" dirty="0">
                <a:latin typeface="Arial" charset="0"/>
              </a:rPr>
              <a:t>”</a:t>
            </a:r>
            <a:r>
              <a:rPr lang="en-US" altLang="ja-JP" sz="900" dirty="0">
                <a:latin typeface="Arial" charset="0"/>
              </a:rPr>
              <a:t> </a:t>
            </a:r>
          </a:p>
          <a:p>
            <a:pPr>
              <a:lnSpc>
                <a:spcPct val="80000"/>
              </a:lnSpc>
            </a:pPr>
            <a:r>
              <a:rPr lang="en-US" sz="900" dirty="0">
                <a:latin typeface="Arial" charset="0"/>
              </a:rPr>
              <a:t>Finally, the practice of telehealth is expected to expand significantly as a result of the Health Reform bill's emphasis on increased access and cost savings. CMS is examining the process and issuing proposed rules to streamline the credentialing process for telemedicine providers at distant hospitals and safety net clinics.  This area of US healthcare reform is seen as a way to increase access to care and ameliorate the impact of provider shortages, particularly for those in rural communities.  </a:t>
            </a:r>
          </a:p>
          <a:p>
            <a:pPr>
              <a:lnSpc>
                <a:spcPct val="80000"/>
              </a:lnSpc>
            </a:pPr>
            <a:r>
              <a:rPr lang="en-US" sz="900" dirty="0">
                <a:latin typeface="Arial" charset="0"/>
              </a:rPr>
              <a:t>It</a:t>
            </a:r>
            <a:r>
              <a:rPr lang="ja-JP" altLang="en-US" sz="900" dirty="0">
                <a:latin typeface="Arial" charset="0"/>
              </a:rPr>
              <a:t>’</a:t>
            </a:r>
            <a:r>
              <a:rPr lang="en-US" altLang="ja-JP" sz="900" dirty="0">
                <a:latin typeface="Arial" charset="0"/>
              </a:rPr>
              <a:t>s pretty obvious we need to change our course in healthcare. Health IT will play an increasingly significant role as we change directions, but it requires providers who are competent in the use of health IT and a workforce that can support HIT-enabled care.  The website on the slide is a federal government site that is very helpful and may help you to deepen your understanding of the relationship between reform and health IT.  </a:t>
            </a:r>
            <a:endParaRPr lang="en-US" sz="900" dirty="0">
              <a:latin typeface="Arial"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2C05CC5F-20B9-5641-B971-9799B440F56C}" type="slidenum">
              <a:rPr lang="en-US" sz="1200">
                <a:latin typeface="Calibri" charset="0"/>
              </a:rPr>
              <a:pPr/>
              <a:t>4</a:t>
            </a:fld>
            <a:endParaRPr lang="en-US" sz="1200">
              <a:latin typeface="Calibri" charset="0"/>
            </a:endParaRPr>
          </a:p>
        </p:txBody>
      </p:sp>
    </p:spTree>
    <p:extLst>
      <p:ext uri="{BB962C8B-B14F-4D97-AF65-F5344CB8AC3E}">
        <p14:creationId xmlns:p14="http://schemas.microsoft.com/office/powerpoint/2010/main" val="52717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2338388" y="144463"/>
            <a:ext cx="2466975" cy="1851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xfrm>
            <a:off x="357187" y="2032000"/>
            <a:ext cx="6215063" cy="70394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800" dirty="0">
                <a:latin typeface="Arial" charset="0"/>
              </a:rPr>
              <a:t>If you let your creative juices flow and begin to think about how Health IT can be designed in alternative ways (the second objective for this unit) and predict future avenues for innovation in Health IT (the last objective)—it can become both a fun and scary exercise.  As you embark upon a new career in health IT, you will have users approach you with a variety of ideas of how to make something better—be it the layout of a screen, or a new technology that can be used to support smarter, easier, and safer healthcare.  Many of those ideas will never come to fruition (thankfully so, as some may be downright bizarre)—but the point is that an important characteristic of someone in the Health IT field is to be open minded, have superior listening skills, and to embrace change.  As we have discussed in prior units, change is not easy, but in Health IT change is part of the job.  It is also important that you help others to embrace change and think creatively about new ways of doing things.  That requires that you actually hear and comprehend what your users are telling you AND you must be an educator.  So, listen to what your users are saying, assume the role of a teacher, and provide the pros and the cons to a suggested approach, and help them to better understand.  Remember, a rising tide lifts all boats.</a:t>
            </a:r>
          </a:p>
          <a:p>
            <a:pPr>
              <a:lnSpc>
                <a:spcPct val="90000"/>
              </a:lnSpc>
            </a:pPr>
            <a:endParaRPr lang="en-US" sz="800" dirty="0">
              <a:latin typeface="Arial" charset="0"/>
            </a:endParaRPr>
          </a:p>
          <a:p>
            <a:pPr>
              <a:lnSpc>
                <a:spcPct val="90000"/>
              </a:lnSpc>
            </a:pPr>
            <a:r>
              <a:rPr lang="en-US" sz="800" dirty="0">
                <a:latin typeface="Arial" charset="0"/>
              </a:rPr>
              <a:t>On the slide are some of the alternative designs for Health IT that are floating when this presentation was created.  Wearable computers—like the watch-type device pictured here—is reflective of the efforts of designers that are trying to develop computing technology that works for a variety of different users.  Other examples of wearable computers include sensors being woven into clothing (similar to NASA technology that astronauts have worn for some time) which can allow unobtrusive monitoring of changing physiologic parameters (such as temperature, pulse, glucose levels, etc.). Think about alternative uses of this wearable technology.  Perhaps it can help the elderly to stay longer in their homes, by allowing care givers to track activities and monitor safety—similar to the old commercials “I have fallen and can’t get up.”  Moving away from wearable computers and into architecturally embedded monitoring technologies—sometimes referred to as “smart homes” —can we help older patients to stay in the home longer by monitoring things like the stove being been left on, alterations in walking patterns, tracking if the refrigerator is being opened and closed (as a proxy for eating behaviors) and if an early stage dementia patient has started wandering outside of the home?</a:t>
            </a:r>
          </a:p>
          <a:p>
            <a:pPr>
              <a:lnSpc>
                <a:spcPct val="90000"/>
              </a:lnSpc>
            </a:pPr>
            <a:endParaRPr lang="en-US" sz="800" dirty="0">
              <a:latin typeface="Arial" charset="0"/>
            </a:endParaRPr>
          </a:p>
          <a:p>
            <a:pPr>
              <a:lnSpc>
                <a:spcPct val="90000"/>
              </a:lnSpc>
            </a:pPr>
            <a:r>
              <a:rPr lang="en-US" sz="800" dirty="0">
                <a:latin typeface="Arial" charset="0"/>
              </a:rPr>
              <a:t>Of course the other side of the coin here is that many people have serious concerns about invasion of privacy—something that we must never forget.  This sort of monitoring would require informed consent by the patient or the user.  At the same time, maybe an elderly person might consider this to be a reasonable trade-off for being able to continue to live independently for a longer period of time.  It is difficult to predict what sort of trade-offs may emerge as health IT continues to evolve</a:t>
            </a:r>
            <a:r>
              <a:rPr lang="en-US" sz="800" dirty="0" smtClean="0">
                <a:latin typeface="Arial" charset="0"/>
              </a:rPr>
              <a:t>.</a:t>
            </a:r>
            <a:endParaRPr lang="en-US" sz="800" dirty="0">
              <a:latin typeface="Arial"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37ABB4E7-64AA-7947-AB3D-A1CA65B2DF12}" type="slidenum">
              <a:rPr lang="en-US" sz="1200">
                <a:latin typeface="Calibri" charset="0"/>
              </a:rPr>
              <a:pPr/>
              <a:t>5</a:t>
            </a:fld>
            <a:endParaRPr lang="en-US" sz="1200">
              <a:latin typeface="Calibri" charset="0"/>
            </a:endParaRPr>
          </a:p>
        </p:txBody>
      </p:sp>
    </p:spTree>
    <p:extLst>
      <p:ext uri="{BB962C8B-B14F-4D97-AF65-F5344CB8AC3E}">
        <p14:creationId xmlns:p14="http://schemas.microsoft.com/office/powerpoint/2010/main" val="297958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2338388" y="144463"/>
            <a:ext cx="2466975" cy="1851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Notes Placeholder 2"/>
          <p:cNvSpPr>
            <a:spLocks noGrp="1"/>
          </p:cNvSpPr>
          <p:nvPr>
            <p:ph type="body" idx="1"/>
          </p:nvPr>
        </p:nvSpPr>
        <p:spPr bwMode="auto">
          <a:xfrm>
            <a:off x="357187" y="2032000"/>
            <a:ext cx="6215063" cy="70394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800" dirty="0" smtClean="0">
                <a:latin typeface="Arial" charset="0"/>
              </a:rPr>
              <a:t>Continuing </a:t>
            </a:r>
            <a:r>
              <a:rPr lang="en-US" sz="800" dirty="0">
                <a:latin typeface="Arial" charset="0"/>
              </a:rPr>
              <a:t>in this vein—another quite controversial modality is the use of implantable chips.  Many people have their pets chipped with a sensor that is about the size of a grain of rice, and there is an FDA approved device on the market called “</a:t>
            </a:r>
            <a:r>
              <a:rPr lang="en-US" sz="800" dirty="0" err="1">
                <a:latin typeface="Arial" charset="0"/>
              </a:rPr>
              <a:t>Verichip</a:t>
            </a:r>
            <a:r>
              <a:rPr lang="en-US" sz="800" dirty="0">
                <a:latin typeface="Arial" charset="0"/>
              </a:rPr>
              <a:t>” that is being used in humans.  </a:t>
            </a:r>
          </a:p>
          <a:p>
            <a:pPr>
              <a:lnSpc>
                <a:spcPct val="90000"/>
              </a:lnSpc>
            </a:pPr>
            <a:r>
              <a:rPr lang="en-US" sz="800" dirty="0">
                <a:latin typeface="Arial" charset="0"/>
              </a:rPr>
              <a:t>There are pros and cons of course—chipped Alzheimer's patients who slip out undetected and become lost can be readily identified and returned.  The “</a:t>
            </a:r>
            <a:r>
              <a:rPr lang="en-US" sz="800" dirty="0" err="1">
                <a:latin typeface="Arial" charset="0"/>
              </a:rPr>
              <a:t>chipmobile</a:t>
            </a:r>
            <a:r>
              <a:rPr lang="en-US" sz="800" dirty="0">
                <a:latin typeface="Arial" charset="0"/>
              </a:rPr>
              <a:t>” has been spotted in many elderly communities in Florida.  There are upticks in its use in Japan in kidnap prevention strategies.  Others may say that having an implanted chip with an encrypted ID that links to your secure online medical record may save your life if you collapse on the street and require emergency medical care.  On the other hand, there are religious and cultural issues to be considered, privacy and security concerns, and other factors that seem to invoke the “creepiness factor” in many.  </a:t>
            </a:r>
          </a:p>
          <a:p>
            <a:pPr>
              <a:lnSpc>
                <a:spcPct val="90000"/>
              </a:lnSpc>
            </a:pPr>
            <a:endParaRPr lang="en-US" sz="800" dirty="0">
              <a:latin typeface="Arial" charset="0"/>
            </a:endParaRPr>
          </a:p>
          <a:p>
            <a:pPr>
              <a:lnSpc>
                <a:spcPct val="90000"/>
              </a:lnSpc>
            </a:pPr>
            <a:r>
              <a:rPr lang="en-US" sz="800" dirty="0">
                <a:latin typeface="Arial" charset="0"/>
              </a:rPr>
              <a:t>Mobile solutions for mobile clinicians is a very important area where Health IT innovation is needed.  Initially, back in the day, clinicians were happy to get a computer in the nurses’ station for ready access to online resources.  Quickly the need far outstripped the availability of a workstation in the nurses’ station.  Numerous machines were needed and inevitably the queue at shift change and before and after rounding was nightmarish.  Soon computing technology moved into the room, as a permanent placement, but the budget required for “one machine one patient” and the crowding of patient rooms shifted procurement in another direction.  Computers on wheels or COWS (sometimes called WOWS or “Workstations on Wheels” so you can’t be accused of pushing a COW around) became the rage because mobile computers seemed the right thing to do.  Unfortunately, the issues of pushing 60 pound computers around, dealing with disinfection (since computers can become vectors for transmitting bacteria from hands to keyboard then into another room and then on to another patient), and the challenge of charging the batteries has contributed to standard design COWS edging toward becoming a dying breed.</a:t>
            </a:r>
          </a:p>
          <a:p>
            <a:pPr>
              <a:lnSpc>
                <a:spcPct val="90000"/>
              </a:lnSpc>
            </a:pPr>
            <a:endParaRPr lang="en-US" sz="800" dirty="0">
              <a:latin typeface="Arial" charset="0"/>
            </a:endParaRPr>
          </a:p>
          <a:p>
            <a:pPr>
              <a:lnSpc>
                <a:spcPct val="90000"/>
              </a:lnSpc>
            </a:pPr>
            <a:r>
              <a:rPr lang="en-US" sz="800" dirty="0" smtClean="0">
                <a:latin typeface="Arial" charset="0"/>
              </a:rPr>
              <a:t>Smartphone </a:t>
            </a:r>
            <a:r>
              <a:rPr lang="en-US" sz="800" dirty="0">
                <a:latin typeface="Arial" charset="0"/>
              </a:rPr>
              <a:t>and tablet apps for health are expanding by leaps and bounds. Perhaps the more interesting development is not so much in the apps, but the growth of the concept of an iPhone or </a:t>
            </a:r>
            <a:r>
              <a:rPr lang="en-US" sz="800" dirty="0" err="1">
                <a:latin typeface="Arial" charset="0"/>
              </a:rPr>
              <a:t>iPad</a:t>
            </a:r>
            <a:r>
              <a:rPr lang="en-US" sz="800" dirty="0">
                <a:latin typeface="Arial" charset="0"/>
              </a:rPr>
              <a:t> like architecture for housing the apps.  Could we not have a Health IT architecture that allows such creativity to bloom—and then run on an open platform?  There are already thousands of iPhone apps out there, </a:t>
            </a:r>
            <a:r>
              <a:rPr lang="en-US" sz="800" i="1" dirty="0">
                <a:latin typeface="Arial" charset="0"/>
              </a:rPr>
              <a:t>but they only run on </a:t>
            </a:r>
            <a:r>
              <a:rPr lang="en-US" sz="800" i="1" dirty="0" err="1">
                <a:latin typeface="Arial" charset="0"/>
              </a:rPr>
              <a:t>i</a:t>
            </a:r>
            <a:r>
              <a:rPr lang="en-US" sz="800" i="1" dirty="0">
                <a:latin typeface="Arial" charset="0"/>
              </a:rPr>
              <a:t>-phones</a:t>
            </a:r>
            <a:r>
              <a:rPr lang="en-US" sz="800" dirty="0">
                <a:latin typeface="Arial" charset="0"/>
              </a:rPr>
              <a:t>.  We need an open app architecture.  Taking the </a:t>
            </a:r>
            <a:r>
              <a:rPr lang="en-US" sz="800" dirty="0" err="1">
                <a:latin typeface="Arial" charset="0"/>
              </a:rPr>
              <a:t>i</a:t>
            </a:r>
            <a:r>
              <a:rPr lang="en-US" sz="800" dirty="0">
                <a:latin typeface="Arial" charset="0"/>
              </a:rPr>
              <a:t>-phone health apps idea on an open platform and combining it with smart phones (not just cell phones) seems to be a very promising area for future Health IT development.  </a:t>
            </a:r>
          </a:p>
          <a:p>
            <a:pPr>
              <a:lnSpc>
                <a:spcPct val="90000"/>
              </a:lnSpc>
            </a:pPr>
            <a:endParaRPr lang="en-US" sz="800" dirty="0">
              <a:latin typeface="Arial" charset="0"/>
            </a:endParaRPr>
          </a:p>
          <a:p>
            <a:pPr>
              <a:lnSpc>
                <a:spcPct val="90000"/>
              </a:lnSpc>
            </a:pPr>
            <a:r>
              <a:rPr lang="en-US" sz="800" dirty="0">
                <a:latin typeface="Arial" charset="0"/>
              </a:rPr>
              <a:t>Finally—Robots.  Many healthcare institutions already have robots that deliver meal trays and supplies, fill pharmacy orders, and so on.  However, there is a growth in using robots similar to the one pictured here to actually “visit” with a patient.  This is not to imply that a robot can replace human contact and it is important to note that “robot” does not mean some scary sci-fi pile of metal!  Bots can be great ways to connect folks with one another, allow a visiting nurse to “visit” without being there, allow a far away specialist to “see” a patient right in his home, etc.  Bots can distribute medications, take vital signs, educate, and so on.  A visiting nurse can visit every day instead of twice a week because of the loss of the need to travel and the saving in time.</a:t>
            </a:r>
          </a:p>
          <a:p>
            <a:pPr>
              <a:lnSpc>
                <a:spcPct val="90000"/>
              </a:lnSpc>
            </a:pPr>
            <a:r>
              <a:rPr lang="en-US" sz="800" dirty="0">
                <a:latin typeface="Arial" charset="0"/>
              </a:rPr>
              <a:t>Anyway, there are many areas where Health IT can grow.  </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37ABB4E7-64AA-7947-AB3D-A1CA65B2DF12}" type="slidenum">
              <a:rPr lang="en-US" sz="1200">
                <a:latin typeface="Calibri" charset="0"/>
              </a:rPr>
              <a:pPr/>
              <a:t>6</a:t>
            </a:fld>
            <a:endParaRPr lang="en-US" sz="1200">
              <a:latin typeface="Calibri" charset="0"/>
            </a:endParaRPr>
          </a:p>
        </p:txBody>
      </p:sp>
    </p:spTree>
    <p:extLst>
      <p:ext uri="{BB962C8B-B14F-4D97-AF65-F5344CB8AC3E}">
        <p14:creationId xmlns:p14="http://schemas.microsoft.com/office/powerpoint/2010/main" val="416139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1543050" y="371475"/>
            <a:ext cx="3771900" cy="2830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xfrm>
            <a:off x="686098" y="3288394"/>
            <a:ext cx="5485805" cy="56378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dirty="0">
                <a:latin typeface="Arial" charset="0"/>
              </a:rPr>
              <a:t>A few other ideas of innovative health IT—at least at the time that this lecture was produced—are reflected here.  </a:t>
            </a:r>
          </a:p>
          <a:p>
            <a:endParaRPr lang="en-US" altLang="ja-JP" sz="900" dirty="0">
              <a:latin typeface="Arial" charset="0"/>
            </a:endParaRPr>
          </a:p>
          <a:p>
            <a:r>
              <a:rPr lang="en-US" sz="900" dirty="0" smtClean="0">
                <a:latin typeface="Arial" charset="0"/>
              </a:rPr>
              <a:t>On the top left of </a:t>
            </a:r>
            <a:r>
              <a:rPr lang="en-US" sz="900" dirty="0">
                <a:latin typeface="Arial" charset="0"/>
              </a:rPr>
              <a:t>the slide you will see an image of a device called </a:t>
            </a:r>
            <a:r>
              <a:rPr lang="en-US" sz="900" dirty="0" err="1">
                <a:latin typeface="Arial" charset="0"/>
              </a:rPr>
              <a:t>LookTel</a:t>
            </a:r>
            <a:r>
              <a:rPr lang="en-US" sz="900" dirty="0">
                <a:latin typeface="Arial" charset="0"/>
              </a:rPr>
              <a:t>.  Supported with federal grants from the National Eye Institute at NIH, this device was built to combine the power and convenience of Smartphone technology with innovative artificial vision software. The device promises to be extremely useful for the blind or vision impaired. The </a:t>
            </a:r>
            <a:r>
              <a:rPr lang="en-US" sz="900" dirty="0" err="1">
                <a:latin typeface="Arial" charset="0"/>
              </a:rPr>
              <a:t>Looktel</a:t>
            </a:r>
            <a:r>
              <a:rPr lang="en-US" sz="900" dirty="0">
                <a:latin typeface="Arial" charset="0"/>
              </a:rPr>
              <a:t> device can be used to automatically scan and recognize objects such as money, packaged goods, CDs, DVDs, medication bottles, as well as buildings or landmarks.  There are also interesting videos available on YouTube regarding </a:t>
            </a:r>
            <a:r>
              <a:rPr lang="en-US" sz="900" dirty="0" err="1">
                <a:latin typeface="Arial" charset="0"/>
              </a:rPr>
              <a:t>LookTel</a:t>
            </a:r>
            <a:r>
              <a:rPr lang="en-US" sz="900" dirty="0">
                <a:latin typeface="Arial" charset="0"/>
              </a:rPr>
              <a:t> that you may be interested in.  </a:t>
            </a:r>
          </a:p>
          <a:p>
            <a:endParaRPr lang="en-US" sz="900" dirty="0">
              <a:latin typeface="Arial" charset="0"/>
            </a:endParaRPr>
          </a:p>
          <a:p>
            <a:r>
              <a:rPr lang="en-US" sz="900" dirty="0">
                <a:latin typeface="Arial" charset="0"/>
              </a:rPr>
              <a:t>Again, consider the impact that this device, turned toward health, could do—read medicine bottles, turn a product label into an audio so a visually challenged person could determine the salt content of foodstuffs or distinguish between a can of cat food and a can of tuna.  This is more fodder for your creative consideration.</a:t>
            </a:r>
          </a:p>
          <a:p>
            <a:endParaRPr lang="en-US" sz="900" dirty="0">
              <a:latin typeface="Arial" charset="0"/>
            </a:endParaRPr>
          </a:p>
          <a:p>
            <a:r>
              <a:rPr lang="en-US" sz="900" dirty="0">
                <a:latin typeface="Arial" charset="0"/>
              </a:rPr>
              <a:t>In the top right of the screen is a contact lens with an embedded sensor, from </a:t>
            </a:r>
            <a:r>
              <a:rPr lang="en-US" sz="900" dirty="0" err="1">
                <a:latin typeface="Arial" charset="0"/>
              </a:rPr>
              <a:t>Sensimed</a:t>
            </a:r>
            <a:r>
              <a:rPr lang="en-US" sz="900" dirty="0">
                <a:latin typeface="Arial" charset="0"/>
              </a:rPr>
              <a:t>. Such devices can be used to track eye conditions such as intraocular pressure in glaucoma patients; Google recently announced a patent for a contact lens that can track blood sugar levels</a:t>
            </a:r>
            <a:r>
              <a:rPr lang="en-US" sz="900" dirty="0" smtClean="0">
                <a:latin typeface="Arial" charset="0"/>
              </a:rPr>
              <a:t>.</a:t>
            </a:r>
          </a:p>
          <a:p>
            <a:endParaRPr lang="en-US" sz="900" dirty="0" smtClean="0">
              <a:latin typeface="Arial" charset="0"/>
            </a:endParaRPr>
          </a:p>
          <a:p>
            <a:r>
              <a:rPr lang="en-US" sz="900" dirty="0" smtClean="0">
                <a:latin typeface="Arial" charset="0"/>
              </a:rPr>
              <a:t>The image of the iPhone reflecting into the hand is a particularly interesting concept. Think about mobile clinicians and ways that an EHR can travel with them via their smart phones.  This is a tricky design proposition—a mobile device needs to be small enough to travel with a mobile clinician, but big enough to be useable.  Today</a:t>
            </a:r>
            <a:r>
              <a:rPr lang="ja-JP" altLang="en-US" sz="900" dirty="0" smtClean="0">
                <a:latin typeface="Arial" charset="0"/>
              </a:rPr>
              <a:t>’</a:t>
            </a:r>
            <a:r>
              <a:rPr lang="en-US" altLang="ja-JP" sz="900" dirty="0" smtClean="0">
                <a:latin typeface="Arial" charset="0"/>
              </a:rPr>
              <a:t>s smart phones have not solved this challenge yet.  The problem with using a smart phone to access and review an EHR is in the </a:t>
            </a:r>
            <a:r>
              <a:rPr lang="ja-JP" altLang="en-US" sz="900" dirty="0" smtClean="0">
                <a:latin typeface="Arial" charset="0"/>
              </a:rPr>
              <a:t>“</a:t>
            </a:r>
            <a:r>
              <a:rPr lang="en-US" altLang="ja-JP" sz="900" dirty="0" smtClean="0">
                <a:latin typeface="Arial" charset="0"/>
              </a:rPr>
              <a:t>real estate.</a:t>
            </a:r>
            <a:r>
              <a:rPr lang="ja-JP" altLang="en-US" sz="900" dirty="0" smtClean="0">
                <a:latin typeface="Arial" charset="0"/>
              </a:rPr>
              <a:t>”</a:t>
            </a:r>
            <a:r>
              <a:rPr lang="en-US" altLang="ja-JP" sz="900" dirty="0" smtClean="0">
                <a:latin typeface="Arial" charset="0"/>
              </a:rPr>
              <a:t>   In other words, the screen is very small and makes it extremely difficult, or impossible, for a provider to view all of the data needed to support high quality decision making.  Ergo—the iPhone projection device!  The view afforded to the user is no longer constrained to the smart phone screen.  The user could project the EHR on to the wall, therefore decreasing the problem of that tiny </a:t>
            </a:r>
            <a:r>
              <a:rPr lang="ja-JP" altLang="en-US" sz="900" dirty="0" smtClean="0">
                <a:latin typeface="Arial" charset="0"/>
              </a:rPr>
              <a:t>“</a:t>
            </a:r>
            <a:r>
              <a:rPr lang="en-US" altLang="ja-JP" sz="900" dirty="0" smtClean="0">
                <a:latin typeface="Arial" charset="0"/>
              </a:rPr>
              <a:t>real estate.</a:t>
            </a:r>
            <a:r>
              <a:rPr lang="ja-JP" altLang="en-US" sz="900" dirty="0" smtClean="0">
                <a:latin typeface="Arial" charset="0"/>
              </a:rPr>
              <a:t>”</a:t>
            </a:r>
            <a:r>
              <a:rPr lang="en-US" altLang="ja-JP" sz="900" dirty="0" smtClean="0">
                <a:latin typeface="Arial" charset="0"/>
              </a:rPr>
              <a:t>  We have a small mobile device that can now make the data contained within viewable.</a:t>
            </a:r>
          </a:p>
          <a:p>
            <a:endParaRPr lang="en-US" altLang="ja-JP" sz="900" dirty="0" smtClean="0">
              <a:latin typeface="Arial" charset="0"/>
            </a:endParaRPr>
          </a:p>
          <a:p>
            <a:r>
              <a:rPr lang="en-US" sz="900" dirty="0" smtClean="0">
                <a:latin typeface="Arial" charset="0"/>
              </a:rPr>
              <a:t>Stop and think here for a moment, however, have we solved one problem and created another?  If you display a patient</a:t>
            </a:r>
            <a:r>
              <a:rPr lang="ja-JP" altLang="en-US" sz="900" dirty="0" smtClean="0">
                <a:latin typeface="Arial" charset="0"/>
              </a:rPr>
              <a:t>’</a:t>
            </a:r>
            <a:r>
              <a:rPr lang="en-US" altLang="ja-JP" sz="900" dirty="0" smtClean="0">
                <a:latin typeface="Arial" charset="0"/>
              </a:rPr>
              <a:t>s chart on your hand or on a wall—what about privacy safeguards?  Everyone in the viewing area can now see the patient</a:t>
            </a:r>
            <a:r>
              <a:rPr lang="ja-JP" altLang="en-US" sz="900" dirty="0" smtClean="0">
                <a:latin typeface="Arial" charset="0"/>
              </a:rPr>
              <a:t>’</a:t>
            </a:r>
            <a:r>
              <a:rPr lang="en-US" altLang="ja-JP" sz="900" dirty="0" smtClean="0">
                <a:latin typeface="Arial" charset="0"/>
              </a:rPr>
              <a:t>s medical record—which is in violation of confidentiality and privacy.  The point here is that for all Health IT practitioners to consider, is that </a:t>
            </a:r>
            <a:r>
              <a:rPr lang="ja-JP" altLang="en-US" sz="900" dirty="0" smtClean="0">
                <a:latin typeface="Arial" charset="0"/>
              </a:rPr>
              <a:t>“</a:t>
            </a:r>
            <a:r>
              <a:rPr lang="en-US" altLang="ja-JP" sz="900" dirty="0" smtClean="0">
                <a:latin typeface="Arial" charset="0"/>
              </a:rPr>
              <a:t>fixing</a:t>
            </a:r>
            <a:r>
              <a:rPr lang="ja-JP" altLang="en-US" sz="900" dirty="0" smtClean="0">
                <a:latin typeface="Arial" charset="0"/>
              </a:rPr>
              <a:t>”</a:t>
            </a:r>
            <a:r>
              <a:rPr lang="en-US" altLang="ja-JP" sz="900" dirty="0" smtClean="0">
                <a:latin typeface="Arial" charset="0"/>
              </a:rPr>
              <a:t> one thing can often have downstream effects and those downstream effects can sometimes cause major issues and major safety and security concerns.  </a:t>
            </a:r>
            <a:endParaRPr lang="en-US" sz="900" dirty="0">
              <a:latin typeface="Arial" charset="0"/>
            </a:endParaRPr>
          </a:p>
          <a:p>
            <a:endParaRPr lang="en-US" sz="900" dirty="0">
              <a:latin typeface="Arial" charset="0"/>
            </a:endParaRPr>
          </a:p>
          <a:p>
            <a:r>
              <a:rPr lang="en-US" sz="900" dirty="0" smtClean="0">
                <a:latin typeface="Arial" charset="0"/>
              </a:rPr>
              <a:t>But</a:t>
            </a:r>
            <a:r>
              <a:rPr lang="en-US" sz="900" baseline="0" dirty="0" smtClean="0">
                <a:latin typeface="Arial" charset="0"/>
              </a:rPr>
              <a:t> t</a:t>
            </a:r>
            <a:r>
              <a:rPr lang="en-US" sz="900" dirty="0" smtClean="0">
                <a:latin typeface="Arial" charset="0"/>
              </a:rPr>
              <a:t>he </a:t>
            </a:r>
            <a:r>
              <a:rPr lang="en-US" sz="900" dirty="0">
                <a:latin typeface="Arial" charset="0"/>
              </a:rPr>
              <a:t>massive growth in digital connectivity, particularly in the baby boomer population, seems like a tremendous area for innovative Health IT.  </a:t>
            </a:r>
          </a:p>
          <a:p>
            <a:pPr eaLnBrk="1" hangingPunct="1">
              <a:spcBef>
                <a:spcPct val="0"/>
              </a:spcBef>
            </a:pPr>
            <a:endParaRPr lang="en-US" sz="900" dirty="0">
              <a:solidFill>
                <a:srgbClr val="7F7F7F"/>
              </a:solidFill>
              <a:latin typeface="Arial"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E14AD59D-4BF8-4F49-9A7E-2DB9D3995AEC}" type="slidenum">
              <a:rPr lang="en-US" sz="1200">
                <a:latin typeface="Calibri" charset="0"/>
              </a:rPr>
              <a:pPr/>
              <a:t>7</a:t>
            </a:fld>
            <a:endParaRPr lang="en-US" sz="1200">
              <a:latin typeface="Calibri" charset="0"/>
            </a:endParaRPr>
          </a:p>
        </p:txBody>
      </p:sp>
    </p:spTree>
    <p:extLst>
      <p:ext uri="{BB962C8B-B14F-4D97-AF65-F5344CB8AC3E}">
        <p14:creationId xmlns:p14="http://schemas.microsoft.com/office/powerpoint/2010/main" val="122092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dirty="0">
                <a:latin typeface="Arial" charset="0"/>
              </a:rPr>
              <a:t>What are some of these intersections where publicly available data may be of use for public health? Many of you have probably heard the term </a:t>
            </a:r>
            <a:r>
              <a:rPr lang="en-US" sz="900" dirty="0" err="1">
                <a:latin typeface="Arial" charset="0"/>
              </a:rPr>
              <a:t>biosurveillance</a:t>
            </a:r>
            <a:r>
              <a:rPr lang="en-US" sz="900" dirty="0">
                <a:latin typeface="Arial" charset="0"/>
              </a:rPr>
              <a:t>; many of us became familiar with this term in relation to the fear of terrorist attacks. </a:t>
            </a:r>
            <a:r>
              <a:rPr lang="en-US" sz="900" dirty="0" err="1">
                <a:latin typeface="Arial" charset="0"/>
              </a:rPr>
              <a:t>Fleischauer</a:t>
            </a:r>
            <a:r>
              <a:rPr lang="en-US" sz="900" dirty="0">
                <a:latin typeface="Arial" charset="0"/>
              </a:rPr>
              <a:t>, Diaz, &amp; </a:t>
            </a:r>
            <a:r>
              <a:rPr lang="en-US" sz="900" dirty="0" err="1">
                <a:latin typeface="Arial" charset="0"/>
              </a:rPr>
              <a:t>Sosin</a:t>
            </a:r>
            <a:r>
              <a:rPr lang="en-US" sz="900" dirty="0">
                <a:latin typeface="Arial" charset="0"/>
              </a:rPr>
              <a:t> (2008) define </a:t>
            </a:r>
            <a:r>
              <a:rPr lang="en-US" sz="900" dirty="0" err="1">
                <a:latin typeface="Arial" charset="0"/>
              </a:rPr>
              <a:t>biosurveillance</a:t>
            </a:r>
            <a:r>
              <a:rPr lang="en-US" sz="900" dirty="0">
                <a:latin typeface="Arial" charset="0"/>
              </a:rPr>
              <a:t> as a </a:t>
            </a:r>
            <a:r>
              <a:rPr lang="ja-JP" altLang="en-US" sz="900" dirty="0">
                <a:latin typeface="Arial" charset="0"/>
              </a:rPr>
              <a:t>“</a:t>
            </a:r>
            <a:r>
              <a:rPr lang="en-US" altLang="ja-JP" sz="900" dirty="0">
                <a:latin typeface="Arial" charset="0"/>
              </a:rPr>
              <a:t>collection and integration of timely health-related information for public health action achieved through the early detection, characterization, and situation awareness of exposures and acute human health events of public health significance.</a:t>
            </a:r>
            <a:r>
              <a:rPr lang="ja-JP" altLang="en-US" sz="900" dirty="0">
                <a:latin typeface="Arial" charset="0"/>
              </a:rPr>
              <a:t>”</a:t>
            </a:r>
            <a:r>
              <a:rPr lang="en-US" altLang="ja-JP" sz="900" dirty="0">
                <a:latin typeface="Arial" charset="0"/>
              </a:rPr>
              <a:t> </a:t>
            </a:r>
          </a:p>
          <a:p>
            <a:r>
              <a:rPr lang="en-US" sz="900" dirty="0">
                <a:latin typeface="Arial" charset="0"/>
              </a:rPr>
              <a:t>There are many different dimensions of </a:t>
            </a:r>
            <a:r>
              <a:rPr lang="en-US" sz="900" dirty="0" err="1">
                <a:latin typeface="Arial" charset="0"/>
              </a:rPr>
              <a:t>biosurveillance</a:t>
            </a:r>
            <a:r>
              <a:rPr lang="en-US" sz="900" dirty="0">
                <a:latin typeface="Arial" charset="0"/>
              </a:rPr>
              <a:t>, however, and while the goal is not to do a deep dive into this topic area—it is beneficial for you to think about how large sets of data can be used for health purposes.  </a:t>
            </a:r>
          </a:p>
          <a:p>
            <a:endParaRPr lang="en-US" sz="900" dirty="0">
              <a:latin typeface="Arial" charset="0"/>
            </a:endParaRPr>
          </a:p>
          <a:p>
            <a:r>
              <a:rPr lang="en-US" sz="900" dirty="0">
                <a:latin typeface="Arial" charset="0"/>
              </a:rPr>
              <a:t>Aside from </a:t>
            </a:r>
            <a:r>
              <a:rPr lang="en-US" sz="900" dirty="0" err="1">
                <a:latin typeface="Arial" charset="0"/>
              </a:rPr>
              <a:t>biosurveillance</a:t>
            </a:r>
            <a:r>
              <a:rPr lang="en-US" sz="900" dirty="0">
                <a:latin typeface="Arial" charset="0"/>
              </a:rPr>
              <a:t> efforts, most in healthcare are busy trying to get at the data that is generated as a natural product of healthcare services—particularly in relation to obtaining the data necessary to achieve our quality measures benchmarks.  Remember: data is not like wine—it does not get better with age!  So, there is quite an effort underway not only to get the data into health IT systems—but to get it back out, to make sense of it, and then to use what we discover to improve health and healthcare.</a:t>
            </a:r>
          </a:p>
          <a:p>
            <a:endParaRPr lang="en-US" sz="900" dirty="0">
              <a:latin typeface="Arial" charset="0"/>
            </a:endParaRPr>
          </a:p>
          <a:p>
            <a:r>
              <a:rPr lang="en-US" sz="900" dirty="0">
                <a:latin typeface="Arial" charset="0"/>
              </a:rPr>
              <a:t>As we are digging for those nuggets of information, it is important to note that there are valuable indicators that are hiding in plain sight.  Let</a:t>
            </a:r>
            <a:r>
              <a:rPr lang="ja-JP" altLang="en-US" sz="900" dirty="0">
                <a:latin typeface="Arial" charset="0"/>
              </a:rPr>
              <a:t>’</a:t>
            </a:r>
            <a:r>
              <a:rPr lang="en-US" altLang="ja-JP" sz="900" dirty="0">
                <a:latin typeface="Arial" charset="0"/>
              </a:rPr>
              <a:t>s think about purchasing patterns in a Walmart.  When sales of cough medicine or Imodium go through the roof at the local Walmart—chances are that there is an illness running across the community.  When school absenteeism skyrockets, it is a pretty good indicator of some sort of community illness.  Digging a bit deeper, often spikes in school absenteeism has a direct correlation with increased adult work absenteeism—parents are either sick as well, or are forced to stay home with ill children.  The point is that some of these types of patterns in seeming unrelated data can be related to changes in community health.</a:t>
            </a:r>
            <a:endParaRPr lang="en-US" sz="900" b="1" dirty="0">
              <a:latin typeface="Arial"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DCCE47F9-057E-7D43-9B13-0ADD334C1E6C}" type="slidenum">
              <a:rPr lang="en-US" sz="1100">
                <a:latin typeface="Calibri" charset="0"/>
                <a:cs typeface="Arial" charset="0"/>
              </a:rPr>
              <a:pPr/>
              <a:t>8</a:t>
            </a:fld>
            <a:endParaRPr lang="en-US" sz="1100">
              <a:latin typeface="Calibri" charset="0"/>
              <a:cs typeface="Arial" charset="0"/>
            </a:endParaRPr>
          </a:p>
        </p:txBody>
      </p:sp>
    </p:spTree>
    <p:extLst>
      <p:ext uri="{BB962C8B-B14F-4D97-AF65-F5344CB8AC3E}">
        <p14:creationId xmlns:p14="http://schemas.microsoft.com/office/powerpoint/2010/main" val="354806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dirty="0">
                <a:latin typeface="Arial" charset="0"/>
              </a:rPr>
              <a:t>Thinking back to those Walmart buying patterns, there is an actual term for this—</a:t>
            </a:r>
            <a:r>
              <a:rPr lang="en-US" sz="900" dirty="0" err="1">
                <a:latin typeface="Arial" charset="0"/>
              </a:rPr>
              <a:t>Eysenbach</a:t>
            </a:r>
            <a:r>
              <a:rPr lang="en-US" sz="900" dirty="0">
                <a:latin typeface="Arial" charset="0"/>
              </a:rPr>
              <a:t> coined the term </a:t>
            </a:r>
            <a:r>
              <a:rPr lang="ja-JP" altLang="en-US" sz="900" dirty="0">
                <a:latin typeface="Arial" charset="0"/>
              </a:rPr>
              <a:t>“</a:t>
            </a:r>
            <a:r>
              <a:rPr lang="en-US" altLang="ja-JP" sz="900" dirty="0" err="1">
                <a:latin typeface="Arial" charset="0"/>
              </a:rPr>
              <a:t>Infodemiology</a:t>
            </a:r>
            <a:r>
              <a:rPr lang="ja-JP" altLang="en-US" sz="900" dirty="0">
                <a:latin typeface="Arial" charset="0"/>
              </a:rPr>
              <a:t>”</a:t>
            </a:r>
            <a:r>
              <a:rPr lang="en-US" altLang="ja-JP" sz="900" dirty="0">
                <a:latin typeface="Arial" charset="0"/>
              </a:rPr>
              <a:t> in 2009.  Dr. </a:t>
            </a:r>
            <a:r>
              <a:rPr lang="en-US" altLang="ja-JP" sz="900" dirty="0" err="1">
                <a:latin typeface="Arial" charset="0"/>
              </a:rPr>
              <a:t>Eysenbach</a:t>
            </a:r>
            <a:r>
              <a:rPr lang="ja-JP" altLang="en-US" sz="900" dirty="0">
                <a:latin typeface="Arial" charset="0"/>
              </a:rPr>
              <a:t>’</a:t>
            </a:r>
            <a:r>
              <a:rPr lang="en-US" altLang="ja-JP" sz="900" dirty="0">
                <a:latin typeface="Arial" charset="0"/>
              </a:rPr>
              <a:t>s rationale for investigating this area is summed up like this:  </a:t>
            </a:r>
            <a:r>
              <a:rPr lang="ja-JP" altLang="en-US" sz="900" dirty="0">
                <a:latin typeface="Arial" charset="0"/>
              </a:rPr>
              <a:t>“</a:t>
            </a:r>
            <a:r>
              <a:rPr lang="en-US" altLang="ja-JP" sz="900" dirty="0">
                <a:latin typeface="Arial" charset="0"/>
              </a:rPr>
              <a:t>The Internet has made measurable what was previously immeasurable: The distribution of health information in a population, tracking (in real time) health information trends over time, and identifying gaps between information supply and demand.</a:t>
            </a:r>
            <a:r>
              <a:rPr lang="ja-JP" altLang="en-US" sz="900" dirty="0">
                <a:latin typeface="Arial" charset="0"/>
              </a:rPr>
              <a:t>”</a:t>
            </a:r>
            <a:r>
              <a:rPr lang="en-US" altLang="ja-JP" sz="900" dirty="0">
                <a:latin typeface="Arial" charset="0"/>
              </a:rPr>
              <a:t>  </a:t>
            </a:r>
            <a:endParaRPr lang="en-US" sz="900" dirty="0">
              <a:latin typeface="Arial"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charset="0"/>
                <a:cs typeface="ＭＳ Ｐゴシック" charset="0"/>
              </a:defRPr>
            </a:lvl1pPr>
            <a:lvl2pPr marL="702756" indent="-270291">
              <a:defRPr sz="2300">
                <a:solidFill>
                  <a:schemeClr val="tx1"/>
                </a:solidFill>
                <a:latin typeface="Arial" charset="0"/>
                <a:ea typeface="ＭＳ Ｐゴシック" charset="0"/>
              </a:defRPr>
            </a:lvl2pPr>
            <a:lvl3pPr marL="1081164" indent="-216233">
              <a:defRPr sz="2300">
                <a:solidFill>
                  <a:schemeClr val="tx1"/>
                </a:solidFill>
                <a:latin typeface="Arial" charset="0"/>
                <a:ea typeface="ＭＳ Ｐゴシック" charset="0"/>
              </a:defRPr>
            </a:lvl3pPr>
            <a:lvl4pPr marL="1513629" indent="-216233">
              <a:defRPr sz="2300">
                <a:solidFill>
                  <a:schemeClr val="tx1"/>
                </a:solidFill>
                <a:latin typeface="Arial" charset="0"/>
                <a:ea typeface="ＭＳ Ｐゴシック" charset="0"/>
              </a:defRPr>
            </a:lvl4pPr>
            <a:lvl5pPr marL="1946095" indent="-216233">
              <a:defRPr sz="2300">
                <a:solidFill>
                  <a:schemeClr val="tx1"/>
                </a:solidFill>
                <a:latin typeface="Arial" charset="0"/>
                <a:ea typeface="ＭＳ Ｐゴシック" charset="0"/>
              </a:defRPr>
            </a:lvl5pPr>
            <a:lvl6pPr marL="2378560" indent="-216233" eaLnBrk="0" fontAlgn="base" hangingPunct="0">
              <a:spcBef>
                <a:spcPct val="0"/>
              </a:spcBef>
              <a:spcAft>
                <a:spcPct val="0"/>
              </a:spcAft>
              <a:defRPr sz="2300">
                <a:solidFill>
                  <a:schemeClr val="tx1"/>
                </a:solidFill>
                <a:latin typeface="Arial" charset="0"/>
                <a:ea typeface="ＭＳ Ｐゴシック" charset="0"/>
              </a:defRPr>
            </a:lvl6pPr>
            <a:lvl7pPr marL="2811026" indent="-216233" eaLnBrk="0" fontAlgn="base" hangingPunct="0">
              <a:spcBef>
                <a:spcPct val="0"/>
              </a:spcBef>
              <a:spcAft>
                <a:spcPct val="0"/>
              </a:spcAft>
              <a:defRPr sz="2300">
                <a:solidFill>
                  <a:schemeClr val="tx1"/>
                </a:solidFill>
                <a:latin typeface="Arial" charset="0"/>
                <a:ea typeface="ＭＳ Ｐゴシック" charset="0"/>
              </a:defRPr>
            </a:lvl7pPr>
            <a:lvl8pPr marL="3243491" indent="-216233" eaLnBrk="0" fontAlgn="base" hangingPunct="0">
              <a:spcBef>
                <a:spcPct val="0"/>
              </a:spcBef>
              <a:spcAft>
                <a:spcPct val="0"/>
              </a:spcAft>
              <a:defRPr sz="2300">
                <a:solidFill>
                  <a:schemeClr val="tx1"/>
                </a:solidFill>
                <a:latin typeface="Arial" charset="0"/>
                <a:ea typeface="ＭＳ Ｐゴシック" charset="0"/>
              </a:defRPr>
            </a:lvl8pPr>
            <a:lvl9pPr marL="3675957" indent="-216233" eaLnBrk="0" fontAlgn="base" hangingPunct="0">
              <a:spcBef>
                <a:spcPct val="0"/>
              </a:spcBef>
              <a:spcAft>
                <a:spcPct val="0"/>
              </a:spcAft>
              <a:defRPr sz="2300">
                <a:solidFill>
                  <a:schemeClr val="tx1"/>
                </a:solidFill>
                <a:latin typeface="Arial" charset="0"/>
                <a:ea typeface="ＭＳ Ｐゴシック" charset="0"/>
              </a:defRPr>
            </a:lvl9pPr>
          </a:lstStyle>
          <a:p>
            <a:fld id="{013A7CEC-3976-6740-AC2E-3AD170EC55EE}" type="slidenum">
              <a:rPr lang="en-US" sz="1100">
                <a:latin typeface="Calibri" charset="0"/>
                <a:cs typeface="Arial" charset="0"/>
              </a:rPr>
              <a:pPr/>
              <a:t>9</a:t>
            </a:fld>
            <a:endParaRPr lang="en-US" sz="1100">
              <a:latin typeface="Calibri" charset="0"/>
              <a:cs typeface="Arial" charset="0"/>
            </a:endParaRPr>
          </a:p>
        </p:txBody>
      </p:sp>
    </p:spTree>
    <p:extLst>
      <p:ext uri="{BB962C8B-B14F-4D97-AF65-F5344CB8AC3E}">
        <p14:creationId xmlns:p14="http://schemas.microsoft.com/office/powerpoint/2010/main" val="332305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smtClean="0"/>
              <a:t>Click to edit Master text styles</a:t>
            </a:r>
          </a:p>
        </p:txBody>
      </p:sp>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08193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Drag picture to placeholder or click icon to add</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smtClean="0"/>
              <a:t>Click to edit Master text styles</a:t>
            </a:r>
          </a:p>
          <a:p>
            <a:pPr lvl="1"/>
            <a:r>
              <a:rPr lang="en-US"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19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smtClean="0"/>
              <a:t>Click to edit Master text styles</a:t>
            </a:r>
          </a:p>
          <a:p>
            <a:pPr lvl="1"/>
            <a:r>
              <a:rPr lang="en-US"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smtClean="0"/>
              <a:t>Click to edit Master text styles</a:t>
            </a:r>
          </a:p>
          <a:p>
            <a:pPr lvl="1"/>
            <a:r>
              <a:rPr lang="en-US"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smtClean="0"/>
              <a:t>Click to edit Master text styles</a:t>
            </a:r>
          </a:p>
          <a:p>
            <a:pPr lvl="1"/>
            <a:r>
              <a:rPr lang="en-US"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752147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567862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smtClean="0">
                <a:solidFill>
                  <a:srgbClr val="0070C0"/>
                </a:solidFill>
                <a:latin typeface="Arial" panose="020B0604020202020204" pitchFamily="34" charset="0"/>
                <a:cs typeface="Arial" panose="020B0604020202020204" pitchFamily="34" charset="0"/>
              </a:rPr>
              <a:t>Creating</a:t>
            </a:r>
            <a:r>
              <a:rPr lang="en-US" sz="2400" b="1" baseline="0" dirty="0" smtClean="0">
                <a:solidFill>
                  <a:srgbClr val="0070C0"/>
                </a:solidFill>
                <a:latin typeface="Arial" panose="020B0604020202020204" pitchFamily="34" charset="0"/>
                <a:cs typeface="Arial" panose="020B0604020202020204" pitchFamily="34" charset="0"/>
              </a:rPr>
              <a:t> a Custom Layout</a:t>
            </a:r>
          </a:p>
          <a:p>
            <a:r>
              <a:rPr lang="en-US" baseline="0" dirty="0" smtClean="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smtClean="0"/>
              <a:t>To create a custom new layout, </a:t>
            </a:r>
            <a:r>
              <a:rPr lang="en-US" b="1" dirty="0" smtClean="0"/>
              <a:t>in the Slide Master view </a:t>
            </a:r>
            <a:r>
              <a:rPr lang="en-US" dirty="0" smtClean="0"/>
              <a:t>do the following:</a:t>
            </a:r>
          </a:p>
          <a:p>
            <a:pPr marL="214313" lvl="0" indent="-214313">
              <a:buFont typeface="Arial" panose="020B0604020202020204" pitchFamily="34" charset="0"/>
              <a:buChar char="•"/>
            </a:pPr>
            <a:r>
              <a:rPr lang="en-US" b="1" dirty="0" smtClean="0"/>
              <a:t>DUPLICATE</a:t>
            </a:r>
            <a:r>
              <a:rPr lang="en-US" dirty="0" smtClean="0"/>
              <a:t> an existing layout to create a new layout.</a:t>
            </a:r>
          </a:p>
          <a:p>
            <a:pPr marL="214313" lvl="0" indent="-214313">
              <a:buFont typeface="Arial" panose="020B0604020202020204" pitchFamily="34" charset="0"/>
              <a:buChar char="•"/>
            </a:pPr>
            <a:r>
              <a:rPr lang="en-US" b="1" dirty="0" smtClean="0"/>
              <a:t>RENAME</a:t>
            </a:r>
            <a:r>
              <a:rPr lang="en-US" dirty="0" smtClean="0"/>
              <a:t> the new layout.</a:t>
            </a:r>
          </a:p>
          <a:p>
            <a:pPr marL="214313" lvl="0" indent="-214313">
              <a:buFont typeface="Arial" panose="020B0604020202020204" pitchFamily="34" charset="0"/>
              <a:buChar char="•"/>
            </a:pPr>
            <a:r>
              <a:rPr lang="en-US" b="1" dirty="0" smtClean="0"/>
              <a:t>Insert or Remove as appropriate PLACEHOLDERS </a:t>
            </a:r>
            <a:r>
              <a:rPr lang="en-US" dirty="0" smtClean="0"/>
              <a:t>on your new layout, resizing &amp; formatting as appropriate. </a:t>
            </a:r>
            <a:r>
              <a:rPr lang="en-US" sz="1600" dirty="0" smtClean="0"/>
              <a:t>(Do</a:t>
            </a:r>
            <a:r>
              <a:rPr lang="en-US" sz="1600" baseline="0" dirty="0" smtClean="0"/>
              <a:t> not edit your content in the slide master. All content should be edited in the normal presentation design view.) </a:t>
            </a:r>
            <a:r>
              <a:rPr lang="en-US" b="1" baseline="0" dirty="0" smtClean="0"/>
              <a:t>NEVER REMOVE THE LAYOUT’S TITLE CONTAINER</a:t>
            </a:r>
            <a:r>
              <a:rPr lang="en-US" baseline="0" dirty="0" smtClean="0"/>
              <a:t>. </a:t>
            </a:r>
            <a:r>
              <a:rPr lang="en-US" sz="1600" baseline="0" dirty="0" smtClean="0"/>
              <a:t>(It can be resized or formatted, but never removed.)</a:t>
            </a:r>
            <a:endParaRPr lang="en-US" baseline="0" dirty="0" smtClean="0"/>
          </a:p>
          <a:p>
            <a:pPr marL="214313" lvl="0" indent="-214313">
              <a:buFont typeface="Arial" panose="020B0604020202020204" pitchFamily="34" charset="0"/>
              <a:buChar char="•"/>
            </a:pPr>
            <a:r>
              <a:rPr lang="en-US" dirty="0" smtClean="0"/>
              <a:t>Check the</a:t>
            </a:r>
            <a:r>
              <a:rPr lang="en-US" baseline="0" dirty="0" smtClean="0"/>
              <a:t> </a:t>
            </a:r>
            <a:r>
              <a:rPr lang="en-US" b="1" baseline="0" dirty="0" smtClean="0"/>
              <a:t>READING ORDER </a:t>
            </a:r>
            <a:r>
              <a:rPr lang="en-US" baseline="0" dirty="0" smtClean="0"/>
              <a:t>of your new layout. (</a:t>
            </a:r>
            <a:r>
              <a:rPr lang="en-US" sz="1350" u="sng" kern="1200" dirty="0" smtClean="0">
                <a:solidFill>
                  <a:schemeClr val="tx1"/>
                </a:solidFill>
                <a:effectLst/>
                <a:latin typeface="+mn-lt"/>
                <a:ea typeface="+mn-ea"/>
                <a:cs typeface="+mn-cs"/>
                <a:hlinkClick r:id="rId2"/>
              </a:rPr>
              <a:t>http://accessibility.psu.edu/microsoftoffice/powerpoint/</a:t>
            </a:r>
            <a:r>
              <a:rPr lang="en-US" sz="1350" kern="1200" dirty="0" smtClean="0">
                <a:solidFill>
                  <a:schemeClr val="tx1"/>
                </a:solidFill>
                <a:effectLst/>
                <a:latin typeface="+mn-lt"/>
                <a:ea typeface="+mn-ea"/>
                <a:cs typeface="+mn-cs"/>
              </a:rPr>
              <a:t>) </a:t>
            </a:r>
            <a:r>
              <a:rPr lang="en-US" baseline="0" dirty="0" smtClean="0"/>
              <a:t>Reorder as appropriate so the slide layout’s </a:t>
            </a:r>
            <a:r>
              <a:rPr lang="en-US" b="1" baseline="0" dirty="0" smtClean="0"/>
              <a:t>TITLE is read first</a:t>
            </a:r>
            <a:r>
              <a:rPr lang="en-US" baseline="0" dirty="0" smtClean="0"/>
              <a:t>.</a:t>
            </a:r>
          </a:p>
          <a:p>
            <a:pPr marL="214313" lvl="0" indent="-214313">
              <a:buFont typeface="Arial" panose="020B0604020202020204" pitchFamily="34" charset="0"/>
              <a:buChar char="•"/>
            </a:pPr>
            <a:r>
              <a:rPr lang="en-US" b="1" baseline="0" dirty="0" smtClean="0"/>
              <a:t>SAVE</a:t>
            </a:r>
            <a:r>
              <a:rPr lang="en-US" baseline="0" dirty="0" smtClean="0"/>
              <a:t> your presentation.</a:t>
            </a:r>
          </a:p>
          <a:p>
            <a:pPr marL="214313" lvl="0" indent="-214313">
              <a:buFont typeface="Arial" panose="020B0604020202020204" pitchFamily="34" charset="0"/>
              <a:buChar char="•"/>
            </a:pPr>
            <a:r>
              <a:rPr lang="en-US" b="1" baseline="0" dirty="0" smtClean="0"/>
              <a:t>Close the Master View </a:t>
            </a:r>
            <a:r>
              <a:rPr lang="en-US" b="0" baseline="0" dirty="0" smtClean="0"/>
              <a:t>and return to your normal editing (design) view.</a:t>
            </a:r>
          </a:p>
          <a:p>
            <a:pPr marL="214313" lvl="0" indent="-214313">
              <a:buFont typeface="Arial" panose="020B0604020202020204" pitchFamily="34" charset="0"/>
              <a:buChar char="•"/>
            </a:pPr>
            <a:r>
              <a:rPr lang="en-US" b="1" baseline="0" dirty="0" smtClean="0"/>
              <a:t>Insert a new slide using </a:t>
            </a:r>
            <a:r>
              <a:rPr lang="en-US" b="1" baseline="0" smtClean="0"/>
              <a:t>your custom-named </a:t>
            </a:r>
            <a:r>
              <a:rPr lang="en-US" b="1" baseline="0" dirty="0" smtClean="0"/>
              <a:t>new layout </a:t>
            </a:r>
            <a:r>
              <a:rPr lang="en-US" b="0" baseline="0" dirty="0" smtClean="0"/>
              <a:t>or apply the new layout to an existing slide.</a:t>
            </a:r>
            <a:endParaRPr lang="en-US" dirty="0"/>
          </a:p>
        </p:txBody>
      </p:sp>
    </p:spTree>
    <p:extLst>
      <p:ext uri="{BB962C8B-B14F-4D97-AF65-F5344CB8AC3E}">
        <p14:creationId xmlns:p14="http://schemas.microsoft.com/office/powerpoint/2010/main" val="140415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6" name="Picture 2" descr="ONC logo: Curriculum Development Centers Program, Awardee of The Office of the National Coordinator (ONC) for Health Information Technolog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0"/>
            <a:ext cx="33655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130552"/>
            <a:ext cx="9144000" cy="1481328"/>
          </a:xfrm>
          <a:prstGeom prst="rect">
            <a:avLst/>
          </a:prstGeom>
        </p:spPr>
        <p:txBody>
          <a:bodyPr anchor="t"/>
          <a:lstStyle>
            <a:lvl1pPr algn="ctr">
              <a:defRPr sz="3800" b="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371600" y="37338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p:nvPr>
        </p:nvSpPr>
        <p:spPr>
          <a:xfrm>
            <a:off x="1371600" y="46482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dirty="0" smtClean="0"/>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dirty="0" smtClean="0"/>
              <a:t>Click to edit Master text styles</a:t>
            </a:r>
          </a:p>
        </p:txBody>
      </p:sp>
    </p:spTree>
    <p:extLst>
      <p:ext uri="{BB962C8B-B14F-4D97-AF65-F5344CB8AC3E}">
        <p14:creationId xmlns:p14="http://schemas.microsoft.com/office/powerpoint/2010/main" val="3797864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e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5"/>
          </p:nvPr>
        </p:nvSpPr>
        <p:spPr>
          <a:xfrm>
            <a:off x="6858000" y="6356350"/>
            <a:ext cx="1828800" cy="365125"/>
          </a:xfrm>
        </p:spPr>
        <p:txBody>
          <a:bodyPr/>
          <a:lstStyle>
            <a:lvl1pPr>
              <a:defRPr smtClean="0"/>
            </a:lvl1pPr>
          </a:lstStyle>
          <a:p>
            <a:pPr>
              <a:defRPr/>
            </a:pPr>
            <a:fld id="{CEE12087-3F19-9D42-9F01-0CBFA9ABAF65}" type="slidenum">
              <a:rPr lang="en-US"/>
              <a:pPr>
                <a:defRPr/>
              </a:pPr>
              <a:t>‹#›</a:t>
            </a:fld>
            <a:endParaRPr lang="en-US"/>
          </a:p>
        </p:txBody>
      </p:sp>
      <p:sp>
        <p:nvSpPr>
          <p:cNvPr id="5" name="Date Placeholder 4"/>
          <p:cNvSpPr>
            <a:spLocks noGrp="1"/>
          </p:cNvSpPr>
          <p:nvPr>
            <p:ph type="dt" sz="half" idx="16"/>
          </p:nvPr>
        </p:nvSpPr>
        <p:spPr>
          <a:xfrm>
            <a:off x="457200" y="6356350"/>
            <a:ext cx="2133600" cy="365125"/>
          </a:xfrm>
          <a:prstGeom prst="rect">
            <a:avLst/>
          </a:prstGeom>
        </p:spPr>
        <p:txBody>
          <a:bodyPr/>
          <a:lstStyle>
            <a:lvl1pPr eaLnBrk="1" hangingPunct="1">
              <a:defRPr sz="1000">
                <a:solidFill>
                  <a:schemeClr val="bg1">
                    <a:lumMod val="65000"/>
                  </a:schemeClr>
                </a:solidFill>
                <a:latin typeface="Arial" pitchFamily="34" charset="0"/>
                <a:ea typeface="+mn-ea"/>
                <a:cs typeface="Arial" pitchFamily="34" charset="0"/>
              </a:defRPr>
            </a:lvl1pPr>
          </a:lstStyle>
          <a:p>
            <a:pPr>
              <a:defRPr/>
            </a:pPr>
            <a:r>
              <a:rPr lang="en-US"/>
              <a:t>Health IT Workforce Curriculum  </a:t>
            </a:r>
            <a:r>
              <a:rPr lang="en-US" smtClean="0"/>
              <a:t>Version 4.0/Spring 2016 </a:t>
            </a:r>
            <a:endParaRPr lang="en-US"/>
          </a:p>
        </p:txBody>
      </p:sp>
      <p:sp>
        <p:nvSpPr>
          <p:cNvPr id="6" name="Footer Placeholder 5"/>
          <p:cNvSpPr>
            <a:spLocks noGrp="1"/>
          </p:cNvSpPr>
          <p:nvPr>
            <p:ph type="ftr" sz="quarter" idx="17"/>
          </p:nvPr>
        </p:nvSpPr>
        <p:spPr>
          <a:xfrm>
            <a:off x="3117850" y="6345238"/>
            <a:ext cx="3475038" cy="365125"/>
          </a:xfrm>
          <a:prstGeom prst="rect">
            <a:avLst/>
          </a:prstGeom>
        </p:spPr>
        <p:txBody>
          <a:bodyPr/>
          <a:lstStyle>
            <a:lvl1pPr algn="ctr" eaLnBrk="1" hangingPunct="1">
              <a:defRPr sz="1000">
                <a:solidFill>
                  <a:schemeClr val="bg1">
                    <a:lumMod val="65000"/>
                  </a:schemeClr>
                </a:solidFill>
                <a:latin typeface="Arial" pitchFamily="34" charset="0"/>
                <a:ea typeface="+mn-ea"/>
                <a:cs typeface="Arial" pitchFamily="34" charset="0"/>
              </a:defRPr>
            </a:lvl1pPr>
          </a:lstStyle>
          <a:p>
            <a:pPr>
              <a:defRPr/>
            </a:pPr>
            <a:r>
              <a:rPr lang="en-US"/>
              <a:t>Working with Health IT Systems                                                                    Health IT in the Future                                                 Lecture a</a:t>
            </a:r>
          </a:p>
        </p:txBody>
      </p:sp>
    </p:spTree>
    <p:extLst>
      <p:ext uri="{BB962C8B-B14F-4D97-AF65-F5344CB8AC3E}">
        <p14:creationId xmlns:p14="http://schemas.microsoft.com/office/powerpoint/2010/main" val="3161000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12"/>
          <p:cNvSpPr>
            <a:spLocks noGrp="1"/>
          </p:cNvSpPr>
          <p:nvPr>
            <p:ph type="body" sz="quarter" idx="16"/>
          </p:nvPr>
        </p:nvSpPr>
        <p:spPr>
          <a:xfrm>
            <a:off x="457200" y="16002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Char char="•"/>
              <a:defRPr sz="12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9" name="Text Placeholder 12"/>
          <p:cNvSpPr>
            <a:spLocks noGrp="1"/>
          </p:cNvSpPr>
          <p:nvPr>
            <p:ph type="body" sz="quarter" idx="20"/>
          </p:nvPr>
        </p:nvSpPr>
        <p:spPr>
          <a:xfrm>
            <a:off x="457200" y="30480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dirty="0" smtClean="0"/>
              <a:t>Click to edit Master text styles</a:t>
            </a:r>
          </a:p>
          <a:p>
            <a:pPr lvl="1"/>
            <a:r>
              <a:rPr lang="en-US" dirty="0" smtClean="0"/>
              <a:t>Second level</a:t>
            </a:r>
          </a:p>
        </p:txBody>
      </p:sp>
      <p:sp>
        <p:nvSpPr>
          <p:cNvPr id="10" name="Text Placeholder 12"/>
          <p:cNvSpPr>
            <a:spLocks noGrp="1"/>
          </p:cNvSpPr>
          <p:nvPr>
            <p:ph type="body" sz="quarter" idx="21"/>
          </p:nvPr>
        </p:nvSpPr>
        <p:spPr>
          <a:xfrm>
            <a:off x="457200" y="45720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dirty="0" smtClean="0"/>
              <a:t>Click to edit Master text styles</a:t>
            </a:r>
          </a:p>
          <a:p>
            <a:pPr lvl="1"/>
            <a:r>
              <a:rPr lang="en-US" dirty="0" smtClean="0"/>
              <a:t>Second level</a:t>
            </a:r>
          </a:p>
        </p:txBody>
      </p:sp>
      <p:sp>
        <p:nvSpPr>
          <p:cNvPr id="6" name="Slide Number Placeholder 2"/>
          <p:cNvSpPr>
            <a:spLocks noGrp="1"/>
          </p:cNvSpPr>
          <p:nvPr>
            <p:ph type="sldNum" sz="quarter" idx="22"/>
          </p:nvPr>
        </p:nvSpPr>
        <p:spPr>
          <a:xfrm>
            <a:off x="6858000" y="6356350"/>
            <a:ext cx="1828800" cy="365125"/>
          </a:xfrm>
        </p:spPr>
        <p:txBody>
          <a:bodyPr/>
          <a:lstStyle>
            <a:lvl1pPr>
              <a:defRPr smtClean="0"/>
            </a:lvl1pPr>
          </a:lstStyle>
          <a:p>
            <a:pPr>
              <a:defRPr/>
            </a:pPr>
            <a:fld id="{BC0B923B-7AC0-9640-BCF0-3920308BFCF1}" type="slidenum">
              <a:rPr lang="en-US"/>
              <a:pPr>
                <a:defRPr/>
              </a:pPr>
              <a:t>‹#›</a:t>
            </a:fld>
            <a:endParaRPr lang="en-US"/>
          </a:p>
        </p:txBody>
      </p:sp>
      <p:sp>
        <p:nvSpPr>
          <p:cNvPr id="7" name="Date Placeholder 4"/>
          <p:cNvSpPr>
            <a:spLocks noGrp="1"/>
          </p:cNvSpPr>
          <p:nvPr>
            <p:ph type="dt" sz="half" idx="23"/>
          </p:nvPr>
        </p:nvSpPr>
        <p:spPr>
          <a:xfrm>
            <a:off x="457200" y="6356350"/>
            <a:ext cx="2133600" cy="365125"/>
          </a:xfrm>
          <a:prstGeom prst="rect">
            <a:avLst/>
          </a:prstGeom>
        </p:spPr>
        <p:txBody>
          <a:bodyPr/>
          <a:lstStyle>
            <a:lvl1pPr eaLnBrk="1" hangingPunct="1">
              <a:defRPr sz="1000">
                <a:solidFill>
                  <a:schemeClr val="bg1">
                    <a:lumMod val="65000"/>
                  </a:schemeClr>
                </a:solidFill>
                <a:latin typeface="Arial" pitchFamily="34" charset="0"/>
                <a:ea typeface="+mn-ea"/>
                <a:cs typeface="Arial" pitchFamily="34" charset="0"/>
              </a:defRPr>
            </a:lvl1pPr>
          </a:lstStyle>
          <a:p>
            <a:pPr>
              <a:defRPr/>
            </a:pPr>
            <a:r>
              <a:rPr lang="en-US"/>
              <a:t>Health IT Workforce Curriculum  </a:t>
            </a:r>
            <a:r>
              <a:rPr lang="en-US" smtClean="0"/>
              <a:t>Version 4.0/Spring 2016 </a:t>
            </a:r>
            <a:endParaRPr lang="en-US"/>
          </a:p>
        </p:txBody>
      </p:sp>
      <p:sp>
        <p:nvSpPr>
          <p:cNvPr id="11" name="Footer Placeholder 5"/>
          <p:cNvSpPr>
            <a:spLocks noGrp="1"/>
          </p:cNvSpPr>
          <p:nvPr>
            <p:ph type="ftr" sz="quarter" idx="24"/>
          </p:nvPr>
        </p:nvSpPr>
        <p:spPr>
          <a:xfrm>
            <a:off x="3117850" y="6345238"/>
            <a:ext cx="3475038" cy="365125"/>
          </a:xfrm>
          <a:prstGeom prst="rect">
            <a:avLst/>
          </a:prstGeom>
        </p:spPr>
        <p:txBody>
          <a:bodyPr/>
          <a:lstStyle>
            <a:lvl1pPr algn="ctr" eaLnBrk="1" hangingPunct="1">
              <a:defRPr sz="1000">
                <a:solidFill>
                  <a:schemeClr val="bg1">
                    <a:lumMod val="65000"/>
                  </a:schemeClr>
                </a:solidFill>
                <a:latin typeface="Arial" pitchFamily="34" charset="0"/>
                <a:ea typeface="+mn-ea"/>
                <a:cs typeface="Arial" pitchFamily="34" charset="0"/>
              </a:defRPr>
            </a:lvl1pPr>
          </a:lstStyle>
          <a:p>
            <a:pPr>
              <a:defRPr/>
            </a:pPr>
            <a:r>
              <a:rPr lang="en-US"/>
              <a:t>Working with Health IT Systems                                                                    Health IT in the Future                                                 Lecture a</a:t>
            </a:r>
          </a:p>
        </p:txBody>
      </p:sp>
    </p:spTree>
    <p:extLst>
      <p:ext uri="{BB962C8B-B14F-4D97-AF65-F5344CB8AC3E}">
        <p14:creationId xmlns:p14="http://schemas.microsoft.com/office/powerpoint/2010/main" val="170044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38289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C 2 Horizonta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2134541"/>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5" name="Content Placeholder 7"/>
          <p:cNvSpPr>
            <a:spLocks noGrp="1"/>
          </p:cNvSpPr>
          <p:nvPr>
            <p:ph sz="quarter" idx="15"/>
          </p:nvPr>
        </p:nvSpPr>
        <p:spPr>
          <a:xfrm>
            <a:off x="459081" y="3888082"/>
            <a:ext cx="8229600" cy="2134541"/>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2113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977899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3 container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3772370"/>
            <a:ext cx="4041648" cy="239983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403954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3772370"/>
            <a:ext cx="4041648" cy="239983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4" name="Content Placeholder 3"/>
          <p:cNvSpPr>
            <a:spLocks noGrp="1"/>
          </p:cNvSpPr>
          <p:nvPr>
            <p:ph sz="quarter" idx="34"/>
          </p:nvPr>
        </p:nvSpPr>
        <p:spPr>
          <a:xfrm>
            <a:off x="460375" y="1533525"/>
            <a:ext cx="8232069" cy="2144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7986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5 contain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622800" cy="1494837"/>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8" name="Text Placeholder 16"/>
          <p:cNvSpPr>
            <a:spLocks noGrp="1"/>
          </p:cNvSpPr>
          <p:nvPr>
            <p:ph type="body" sz="quarter" idx="42" hasCustomPrompt="1"/>
          </p:nvPr>
        </p:nvSpPr>
        <p:spPr>
          <a:xfrm>
            <a:off x="457200" y="3114051"/>
            <a:ext cx="462280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2261541"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4" name="Text Placeholder 16"/>
          <p:cNvSpPr>
            <a:spLocks noGrp="1"/>
          </p:cNvSpPr>
          <p:nvPr>
            <p:ph type="body" sz="quarter" idx="39" hasCustomPrompt="1"/>
          </p:nvPr>
        </p:nvSpPr>
        <p:spPr>
          <a:xfrm>
            <a:off x="457200" y="5740400"/>
            <a:ext cx="2270948"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5239926" y="1600200"/>
            <a:ext cx="3457034"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7" name="Text Placeholder 16"/>
          <p:cNvSpPr>
            <a:spLocks noGrp="1"/>
          </p:cNvSpPr>
          <p:nvPr>
            <p:ph type="body" sz="quarter" idx="41" hasCustomPrompt="1"/>
          </p:nvPr>
        </p:nvSpPr>
        <p:spPr>
          <a:xfrm>
            <a:off x="5239926" y="3368040"/>
            <a:ext cx="3457034"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5260246" y="3967480"/>
            <a:ext cx="3457034"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26" name="Text Placeholder 16"/>
          <p:cNvSpPr>
            <a:spLocks noGrp="1"/>
          </p:cNvSpPr>
          <p:nvPr>
            <p:ph type="body" sz="quarter" idx="40" hasCustomPrompt="1"/>
          </p:nvPr>
        </p:nvSpPr>
        <p:spPr>
          <a:xfrm>
            <a:off x="5260246" y="5740400"/>
            <a:ext cx="3457034"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12" name="Content Placeholder 1"/>
          <p:cNvSpPr>
            <a:spLocks noGrp="1"/>
          </p:cNvSpPr>
          <p:nvPr>
            <p:ph sz="quarter" idx="43"/>
          </p:nvPr>
        </p:nvSpPr>
        <p:spPr>
          <a:xfrm>
            <a:off x="2801526" y="3969361"/>
            <a:ext cx="2261541" cy="1752600"/>
          </a:xfrm>
          <a:prstGeom prst="rect">
            <a:avLst/>
          </a:prstGeom>
        </p:spPr>
        <p:txBody>
          <a:bodyPr/>
          <a:lstStyle>
            <a:lvl1pPr>
              <a:defRPr sz="2000">
                <a:latin typeface="+mn-lt"/>
              </a:defRPr>
            </a:lvl1pPr>
            <a:lvl2pPr>
              <a:defRPr sz="1600">
                <a:latin typeface="+mn-lt"/>
              </a:defRPr>
            </a:lvl2pPr>
          </a:lstStyle>
          <a:p>
            <a:pPr lvl="0"/>
            <a:r>
              <a:rPr lang="en-US" smtClean="0"/>
              <a:t>Click to edit Master text styles</a:t>
            </a:r>
          </a:p>
          <a:p>
            <a:pPr lvl="1"/>
            <a:r>
              <a:rPr lang="en-US" smtClean="0"/>
              <a:t>Second level</a:t>
            </a:r>
          </a:p>
        </p:txBody>
      </p:sp>
      <p:sp>
        <p:nvSpPr>
          <p:cNvPr id="13" name="Text Placeholder 16"/>
          <p:cNvSpPr>
            <a:spLocks noGrp="1"/>
          </p:cNvSpPr>
          <p:nvPr>
            <p:ph type="body" sz="quarter" idx="44" hasCustomPrompt="1"/>
          </p:nvPr>
        </p:nvSpPr>
        <p:spPr>
          <a:xfrm>
            <a:off x="2801526" y="5742281"/>
            <a:ext cx="2259659"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Tree>
    <p:extLst>
      <p:ext uri="{BB962C8B-B14F-4D97-AF65-F5344CB8AC3E}">
        <p14:creationId xmlns:p14="http://schemas.microsoft.com/office/powerpoint/2010/main" val="110887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78" r:id="rId3"/>
    <p:sldLayoutId id="2147484260" r:id="rId4"/>
    <p:sldLayoutId id="2147484277" r:id="rId5"/>
    <p:sldLayoutId id="2147484262" r:id="rId6"/>
    <p:sldLayoutId id="2147484279" r:id="rId7"/>
    <p:sldLayoutId id="2147484263" r:id="rId8"/>
    <p:sldLayoutId id="2147484264" r:id="rId9"/>
    <p:sldLayoutId id="2147484265" r:id="rId10"/>
    <p:sldLayoutId id="2147484266" r:id="rId11"/>
    <p:sldLayoutId id="2147484267" r:id="rId12"/>
    <p:sldLayoutId id="2147484271" r:id="rId13"/>
    <p:sldLayoutId id="2147484272" r:id="rId14"/>
    <p:sldLayoutId id="2147484273" r:id="rId15"/>
    <p:sldLayoutId id="2147484275" r:id="rId16"/>
    <p:sldLayoutId id="2147484276" r:id="rId17"/>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jmir.org/2009/1/e11" TargetMode="External"/><Relationship Id="rId3" Type="http://schemas.openxmlformats.org/officeDocument/2006/relationships/hyperlink" Target="http://en.wikisource.org/wiki/Patient_Protection_and_Affordable_Care_Act" TargetMode="External"/><Relationship Id="rId7" Type="http://schemas.openxmlformats.org/officeDocument/2006/relationships/hyperlink" Target="http://www.ncbi.nlm.nih.gov/pmc/articles/PMC2596104/"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www.healthcareitnews.com/news/berwick-says-fragmented-care-no-longer-option" TargetMode="External"/><Relationship Id="rId5" Type="http://schemas.openxmlformats.org/officeDocument/2006/relationships/hyperlink" Target="http://www.hhs.gov/healthcare/about-the-law/read-the-law/" TargetMode="External"/><Relationship Id="rId10" Type="http://schemas.openxmlformats.org/officeDocument/2006/relationships/hyperlink" Target="http://www.looktel.com/" TargetMode="External"/><Relationship Id="rId4" Type="http://schemas.openxmlformats.org/officeDocument/2006/relationships/hyperlink" Target="http://www.cms.hhs.gov/nationalhealthexpenddata/01_overview.asp?" TargetMode="External"/><Relationship Id="rId9" Type="http://schemas.openxmlformats.org/officeDocument/2006/relationships/hyperlink" Target="http://www.google.org/flutrend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commons.wikimedia.org/wiki/File:Google_executive_Amanda_Rosenberg_modeling_the_Google_Glass_face_mounted_wearable_computer.jpg" TargetMode="External"/><Relationship Id="rId3" Type="http://schemas.openxmlformats.org/officeDocument/2006/relationships/hyperlink" Target="http://www.google.org/trends" TargetMode="External"/><Relationship Id="rId7" Type="http://schemas.openxmlformats.org/officeDocument/2006/relationships/hyperlink" Target="https://commons.wikimedia.org/wiki/File:Stevemannwristcomp.jp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healthcare.gov/" TargetMode="External"/><Relationship Id="rId5" Type="http://schemas.openxmlformats.org/officeDocument/2006/relationships/hyperlink" Target="http://www.wired.com/2015/10/can-learn-epic-failure-google-flu-trends/" TargetMode="External"/><Relationship Id="rId4" Type="http://schemas.openxmlformats.org/officeDocument/2006/relationships/hyperlink" Target="http://www.ncbi.nlm.nih.gov/pmc/articles/PMC2527290/?tool=pmcentrez"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ocaltech.com/looktel_looks_to_help_the_blind_with_mobile_app/s-0027630.html"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www.google.org/flutrends/video/GoogleFluTrends_USFluActivity.mov" TargetMode="External"/><Relationship Id="rId5" Type="http://schemas.openxmlformats.org/officeDocument/2006/relationships/hyperlink" Target="http://thecoolgadgets.com/iphone-next-g-concept-samuel-lee-kwon/" TargetMode="External"/><Relationship Id="rId4" Type="http://schemas.openxmlformats.org/officeDocument/2006/relationships/hyperlink" Target="http://www.sensimed.ch/"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z="3600" dirty="0">
                <a:latin typeface="Verdana" charset="0"/>
                <a:ea typeface="ＭＳ Ｐゴシック" charset="0"/>
                <a:cs typeface="Verdana" charset="0"/>
              </a:rPr>
              <a:t>Working with Health IT Systems </a:t>
            </a:r>
          </a:p>
        </p:txBody>
      </p:sp>
      <p:sp>
        <p:nvSpPr>
          <p:cNvPr id="14338" name="Text Placeholder 2"/>
          <p:cNvSpPr>
            <a:spLocks noGrp="1"/>
          </p:cNvSpPr>
          <p:nvPr>
            <p:ph type="body"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Tahoma" charset="0"/>
                <a:ea typeface="ＭＳ Ｐゴシック" charset="0"/>
                <a:cs typeface="Tahoma" charset="0"/>
              </a:rPr>
              <a:t>Health IT in the Future</a:t>
            </a:r>
          </a:p>
        </p:txBody>
      </p:sp>
      <p:sp>
        <p:nvSpPr>
          <p:cNvPr id="14340" name="Text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sz="1600" i="1" dirty="0">
              <a:latin typeface="Arial" charset="0"/>
              <a:ea typeface="Calibri" charset="0"/>
            </a:endParaRPr>
          </a:p>
        </p:txBody>
      </p:sp>
      <p:sp>
        <p:nvSpPr>
          <p:cNvPr id="2" name="Text Placeholder 1"/>
          <p:cNvSpPr>
            <a:spLocks noGrp="1"/>
          </p:cNvSpPr>
          <p:nvPr>
            <p:ph type="body" sz="quarter" idx="12"/>
          </p:nvPr>
        </p:nvSpPr>
        <p:spPr/>
        <p:txBody>
          <a:bodyPr/>
          <a:lstStyle/>
          <a:p>
            <a:r>
              <a:rPr lang="en-US" dirty="0">
                <a:latin typeface="Arial" charset="0"/>
                <a:ea typeface="Calibri" charset="0"/>
              </a:rPr>
              <a:t>This material (</a:t>
            </a:r>
            <a:r>
              <a:rPr lang="en-US" dirty="0" smtClean="0">
                <a:latin typeface="Arial" charset="0"/>
                <a:ea typeface="Calibri" charset="0"/>
              </a:rPr>
              <a:t>Comp 7 Unit 11</a:t>
            </a:r>
            <a:r>
              <a:rPr lang="en-US" dirty="0">
                <a:latin typeface="Arial" charset="0"/>
                <a:ea typeface="Calibri" charset="0"/>
              </a:rPr>
              <a:t>) was developed by Johns Hopkins University, funded by the Department of Health and Human Services, Office of the National Coordinator for Health Information Technology under Award Number IU24OC000013. </a:t>
            </a:r>
            <a:r>
              <a:rPr lang="en-US" dirty="0">
                <a:latin typeface="Arial (body)" charset="0"/>
                <a:ea typeface="Calibri" charset="0"/>
              </a:rPr>
              <a:t>This material was updated in 2016 by The University of Texas Health Science Center at Houston under Award Number </a:t>
            </a:r>
            <a:r>
              <a:rPr lang="en-US" dirty="0" smtClean="0">
                <a:latin typeface="Arial (body)" charset="0"/>
                <a:ea typeface="Calibri" charset="0"/>
              </a:rPr>
              <a:t>90WT0006.</a:t>
            </a:r>
            <a:endParaRPr lang="en-US" dirty="0"/>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u="sng" dirty="0">
                <a:hlinkClick r:id="rId3" tooltip="Link to Creative Commons License BY-NC-SA 4.0."/>
              </a:rPr>
              <a:t>http://creativecommons.org/licenses/by-nc-sa/4.0/</a:t>
            </a:r>
            <a:r>
              <a:rPr lang="en-US" dirty="0" smtClean="0"/>
              <a:t>.</a:t>
            </a:r>
            <a:r>
              <a:rPr lang="en-US" dirty="0" smtClean="0">
                <a:latin typeface="Arial" charset="0"/>
                <a:ea typeface="Calibri" charset="0"/>
              </a:rPr>
              <a:t> </a:t>
            </a:r>
            <a:endParaRPr lang="en-US" sz="2400" dirty="0">
              <a:latin typeface="Arial" charset="0"/>
              <a:ea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6"/>
          <p:cNvSpPr>
            <a:spLocks noGrp="1"/>
          </p:cNvSpPr>
          <p:nvPr>
            <p:ph type="title"/>
          </p:nvPr>
        </p:nvSpPr>
        <p:spPr>
          <a:xfrm>
            <a:off x="1889217" y="522972"/>
            <a:ext cx="5365571" cy="646331"/>
          </a:xfrm>
        </p:spPr>
        <p:txBody>
          <a:bodyPr wrap="none">
            <a:spAutoFit/>
          </a:bodyPr>
          <a:lstStyle/>
          <a:p>
            <a:pPr eaLnBrk="1" hangingPunct="1"/>
            <a:r>
              <a:rPr lang="en-US" altLang="ja-JP" dirty="0" err="1" smtClean="0">
                <a:latin typeface="Verdana" charset="0"/>
                <a:ea typeface="ＭＳ Ｐゴシック" charset="0"/>
                <a:cs typeface="Verdana" charset="0"/>
              </a:rPr>
              <a:t>Infodemiology</a:t>
            </a:r>
            <a:r>
              <a:rPr lang="ja-JP" altLang="en-US" dirty="0">
                <a:latin typeface="Verdana" charset="0"/>
                <a:ea typeface="ＭＳ Ｐゴシック" charset="0"/>
                <a:cs typeface="Verdana" charset="0"/>
              </a:rPr>
              <a:t> </a:t>
            </a:r>
            <a:r>
              <a:rPr lang="en-US" altLang="ja-JP" dirty="0" smtClean="0">
                <a:latin typeface="Verdana" charset="0"/>
                <a:ea typeface="ＭＳ Ｐゴシック" charset="0"/>
                <a:cs typeface="Verdana" charset="0"/>
              </a:rPr>
              <a:t>defined</a:t>
            </a:r>
            <a:endParaRPr lang="en-US" dirty="0">
              <a:latin typeface="Verdana" charset="0"/>
              <a:ea typeface="ＭＳ Ｐゴシック" charset="0"/>
              <a:cs typeface="Verdana" charset="0"/>
            </a:endParaRPr>
          </a:p>
        </p:txBody>
      </p:sp>
      <p:sp>
        <p:nvSpPr>
          <p:cNvPr id="30722"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Aft>
                <a:spcPts val="1600"/>
              </a:spcAft>
              <a:buFont typeface="Arial" charset="0"/>
              <a:buNone/>
            </a:pPr>
            <a:r>
              <a:rPr lang="ja-JP" altLang="en-US" dirty="0">
                <a:latin typeface="Arial" charset="0"/>
              </a:rPr>
              <a:t>“</a:t>
            </a:r>
            <a:r>
              <a:rPr lang="en-US" altLang="ja-JP" dirty="0" err="1">
                <a:latin typeface="Arial" charset="0"/>
              </a:rPr>
              <a:t>Infodemiology</a:t>
            </a:r>
            <a:r>
              <a:rPr lang="en-US" altLang="ja-JP" dirty="0">
                <a:latin typeface="Arial" charset="0"/>
              </a:rPr>
              <a:t> can be defined as the science of distribution and determinants of information in an electronic medium, specifically the Internet, or in a population, with the ultimate aim to inform public health and public policy.</a:t>
            </a:r>
            <a:r>
              <a:rPr lang="ja-JP" altLang="en-US" dirty="0" smtClean="0">
                <a:latin typeface="Arial" charset="0"/>
              </a:rPr>
              <a:t>”</a:t>
            </a:r>
            <a:endParaRPr lang="en-US" altLang="ja-JP" dirty="0" smtClean="0">
              <a:latin typeface="Arial" charset="0"/>
            </a:endParaRPr>
          </a:p>
          <a:p>
            <a:pPr marL="0" indent="0" eaLnBrk="1" hangingPunct="1">
              <a:spcAft>
                <a:spcPts val="1600"/>
              </a:spcAft>
              <a:buFont typeface="Arial" charset="0"/>
              <a:buNone/>
            </a:pPr>
            <a:r>
              <a:rPr lang="en-US" sz="1800" dirty="0" err="1" smtClean="0">
                <a:latin typeface="Arial" charset="0"/>
              </a:rPr>
              <a:t>Eysenbach</a:t>
            </a:r>
            <a:r>
              <a:rPr lang="en-US" sz="1800" dirty="0" smtClean="0">
                <a:latin typeface="Arial" charset="0"/>
              </a:rPr>
              <a:t> </a:t>
            </a:r>
            <a:r>
              <a:rPr lang="en-US" sz="1800" dirty="0">
                <a:latin typeface="Arial" charset="0"/>
              </a:rPr>
              <a:t>G. (2009)</a:t>
            </a:r>
            <a:endParaRPr lang="en-US" sz="1800" i="1" dirty="0">
              <a:latin typeface="Arial" charset="0"/>
            </a:endParaRPr>
          </a:p>
          <a:p>
            <a:pPr marL="0" indent="0">
              <a:buFont typeface="Arial" charset="0"/>
              <a:buNone/>
            </a:pPr>
            <a:endParaRPr lang="en-US" sz="1800" dirty="0">
              <a:latin typeface="Arial" charset="0"/>
            </a:endParaRPr>
          </a:p>
          <a:p>
            <a:pPr marL="0" indent="0" eaLnBrk="1" hangingPunct="1">
              <a:buFont typeface="Arial" charset="0"/>
              <a:buNone/>
            </a:pPr>
            <a:endParaRPr lang="en-US" sz="2800" dirty="0">
              <a:latin typeface="Arial" charset="0"/>
            </a:endParaRPr>
          </a:p>
        </p:txBody>
      </p:sp>
      <p:sp>
        <p:nvSpPr>
          <p:cNvPr id="30723" name="Slide Number Placeholder 6"/>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DD5F2B-704A-4B47-A5C7-6D064C0CC96F}" type="slidenum">
              <a:rPr lang="en-US" sz="1000">
                <a:solidFill>
                  <a:srgbClr val="898989"/>
                </a:solidFill>
              </a:rPr>
              <a:pPr/>
              <a:t>10</a:t>
            </a:fld>
            <a:endParaRPr lang="en-US" sz="100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Verdana" charset="0"/>
                <a:ea typeface="ＭＳ Ｐゴシック" charset="0"/>
                <a:cs typeface="Verdana" charset="0"/>
              </a:rPr>
              <a:t>Infodemiology in Action</a:t>
            </a:r>
          </a:p>
        </p:txBody>
      </p:sp>
      <p:sp>
        <p:nvSpPr>
          <p:cNvPr id="3" name="Text Placeholder 2"/>
          <p:cNvSpPr>
            <a:spLocks noGrp="1"/>
          </p:cNvSpPr>
          <p:nvPr>
            <p:ph type="body" sz="quarter" idx="32"/>
          </p:nvPr>
        </p:nvSpPr>
        <p:spPr>
          <a:xfrm>
            <a:off x="457198" y="5422900"/>
            <a:ext cx="7634331" cy="368300"/>
          </a:xfrm>
        </p:spPr>
        <p:txBody>
          <a:bodyPr/>
          <a:lstStyle/>
          <a:p>
            <a:r>
              <a:rPr lang="en-US" dirty="0" smtClean="0"/>
              <a:t>(Google Flu Trends, 2010)</a:t>
            </a:r>
            <a:endParaRPr lang="en-US" dirty="0"/>
          </a:p>
        </p:txBody>
      </p:sp>
      <p:sp>
        <p:nvSpPr>
          <p:cNvPr id="32770"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05294E-56B9-184B-B673-910C26BFBBD6}" type="slidenum">
              <a:rPr lang="en-US" sz="1000">
                <a:solidFill>
                  <a:srgbClr val="898989"/>
                </a:solidFill>
              </a:rPr>
              <a:pPr/>
              <a:t>11</a:t>
            </a:fld>
            <a:endParaRPr lang="en-US" sz="1000">
              <a:solidFill>
                <a:srgbClr val="898989"/>
              </a:solidFill>
            </a:endParaRPr>
          </a:p>
        </p:txBody>
      </p:sp>
      <p:pic>
        <p:nvPicPr>
          <p:cNvPr id="9" name="Picture 7" descr="The image on the screen is of Google Flu Trends.  It shows a comparison between the performance of google flu trends against the CDC flu predictions by the way of a two lined graph. The image is from http:// www.google.org/flutrends."/>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12931" b="8396"/>
          <a:stretch/>
        </p:blipFill>
        <p:spPr bwMode="auto">
          <a:xfrm>
            <a:off x="457200" y="1600200"/>
            <a:ext cx="82296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dirty="0">
                <a:latin typeface="Verdana" charset="0"/>
                <a:ea typeface="ＭＳ Ｐゴシック" charset="0"/>
                <a:cs typeface="Verdana" charset="0"/>
              </a:rPr>
              <a:t>Mining </a:t>
            </a:r>
            <a:r>
              <a:rPr lang="en-US" dirty="0" smtClean="0">
                <a:latin typeface="Verdana" charset="0"/>
                <a:ea typeface="ＭＳ Ｐゴシック" charset="0"/>
                <a:cs typeface="Verdana" charset="0"/>
              </a:rPr>
              <a:t>Data – Looking </a:t>
            </a:r>
            <a:r>
              <a:rPr lang="en-US" dirty="0">
                <a:latin typeface="Verdana" charset="0"/>
                <a:ea typeface="ＭＳ Ｐゴシック" charset="0"/>
                <a:cs typeface="Verdana" charset="0"/>
              </a:rPr>
              <a:t>for Gold</a:t>
            </a:r>
          </a:p>
        </p:txBody>
      </p:sp>
      <p:sp>
        <p:nvSpPr>
          <p:cNvPr id="34818"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atin typeface="Arial" charset="0"/>
              </a:rPr>
              <a:t>Pattern detection</a:t>
            </a:r>
          </a:p>
          <a:p>
            <a:pPr lvl="1"/>
            <a:r>
              <a:rPr lang="en-US">
                <a:latin typeface="Arial" charset="0"/>
              </a:rPr>
              <a:t>What clusters?</a:t>
            </a:r>
          </a:p>
          <a:p>
            <a:pPr lvl="1"/>
            <a:r>
              <a:rPr lang="en-US">
                <a:latin typeface="Arial" charset="0"/>
              </a:rPr>
              <a:t>Data driven approaches – letting our data speak</a:t>
            </a:r>
          </a:p>
          <a:p>
            <a:r>
              <a:rPr lang="en-US">
                <a:latin typeface="Arial" charset="0"/>
              </a:rPr>
              <a:t>Using the patterns to Improve</a:t>
            </a:r>
          </a:p>
          <a:p>
            <a:pPr lvl="1"/>
            <a:r>
              <a:rPr lang="en-US">
                <a:latin typeface="Arial" charset="0"/>
              </a:rPr>
              <a:t>Evidence versus habit</a:t>
            </a:r>
          </a:p>
          <a:p>
            <a:pPr lvl="1"/>
            <a:r>
              <a:rPr lang="en-US">
                <a:latin typeface="Arial" charset="0"/>
              </a:rPr>
              <a:t>Product placement</a:t>
            </a:r>
          </a:p>
          <a:p>
            <a:pPr lvl="1"/>
            <a:r>
              <a:rPr lang="en-US">
                <a:latin typeface="Arial" charset="0"/>
              </a:rPr>
              <a:t>Tradeoffs</a:t>
            </a:r>
          </a:p>
          <a:p>
            <a:pPr lvl="1"/>
            <a:r>
              <a:rPr lang="en-US">
                <a:latin typeface="Arial" charset="0"/>
              </a:rPr>
              <a:t>Unknown influencers</a:t>
            </a:r>
          </a:p>
          <a:p>
            <a:endParaRPr lang="en-US">
              <a:latin typeface="Arial" charset="0"/>
            </a:endParaRPr>
          </a:p>
          <a:p>
            <a:endParaRPr lang="en-US">
              <a:latin typeface="Arial" charset="0"/>
            </a:endParaRPr>
          </a:p>
        </p:txBody>
      </p:sp>
      <p:sp>
        <p:nvSpPr>
          <p:cNvPr id="34819"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0D25A1-5823-2A46-A7B0-B1BC2EDF9123}" type="slidenum">
              <a:rPr lang="en-US" sz="1000">
                <a:solidFill>
                  <a:srgbClr val="898989"/>
                </a:solidFill>
              </a:rPr>
              <a:pPr/>
              <a:t>12</a:t>
            </a:fld>
            <a:endParaRPr lang="en-US" sz="1000">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6"/>
          <p:cNvSpPr>
            <a:spLocks noGrp="1"/>
          </p:cNvSpPr>
          <p:nvPr>
            <p:ph type="title"/>
          </p:nvPr>
        </p:nvSpPr>
        <p:spPr/>
        <p:txBody>
          <a:bodyPr/>
          <a:lstStyle/>
          <a:p>
            <a:r>
              <a:rPr lang="en-US">
                <a:latin typeface="Verdana" charset="0"/>
                <a:ea typeface="ＭＳ Ｐゴシック" charset="0"/>
                <a:cs typeface="Verdana" charset="0"/>
              </a:rPr>
              <a:t>Health IT in the Future</a:t>
            </a:r>
            <a:br>
              <a:rPr lang="en-US">
                <a:latin typeface="Verdana" charset="0"/>
                <a:ea typeface="ＭＳ Ｐゴシック" charset="0"/>
                <a:cs typeface="Verdana" charset="0"/>
              </a:rPr>
            </a:br>
            <a:r>
              <a:rPr lang="en-US">
                <a:latin typeface="Verdana" charset="0"/>
                <a:ea typeface="ＭＳ Ｐゴシック" charset="0"/>
                <a:cs typeface="Verdana" charset="0"/>
              </a:rPr>
              <a:t>Summary</a:t>
            </a:r>
          </a:p>
        </p:txBody>
      </p:sp>
      <p:sp>
        <p:nvSpPr>
          <p:cNvPr id="36866" name="Content Placeholder 6"/>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Arial" charset="0"/>
              </a:rPr>
              <a:t>Speculate on the relationship between HIT and health reform</a:t>
            </a:r>
          </a:p>
          <a:p>
            <a:pPr eaLnBrk="1" hangingPunct="1"/>
            <a:r>
              <a:rPr lang="en-US">
                <a:latin typeface="Arial" charset="0"/>
              </a:rPr>
              <a:t>Suggest alternative designs</a:t>
            </a:r>
          </a:p>
          <a:p>
            <a:pPr eaLnBrk="1" hangingPunct="1"/>
            <a:r>
              <a:rPr lang="en-US">
                <a:latin typeface="Arial" charset="0"/>
              </a:rPr>
              <a:t>Hypothesize how HIT may intersect with publicly available data to improve health (i.e. Point of Sale, Weather, GIS, foods, etc.)</a:t>
            </a:r>
          </a:p>
          <a:p>
            <a:pPr eaLnBrk="1" hangingPunct="1"/>
            <a:r>
              <a:rPr lang="en-US">
                <a:latin typeface="Arial" charset="0"/>
              </a:rPr>
              <a:t>Predict avenues of future innovations in HIT</a:t>
            </a:r>
          </a:p>
          <a:p>
            <a:pPr eaLnBrk="1" hangingPunct="1"/>
            <a:endParaRPr lang="en-US">
              <a:latin typeface="Arial" charset="0"/>
            </a:endParaRPr>
          </a:p>
        </p:txBody>
      </p:sp>
      <p:sp>
        <p:nvSpPr>
          <p:cNvPr id="36867"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CAD52D-C819-6A44-A52F-99028804EB47}" type="slidenum">
              <a:rPr lang="en-US" sz="1000">
                <a:solidFill>
                  <a:srgbClr val="898989"/>
                </a:solidFill>
              </a:rPr>
              <a:pPr/>
              <a:t>13</a:t>
            </a:fld>
            <a:endParaRPr lang="en-US" sz="100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Verdana" charset="0"/>
                <a:ea typeface="ＭＳ Ｐゴシック" charset="0"/>
                <a:cs typeface="Verdana" charset="0"/>
              </a:rPr>
              <a:t>Health IT in the Future</a:t>
            </a:r>
            <a:br>
              <a:rPr lang="en-US">
                <a:latin typeface="Verdana" charset="0"/>
                <a:ea typeface="ＭＳ Ｐゴシック" charset="0"/>
                <a:cs typeface="Verdana" charset="0"/>
              </a:rPr>
            </a:br>
            <a:r>
              <a:rPr lang="en-US">
                <a:latin typeface="Verdana" charset="0"/>
                <a:ea typeface="ＭＳ Ｐゴシック" charset="0"/>
                <a:cs typeface="Verdana" charset="0"/>
              </a:rPr>
              <a:t>References</a:t>
            </a:r>
          </a:p>
        </p:txBody>
      </p:sp>
      <p:sp>
        <p:nvSpPr>
          <p:cNvPr id="38914" name="Text Placeholder 5"/>
          <p:cNvSpPr>
            <a:spLocks noGrp="1"/>
          </p:cNvSpPr>
          <p:nvPr>
            <p:ph type="body" sz="quarter" idx="16"/>
          </p:nvPr>
        </p:nvSpPr>
        <p:spPr bwMode="auto">
          <a:xfrm>
            <a:off x="457200" y="1600200"/>
            <a:ext cx="8229600" cy="4965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2100" indent="-292100" eaLnBrk="1" hangingPunct="1"/>
            <a:r>
              <a:rPr lang="en-US" sz="1400" dirty="0" smtClean="0">
                <a:latin typeface="Arial" charset="0"/>
                <a:cs typeface="Arial" charset="0"/>
              </a:rPr>
              <a:t>References</a:t>
            </a:r>
            <a:endParaRPr lang="en-US" sz="1400" dirty="0" smtClean="0">
              <a:latin typeface="Arial" charset="0"/>
              <a:cs typeface="Arial" charset="0"/>
              <a:hlinkClick r:id="rId3" tooltip="Patient Protection and Affordable Care Act"/>
            </a:endParaRPr>
          </a:p>
          <a:p>
            <a:pPr marL="292100" indent="-292100"/>
            <a:r>
              <a:rPr lang="en-US" sz="1400" b="0" dirty="0" smtClean="0">
                <a:latin typeface="Arial" charset="0"/>
                <a:cs typeface="Arial" charset="0"/>
              </a:rPr>
              <a:t>Centers for Medicare and Medicaid Services, Office of the Actuary, National Health Statistics Group, National Health Care Expenditures Data, January 2010.  Available from: </a:t>
            </a:r>
            <a:r>
              <a:rPr lang="en-US" sz="1400" b="0" dirty="0" smtClean="0">
                <a:latin typeface="Arial" charset="0"/>
                <a:cs typeface="Arial" charset="0"/>
                <a:hlinkClick r:id="rId4" tooltip="Link to National Health Expenditure Data from Centers for Medicare and Medicaid Services."/>
              </a:rPr>
              <a:t>http://www.cms.hhs.gov/nationalhealthexpenddata/</a:t>
            </a:r>
            <a:endParaRPr lang="en-US" sz="1400" b="0" dirty="0" smtClean="0">
              <a:latin typeface="Arial" charset="0"/>
              <a:cs typeface="Arial" charset="0"/>
            </a:endParaRPr>
          </a:p>
          <a:p>
            <a:pPr marL="292100" indent="-292100"/>
            <a:r>
              <a:rPr lang="en-US" sz="1400" b="0" dirty="0" smtClean="0">
                <a:latin typeface="Arial" charset="0"/>
                <a:cs typeface="Arial" charset="0"/>
              </a:rPr>
              <a:t>Patient Protection and Affordable Care Act by</a:t>
            </a:r>
            <a:r>
              <a:rPr lang="en-US" sz="1400" b="0" i="1" dirty="0" smtClean="0">
                <a:latin typeface="Arial" charset="0"/>
                <a:cs typeface="Arial" charset="0"/>
              </a:rPr>
              <a:t> United States Congress</a:t>
            </a:r>
            <a:r>
              <a:rPr lang="en-US" sz="1400" b="0" dirty="0" smtClean="0">
                <a:latin typeface="Arial" charset="0"/>
                <a:cs typeface="Arial" charset="0"/>
              </a:rPr>
              <a:t/>
            </a:r>
            <a:br>
              <a:rPr lang="en-US" sz="1400" b="0" dirty="0" smtClean="0">
                <a:latin typeface="Arial" charset="0"/>
                <a:cs typeface="Arial" charset="0"/>
              </a:rPr>
            </a:br>
            <a:r>
              <a:rPr lang="en-US" sz="1400" b="0" dirty="0" smtClean="0">
                <a:latin typeface="Arial" charset="0"/>
                <a:cs typeface="Arial" charset="0"/>
              </a:rPr>
              <a:t>Title III - Improving the Quality and Efficiency of Health. Available from</a:t>
            </a:r>
            <a:r>
              <a:rPr lang="en-US" sz="1400" b="0" dirty="0">
                <a:latin typeface="Arial" charset="0"/>
                <a:cs typeface="Arial" charset="0"/>
              </a:rPr>
              <a:t>: </a:t>
            </a:r>
            <a:r>
              <a:rPr lang="en-US" sz="1400" b="0" dirty="0">
                <a:latin typeface="Arial" charset="0"/>
                <a:cs typeface="Arial" charset="0"/>
                <a:hlinkClick r:id="rId5" tooltip="Link to Affordable Care Act Title 3 from HHS.gov."/>
              </a:rPr>
              <a:t>http://www.hhs.gov/healthcare/about-the-law/read-the-law</a:t>
            </a:r>
            <a:r>
              <a:rPr lang="en-US" sz="1400" b="0" dirty="0" smtClean="0">
                <a:latin typeface="Arial" charset="0"/>
                <a:cs typeface="Arial" charset="0"/>
                <a:hlinkClick r:id="rId5" tooltip="Link to Affordable Care Act Title 3 from HHS.gov."/>
              </a:rPr>
              <a:t>/</a:t>
            </a:r>
            <a:r>
              <a:rPr lang="en-US" sz="1400" b="0" dirty="0" smtClean="0">
                <a:latin typeface="Arial" charset="0"/>
                <a:cs typeface="Arial" charset="0"/>
              </a:rPr>
              <a:t> </a:t>
            </a:r>
          </a:p>
          <a:p>
            <a:pPr marL="292100" indent="-292100"/>
            <a:r>
              <a:rPr lang="en-US" sz="1400" b="0" dirty="0" smtClean="0">
                <a:latin typeface="Arial" charset="0"/>
                <a:cs typeface="Arial" charset="0"/>
              </a:rPr>
              <a:t>Donald Berwick, MD, the administrator of the Centers for Medicare &amp; Medicaid Services (CMS). America's Health Insurance Plans (AHIP) Medicare Conference. August 2010. Available from: </a:t>
            </a:r>
            <a:r>
              <a:rPr lang="en-US" sz="1400" b="0" dirty="0" smtClean="0">
                <a:latin typeface="Arial" charset="0"/>
                <a:cs typeface="Arial" charset="0"/>
                <a:hlinkClick r:id="rId6" tooltip="Link to America's Health Insurance Plans (AHIP) Medicare Conference."/>
              </a:rPr>
              <a:t>http://www.healthcareitnews.com/news/berwick-says-fragmented-care-no-longer-option</a:t>
            </a:r>
            <a:endParaRPr lang="en-US" sz="1400" b="0" dirty="0" smtClean="0">
              <a:latin typeface="Arial" charset="0"/>
              <a:cs typeface="Arial" charset="0"/>
            </a:endParaRPr>
          </a:p>
          <a:p>
            <a:pPr marL="292100" indent="-292100"/>
            <a:r>
              <a:rPr lang="en-US" sz="1400" b="0" dirty="0" err="1" smtClean="0">
                <a:latin typeface="Arial" charset="0"/>
                <a:cs typeface="Arial" charset="0"/>
              </a:rPr>
              <a:t>Fleischauer</a:t>
            </a:r>
            <a:r>
              <a:rPr lang="en-US" sz="1400" b="0" dirty="0" smtClean="0">
                <a:latin typeface="Arial" charset="0"/>
                <a:cs typeface="Arial" charset="0"/>
              </a:rPr>
              <a:t>,  A., Diaz, P., &amp; </a:t>
            </a:r>
            <a:r>
              <a:rPr lang="en-US" sz="1400" b="0" dirty="0" err="1" smtClean="0">
                <a:latin typeface="Arial" charset="0"/>
                <a:cs typeface="Arial" charset="0"/>
              </a:rPr>
              <a:t>Sosin</a:t>
            </a:r>
            <a:r>
              <a:rPr lang="en-US" sz="1400" b="0" dirty="0" smtClean="0">
                <a:latin typeface="Arial" charset="0"/>
                <a:cs typeface="Arial" charset="0"/>
              </a:rPr>
              <a:t>, D.  (2008). </a:t>
            </a:r>
            <a:r>
              <a:rPr lang="en-US" sz="1400" b="0" dirty="0" err="1" smtClean="0">
                <a:latin typeface="Arial" charset="0"/>
                <a:cs typeface="Arial" charset="0"/>
              </a:rPr>
              <a:t>Biosurveillance</a:t>
            </a:r>
            <a:r>
              <a:rPr lang="en-US" sz="1400" b="0" dirty="0" smtClean="0">
                <a:latin typeface="Arial" charset="0"/>
                <a:cs typeface="Arial" charset="0"/>
              </a:rPr>
              <a:t>: A Definition, Scope and Description of Current Capability for a National Strategy. </a:t>
            </a:r>
            <a:r>
              <a:rPr lang="en-US" sz="1400" b="0" i="1" dirty="0" smtClean="0">
                <a:latin typeface="Arial" charset="0"/>
                <a:cs typeface="Arial" charset="0"/>
              </a:rPr>
              <a:t>Advances in Disease Surveillance </a:t>
            </a:r>
            <a:r>
              <a:rPr lang="en-US" sz="1400" b="0" dirty="0" smtClean="0">
                <a:latin typeface="Arial" charset="0"/>
                <a:cs typeface="Arial" charset="0"/>
              </a:rPr>
              <a:t>2008;5:175. </a:t>
            </a:r>
          </a:p>
          <a:p>
            <a:pPr marL="292100" indent="-292100"/>
            <a:r>
              <a:rPr lang="en-US" sz="1400" b="0" dirty="0" err="1" smtClean="0">
                <a:latin typeface="Arial" charset="0"/>
                <a:cs typeface="Arial" charset="0"/>
              </a:rPr>
              <a:t>Detmer</a:t>
            </a:r>
            <a:r>
              <a:rPr lang="en-US" sz="1400" b="0" dirty="0" smtClean="0">
                <a:latin typeface="Arial" charset="0"/>
                <a:cs typeface="Arial" charset="0"/>
              </a:rPr>
              <a:t>, D., </a:t>
            </a:r>
            <a:r>
              <a:rPr lang="en-US" sz="1400" b="0" dirty="0" err="1" smtClean="0">
                <a:latin typeface="Arial" charset="0"/>
                <a:cs typeface="Arial" charset="0"/>
              </a:rPr>
              <a:t>Bloomrosen</a:t>
            </a:r>
            <a:r>
              <a:rPr lang="en-US" sz="1400" b="0" dirty="0" smtClean="0">
                <a:latin typeface="Arial" charset="0"/>
                <a:cs typeface="Arial" charset="0"/>
              </a:rPr>
              <a:t>, M., Raymond, B., Tang, P. Integrated Personal Health Records: Transformative Tools for Consumer-Centric Care.  BMC Medical Information Decision Maker. 2008: 8: 45. Available from: </a:t>
            </a:r>
            <a:r>
              <a:rPr lang="en-US" sz="1400" b="0" u="sng" dirty="0" smtClean="0">
                <a:latin typeface="Arial" charset="0"/>
                <a:cs typeface="Arial" charset="0"/>
                <a:hlinkClick r:id="rId7" tooltip="Link to Integrated Personal Health Records: Transformative Tools for Consumer-centric Care article."/>
              </a:rPr>
              <a:t>http://www.ncbi.nlm.nih.gov/pmc/articles/PMC2596104/</a:t>
            </a:r>
            <a:endParaRPr lang="en-US" sz="1400" b="0" dirty="0" smtClean="0">
              <a:latin typeface="Arial" charset="0"/>
              <a:cs typeface="Arial" charset="0"/>
            </a:endParaRPr>
          </a:p>
          <a:p>
            <a:pPr marL="292100" indent="-292100"/>
            <a:r>
              <a:rPr lang="en-US" sz="1400" b="0" dirty="0" err="1" smtClean="0">
                <a:latin typeface="Arial" charset="0"/>
                <a:cs typeface="Arial" charset="0"/>
              </a:rPr>
              <a:t>Eysenbach</a:t>
            </a:r>
            <a:r>
              <a:rPr lang="en-US" sz="1400" b="0" dirty="0" smtClean="0">
                <a:latin typeface="Arial" charset="0"/>
                <a:cs typeface="Arial" charset="0"/>
              </a:rPr>
              <a:t>, G. </a:t>
            </a:r>
            <a:r>
              <a:rPr lang="en-US" sz="1400" b="0" dirty="0" err="1" smtClean="0">
                <a:latin typeface="Arial" charset="0"/>
                <a:cs typeface="Arial" charset="0"/>
              </a:rPr>
              <a:t>Infodemiology</a:t>
            </a:r>
            <a:r>
              <a:rPr lang="en-US" sz="1400" b="0" dirty="0" smtClean="0">
                <a:latin typeface="Arial" charset="0"/>
                <a:cs typeface="Arial" charset="0"/>
              </a:rPr>
              <a:t> and </a:t>
            </a:r>
            <a:r>
              <a:rPr lang="en-US" sz="1400" b="0" dirty="0" err="1" smtClean="0">
                <a:latin typeface="Arial" charset="0"/>
                <a:cs typeface="Arial" charset="0"/>
              </a:rPr>
              <a:t>Infoveillance</a:t>
            </a:r>
            <a:r>
              <a:rPr lang="en-US" sz="1400" b="0" dirty="0" smtClean="0">
                <a:latin typeface="Arial" charset="0"/>
                <a:cs typeface="Arial" charset="0"/>
              </a:rPr>
              <a:t>: Framework for an Emerging Set of Public Health Informatics Methods to Analyze Search, Communication and Publication Behavior on the Internet. </a:t>
            </a:r>
            <a:r>
              <a:rPr lang="en-US" sz="1400" b="0" i="1" dirty="0" smtClean="0">
                <a:latin typeface="Arial" charset="0"/>
                <a:cs typeface="Arial" charset="0"/>
              </a:rPr>
              <a:t>Journal of Medical Internet Research</a:t>
            </a:r>
            <a:r>
              <a:rPr lang="en-US" sz="1400" b="0" dirty="0" smtClean="0">
                <a:latin typeface="Arial" charset="0"/>
                <a:cs typeface="Arial" charset="0"/>
              </a:rPr>
              <a:t>. Available from: </a:t>
            </a:r>
            <a:r>
              <a:rPr lang="en-US" sz="1400" b="0" dirty="0" smtClean="0">
                <a:latin typeface="Arial" charset="0"/>
                <a:cs typeface="Arial" charset="0"/>
                <a:hlinkClick r:id="rId8" tooltip="Link to Framework for an Emerging Set of Public Health Informatics Methods to Analyze Search, Communication and Publication Behavior on the Internet."/>
              </a:rPr>
              <a:t>http://www.jmir.org/2009/1/e11</a:t>
            </a:r>
            <a:endParaRPr lang="en-US" sz="1400" b="0" dirty="0" smtClean="0">
              <a:latin typeface="Arial" charset="0"/>
              <a:cs typeface="Arial" charset="0"/>
              <a:hlinkClick r:id="rId8"/>
            </a:endParaRPr>
          </a:p>
          <a:p>
            <a:pPr marL="292100" indent="-292100"/>
            <a:r>
              <a:rPr lang="en-US" sz="1400" b="0" dirty="0" smtClean="0">
                <a:latin typeface="Arial" charset="0"/>
                <a:cs typeface="Arial" charset="0"/>
              </a:rPr>
              <a:t>Google Flu Trends. Available from: </a:t>
            </a:r>
            <a:r>
              <a:rPr lang="en-US" sz="1400" b="0" dirty="0" smtClean="0">
                <a:latin typeface="Arial" charset="0"/>
                <a:cs typeface="Arial" charset="0"/>
                <a:hlinkClick r:id="rId9" tooltip="Link to Google Flu Trends Archive."/>
              </a:rPr>
              <a:t>http://www.google.org/flutrends/</a:t>
            </a:r>
            <a:endParaRPr lang="en-US" sz="1400" b="0" dirty="0" smtClean="0">
              <a:latin typeface="Arial" charset="0"/>
              <a:cs typeface="Arial" charset="0"/>
            </a:endParaRPr>
          </a:p>
          <a:p>
            <a:pPr marL="292100" indent="-292100"/>
            <a:r>
              <a:rPr lang="en-US" sz="1400" b="0" dirty="0" err="1" smtClean="0">
                <a:latin typeface="Arial" charset="0"/>
                <a:cs typeface="Arial" charset="0"/>
              </a:rPr>
              <a:t>Looktel</a:t>
            </a:r>
            <a:r>
              <a:rPr lang="en-US" sz="1400" b="0" dirty="0" smtClean="0">
                <a:latin typeface="Arial" charset="0"/>
                <a:cs typeface="Arial" charset="0"/>
              </a:rPr>
              <a:t>. What is </a:t>
            </a:r>
            <a:r>
              <a:rPr lang="en-US" sz="1400" b="0" dirty="0" err="1" smtClean="0">
                <a:latin typeface="Arial" charset="0"/>
                <a:cs typeface="Arial" charset="0"/>
              </a:rPr>
              <a:t>LookTel</a:t>
            </a:r>
            <a:r>
              <a:rPr lang="en-US" sz="1400" b="0" dirty="0" smtClean="0">
                <a:latin typeface="Arial" charset="0"/>
                <a:cs typeface="Arial" charset="0"/>
              </a:rPr>
              <a:t>? c2009-2011. Available from: </a:t>
            </a:r>
            <a:r>
              <a:rPr lang="en-US" sz="1400" b="0" dirty="0" smtClean="0">
                <a:latin typeface="Arial" charset="0"/>
                <a:cs typeface="Arial" charset="0"/>
                <a:hlinkClick r:id="rId10" tooltip="Link to What is LookTel?"/>
              </a:rPr>
              <a:t>www.looktel.com</a:t>
            </a:r>
            <a:endParaRPr lang="en-US" sz="1400" b="0" dirty="0">
              <a:latin typeface="Arial" charset="0"/>
              <a:cs typeface="Arial" charset="0"/>
            </a:endParaRPr>
          </a:p>
        </p:txBody>
      </p:sp>
      <p:sp>
        <p:nvSpPr>
          <p:cNvPr id="38915" name="Slide Number Placeholder 2"/>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EA581A-0C10-9549-980F-42BE76B96495}" type="slidenum">
              <a:rPr lang="en-US" sz="1000">
                <a:solidFill>
                  <a:srgbClr val="898989"/>
                </a:solidFill>
              </a:rPr>
              <a:pPr/>
              <a:t>14</a:t>
            </a:fld>
            <a:endParaRPr lang="en-US" sz="100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latin typeface="Verdana" charset="0"/>
                <a:ea typeface="ＭＳ Ｐゴシック" charset="0"/>
                <a:cs typeface="Verdana" charset="0"/>
              </a:rPr>
              <a:t>Health IT in the Future</a:t>
            </a:r>
            <a:br>
              <a:rPr lang="en-US" dirty="0">
                <a:latin typeface="Verdana" charset="0"/>
                <a:ea typeface="ＭＳ Ｐゴシック" charset="0"/>
                <a:cs typeface="Verdana" charset="0"/>
              </a:rPr>
            </a:br>
            <a:r>
              <a:rPr lang="en-US" dirty="0">
                <a:latin typeface="Verdana" charset="0"/>
                <a:ea typeface="ＭＳ Ｐゴシック" charset="0"/>
                <a:cs typeface="Verdana" charset="0"/>
              </a:rPr>
              <a:t>References </a:t>
            </a:r>
            <a:r>
              <a:rPr lang="en-US" dirty="0" smtClean="0">
                <a:latin typeface="Verdana" charset="0"/>
                <a:ea typeface="ＭＳ Ｐゴシック" charset="0"/>
                <a:cs typeface="Verdana" charset="0"/>
              </a:rPr>
              <a:t>(cont’d)</a:t>
            </a:r>
            <a:endParaRPr lang="en-US" dirty="0">
              <a:latin typeface="Verdana" charset="0"/>
              <a:ea typeface="ＭＳ Ｐゴシック" charset="0"/>
              <a:cs typeface="Verdana" charset="0"/>
            </a:endParaRPr>
          </a:p>
        </p:txBody>
      </p:sp>
      <p:sp>
        <p:nvSpPr>
          <p:cNvPr id="40962" name="Content Placeholder 2"/>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2100" indent="-292100"/>
            <a:r>
              <a:rPr lang="en-US" dirty="0" smtClean="0">
                <a:latin typeface="Arial" charset="0"/>
                <a:cs typeface="Arial" charset="0"/>
              </a:rPr>
              <a:t>References</a:t>
            </a:r>
            <a:endParaRPr lang="en-US" sz="1400" dirty="0">
              <a:latin typeface="Arial" charset="0"/>
              <a:cs typeface="Arial" charset="0"/>
            </a:endParaRPr>
          </a:p>
          <a:p>
            <a:pPr marL="292100" indent="-292100"/>
            <a:r>
              <a:rPr lang="en-US" sz="1400" b="0" dirty="0" smtClean="0">
                <a:latin typeface="Arial" charset="0"/>
                <a:cs typeface="Arial" charset="0"/>
              </a:rPr>
              <a:t>Google Inc. Google Insights for Search. Retrieved from </a:t>
            </a:r>
            <a:r>
              <a:rPr lang="en-US" sz="1400" b="0" dirty="0" smtClean="0">
                <a:latin typeface="Arial" charset="0"/>
                <a:cs typeface="Arial" charset="0"/>
                <a:hlinkClick r:id="rId3" tooltip="Link to Google Insights for Search homepage"/>
              </a:rPr>
              <a:t>www.google.com/trends/</a:t>
            </a:r>
            <a:endParaRPr lang="en-US" sz="1400" b="0" dirty="0" smtClean="0">
              <a:latin typeface="Arial" charset="0"/>
              <a:cs typeface="Arial" charset="0"/>
            </a:endParaRPr>
          </a:p>
          <a:p>
            <a:pPr marL="292100" indent="-292100"/>
            <a:r>
              <a:rPr lang="en-US" sz="1400" b="0" dirty="0" smtClean="0">
                <a:latin typeface="Arial" charset="0"/>
                <a:cs typeface="Arial" charset="0"/>
              </a:rPr>
              <a:t>Patrick, K., Griswold, W., </a:t>
            </a:r>
            <a:r>
              <a:rPr lang="en-US" sz="1400" b="0" dirty="0" err="1" smtClean="0">
                <a:latin typeface="Arial" charset="0"/>
                <a:cs typeface="Arial" charset="0"/>
              </a:rPr>
              <a:t>Raab</a:t>
            </a:r>
            <a:r>
              <a:rPr lang="en-US" sz="1400" b="0" dirty="0" smtClean="0">
                <a:latin typeface="Arial" charset="0"/>
                <a:cs typeface="Arial" charset="0"/>
              </a:rPr>
              <a:t>, F., </a:t>
            </a:r>
            <a:r>
              <a:rPr lang="en-US" sz="1400" b="0" dirty="0" err="1" smtClean="0">
                <a:latin typeface="Arial" charset="0"/>
                <a:cs typeface="Arial" charset="0"/>
              </a:rPr>
              <a:t>Intille</a:t>
            </a:r>
            <a:r>
              <a:rPr lang="en-US" sz="1400" b="0" dirty="0" smtClean="0">
                <a:latin typeface="Arial" charset="0"/>
                <a:cs typeface="Arial" charset="0"/>
              </a:rPr>
              <a:t>, S. Health and the Mobile Phone. </a:t>
            </a:r>
            <a:r>
              <a:rPr lang="en-US" sz="1400" b="0" i="1" dirty="0" smtClean="0">
                <a:latin typeface="Arial" charset="0"/>
                <a:cs typeface="Arial" charset="0"/>
              </a:rPr>
              <a:t>Am J </a:t>
            </a:r>
            <a:r>
              <a:rPr lang="en-US" sz="1400" b="0" i="1" dirty="0" err="1" smtClean="0">
                <a:latin typeface="Arial" charset="0"/>
                <a:cs typeface="Arial" charset="0"/>
              </a:rPr>
              <a:t>Prev</a:t>
            </a:r>
            <a:r>
              <a:rPr lang="en-US" sz="1400" b="0" i="1" dirty="0" smtClean="0">
                <a:latin typeface="Arial" charset="0"/>
                <a:cs typeface="Arial" charset="0"/>
              </a:rPr>
              <a:t> Med</a:t>
            </a:r>
            <a:r>
              <a:rPr lang="en-US" sz="1400" b="0" dirty="0" smtClean="0">
                <a:latin typeface="Arial" charset="0"/>
                <a:cs typeface="Arial" charset="0"/>
              </a:rPr>
              <a:t>. 2008 August; 35;2: 177-181. Available from: </a:t>
            </a:r>
            <a:r>
              <a:rPr lang="en-US" sz="1400" b="0" u="sng" dirty="0" smtClean="0">
                <a:latin typeface="Arial" charset="0"/>
                <a:cs typeface="Arial" charset="0"/>
                <a:hlinkClick r:id="rId4" tooltip="Link to Health and the Mobile Phone."/>
              </a:rPr>
              <a:t>http://www.ncbi.nlm.nih.gov/pmc/articles/PMC2527290/?tool=pmcentrez</a:t>
            </a:r>
            <a:endParaRPr lang="en-US" sz="1400" b="0" u="sng" dirty="0" smtClean="0">
              <a:latin typeface="Arial" charset="0"/>
              <a:cs typeface="Arial" charset="0"/>
            </a:endParaRPr>
          </a:p>
          <a:p>
            <a:pPr marL="292100" indent="-292100"/>
            <a:r>
              <a:rPr lang="en-US" sz="1400" b="0" dirty="0" err="1" smtClean="0">
                <a:latin typeface="Arial" charset="0"/>
                <a:cs typeface="Arial" charset="0"/>
              </a:rPr>
              <a:t>Roehr</a:t>
            </a:r>
            <a:r>
              <a:rPr lang="en-US" sz="1400" b="0" dirty="0">
                <a:latin typeface="Arial" charset="0"/>
                <a:cs typeface="Arial" charset="0"/>
              </a:rPr>
              <a:t>, B. Health care in US ranks lowest among developed countries. British Medical Journal, July 21.  2008.</a:t>
            </a:r>
          </a:p>
          <a:p>
            <a:pPr marL="292100" indent="-292100"/>
            <a:r>
              <a:rPr lang="en-US" sz="1400" b="0" dirty="0" err="1">
                <a:latin typeface="Arial" charset="0"/>
                <a:cs typeface="Arial" charset="0"/>
              </a:rPr>
              <a:t>Lazer</a:t>
            </a:r>
            <a:r>
              <a:rPr lang="en-US" sz="1400" b="0" dirty="0">
                <a:latin typeface="Arial" charset="0"/>
                <a:cs typeface="Arial" charset="0"/>
              </a:rPr>
              <a:t>, D. and Kennedy, R. (October 1, 2015). What we can learn from the epic failure of Google flu trends. </a:t>
            </a:r>
            <a:r>
              <a:rPr lang="en-US" sz="1400" b="0" i="1" dirty="0" err="1">
                <a:latin typeface="Arial" charset="0"/>
                <a:cs typeface="Arial" charset="0"/>
              </a:rPr>
              <a:t>Wired.com</a:t>
            </a:r>
            <a:r>
              <a:rPr lang="en-US" sz="1400" b="0" dirty="0">
                <a:latin typeface="Arial" charset="0"/>
                <a:cs typeface="Arial" charset="0"/>
              </a:rPr>
              <a:t>. Retrieved from </a:t>
            </a:r>
            <a:r>
              <a:rPr lang="en-US" sz="1400" b="0" dirty="0">
                <a:latin typeface="Arial" charset="0"/>
                <a:cs typeface="Arial" charset="0"/>
                <a:hlinkClick r:id="rId5" tooltip="Link to What we can learn from the epic failure of Google flu trends."/>
              </a:rPr>
              <a:t>http://www.wired.com/2015/10/can-learn-epic-failure-google-flu-trends/</a:t>
            </a:r>
            <a:r>
              <a:rPr lang="en-US" sz="1400" b="0" dirty="0" smtClean="0">
                <a:latin typeface="Arial" charset="0"/>
                <a:cs typeface="Arial" charset="0"/>
              </a:rPr>
              <a:t>.</a:t>
            </a:r>
            <a:endParaRPr lang="en-US" sz="1400" b="0" dirty="0">
              <a:latin typeface="Arial" charset="0"/>
              <a:cs typeface="Arial" charset="0"/>
            </a:endParaRPr>
          </a:p>
        </p:txBody>
      </p:sp>
      <p:sp>
        <p:nvSpPr>
          <p:cNvPr id="2" name="Text Placeholder 1"/>
          <p:cNvSpPr>
            <a:spLocks noGrp="1"/>
          </p:cNvSpPr>
          <p:nvPr>
            <p:ph type="body" sz="quarter" idx="20"/>
          </p:nvPr>
        </p:nvSpPr>
        <p:spPr>
          <a:xfrm>
            <a:off x="457200" y="3924300"/>
            <a:ext cx="8229600" cy="2425700"/>
          </a:xfrm>
        </p:spPr>
        <p:txBody>
          <a:bodyPr/>
          <a:lstStyle/>
          <a:p>
            <a:pPr>
              <a:spcBef>
                <a:spcPct val="0"/>
              </a:spcBef>
            </a:pPr>
            <a:r>
              <a:rPr lang="en-US" dirty="0">
                <a:latin typeface="Arial" charset="0"/>
                <a:cs typeface="Arial" charset="0"/>
              </a:rPr>
              <a:t>Images</a:t>
            </a:r>
            <a:endParaRPr lang="en-US" sz="1400" dirty="0">
              <a:latin typeface="Arial" charset="0"/>
              <a:cs typeface="Arial" charset="0"/>
            </a:endParaRPr>
          </a:p>
          <a:p>
            <a:pPr marL="0" indent="0"/>
            <a:r>
              <a:rPr lang="en-US" sz="1400" b="0" dirty="0">
                <a:latin typeface="Arial" charset="0"/>
                <a:cs typeface="Arial" charset="0"/>
              </a:rPr>
              <a:t>Slide 3:  Screenshot of </a:t>
            </a:r>
            <a:r>
              <a:rPr lang="en-US" sz="1400" b="0" dirty="0" err="1">
                <a:latin typeface="Arial" charset="0"/>
                <a:cs typeface="Arial" charset="0"/>
              </a:rPr>
              <a:t>healthcare.gov</a:t>
            </a:r>
            <a:r>
              <a:rPr lang="en-US" sz="1400" b="0" dirty="0">
                <a:latin typeface="Arial" charset="0"/>
                <a:cs typeface="Arial" charset="0"/>
              </a:rPr>
              <a:t> site.  Courtesy </a:t>
            </a:r>
            <a:r>
              <a:rPr lang="en-US" sz="1400" b="0" dirty="0" err="1">
                <a:latin typeface="Arial" charset="0"/>
                <a:cs typeface="Arial" charset="0"/>
              </a:rPr>
              <a:t>healthcare.gov</a:t>
            </a:r>
            <a:r>
              <a:rPr lang="en-US" sz="1400" b="0" dirty="0">
                <a:latin typeface="Arial" charset="0"/>
                <a:cs typeface="Arial" charset="0"/>
              </a:rPr>
              <a:t> . Available from: </a:t>
            </a:r>
            <a:r>
              <a:rPr lang="en-US" sz="1400" b="0" dirty="0">
                <a:latin typeface="Arial" charset="0"/>
                <a:cs typeface="Arial" charset="0"/>
                <a:hlinkClick r:id="rId6" tooltip="Link to HealthCare.gov."/>
              </a:rPr>
              <a:t>http://healthcare.gov</a:t>
            </a:r>
            <a:endParaRPr lang="en-US" sz="1400" b="0" dirty="0">
              <a:latin typeface="Arial" charset="0"/>
              <a:cs typeface="Arial" charset="0"/>
            </a:endParaRPr>
          </a:p>
          <a:p>
            <a:pPr marL="0" indent="0"/>
            <a:r>
              <a:rPr lang="en-US" sz="1400" b="0" dirty="0">
                <a:latin typeface="Arial" charset="0"/>
                <a:cs typeface="Arial" charset="0"/>
              </a:rPr>
              <a:t>Slide 4:  Nurse, Patient, and </a:t>
            </a:r>
            <a:r>
              <a:rPr lang="en-US" sz="1400" b="0" dirty="0" err="1">
                <a:latin typeface="Arial" charset="0"/>
                <a:cs typeface="Arial" charset="0"/>
              </a:rPr>
              <a:t>Telehealth</a:t>
            </a:r>
            <a:r>
              <a:rPr lang="en-US" sz="1400" b="0" dirty="0">
                <a:latin typeface="Arial" charset="0"/>
                <a:cs typeface="Arial" charset="0"/>
              </a:rPr>
              <a:t> Device. Courtesy Dr. Patricia Abbott..</a:t>
            </a:r>
          </a:p>
          <a:p>
            <a:pPr marL="0" indent="0">
              <a:spcBef>
                <a:spcPct val="0"/>
              </a:spcBef>
            </a:pPr>
            <a:r>
              <a:rPr lang="en-US" sz="1400" b="0" dirty="0">
                <a:latin typeface="Arial" charset="0"/>
                <a:cs typeface="Arial" charset="0"/>
              </a:rPr>
              <a:t>Slide </a:t>
            </a:r>
            <a:r>
              <a:rPr lang="en-US" sz="1400" b="0" dirty="0" smtClean="0">
                <a:latin typeface="Arial" charset="0"/>
                <a:cs typeface="Arial" charset="0"/>
              </a:rPr>
              <a:t>5:  </a:t>
            </a:r>
            <a:r>
              <a:rPr lang="en-US" sz="1400" b="0" dirty="0">
                <a:latin typeface="Arial" charset="0"/>
                <a:cs typeface="Arial" charset="0"/>
              </a:rPr>
              <a:t>Image 1. Wrist Computer.  Courtesy Wikimedia. Available </a:t>
            </a:r>
            <a:r>
              <a:rPr lang="en-US" sz="1400" b="0" dirty="0" err="1">
                <a:latin typeface="Arial" charset="0"/>
                <a:cs typeface="Arial" charset="0"/>
              </a:rPr>
              <a:t>from:</a:t>
            </a:r>
            <a:r>
              <a:rPr lang="en-US" sz="1400" b="0" dirty="0" err="1">
                <a:latin typeface="Arial" charset="0"/>
                <a:cs typeface="Arial" charset="0"/>
                <a:hlinkClick r:id="rId7" tooltip="Link to Stevemann Wrist Computer image from Wikimedia Commons."/>
              </a:rPr>
              <a:t>https</a:t>
            </a:r>
            <a:r>
              <a:rPr lang="en-US" sz="1400" b="0" dirty="0">
                <a:latin typeface="Arial" charset="0"/>
                <a:cs typeface="Arial" charset="0"/>
                <a:hlinkClick r:id="rId7" tooltip="Link to Stevemann Wrist Computer image from Wikimedia Commons."/>
              </a:rPr>
              <a:t>://commons.wikimedia.org/wiki/File:Stevemannwristcomp.jpg</a:t>
            </a:r>
            <a:r>
              <a:rPr lang="en-US" sz="1400" b="0" dirty="0">
                <a:latin typeface="Arial" charset="0"/>
                <a:cs typeface="Arial" charset="0"/>
              </a:rPr>
              <a:t>.  GNU Open License. </a:t>
            </a:r>
          </a:p>
          <a:p>
            <a:pPr marL="685800" indent="0">
              <a:spcBef>
                <a:spcPct val="0"/>
              </a:spcBef>
            </a:pPr>
            <a:r>
              <a:rPr lang="en-US" sz="1400" b="0" dirty="0">
                <a:latin typeface="Arial" charset="0"/>
                <a:cs typeface="Arial" charset="0"/>
              </a:rPr>
              <a:t>Image 2. </a:t>
            </a:r>
            <a:r>
              <a:rPr lang="en-US" sz="1400" b="0" dirty="0" smtClean="0">
                <a:latin typeface="Arial" charset="0"/>
                <a:cs typeface="Arial" charset="0"/>
              </a:rPr>
              <a:t>Google Executive Amanda Rosenberg modeling the Google Glass face mounted wearable computer. (2015). Retrieved from</a:t>
            </a:r>
            <a:r>
              <a:rPr lang="en-US" sz="1400" b="0" dirty="0">
                <a:latin typeface="Arial" charset="0"/>
                <a:cs typeface="Arial" charset="0"/>
              </a:rPr>
              <a:t>: </a:t>
            </a:r>
            <a:r>
              <a:rPr lang="en-US" sz="1400" b="0" dirty="0">
                <a:latin typeface="Arial" charset="0"/>
                <a:cs typeface="Arial" charset="0"/>
                <a:hlinkClick r:id="rId8" tooltip="Link to image of Google Executive modeling Google Glass wearable computer."/>
              </a:rPr>
              <a:t>https://commons.wikimedia.org/wiki/</a:t>
            </a:r>
            <a:r>
              <a:rPr lang="en-US" sz="1400" b="0" dirty="0" smtClean="0">
                <a:latin typeface="Arial" charset="0"/>
                <a:cs typeface="Arial" charset="0"/>
                <a:hlinkClick r:id="rId8" tooltip="Link to image of Google Executive modeling Google Glass wearable computer."/>
              </a:rPr>
              <a:t>File:Google_executive_Amanda_Rosenberg_modeling_the_Google_Glass_face_mounted_wearable_computer.jpg</a:t>
            </a:r>
            <a:endParaRPr lang="en-US" sz="1400" b="0" dirty="0" smtClean="0">
              <a:latin typeface="Arial" charset="0"/>
              <a:cs typeface="Arial" charset="0"/>
            </a:endParaRPr>
          </a:p>
          <a:p>
            <a:pPr marL="0" indent="0">
              <a:spcBef>
                <a:spcPct val="0"/>
              </a:spcBef>
            </a:pPr>
            <a:r>
              <a:rPr lang="en-US" sz="1400" b="0" dirty="0" smtClean="0">
                <a:latin typeface="Arial" charset="0"/>
                <a:cs typeface="Arial" charset="0"/>
              </a:rPr>
              <a:t>Slide 6: </a:t>
            </a:r>
            <a:r>
              <a:rPr lang="en-US" sz="1400" b="0" dirty="0">
                <a:latin typeface="Arial" charset="0"/>
                <a:cs typeface="Arial" charset="0"/>
              </a:rPr>
              <a:t>Cow, a Dying Breed, Cat, &amp; Implantable Chip.  Courtesy Dr. Patricia Abbott</a:t>
            </a:r>
            <a:r>
              <a:rPr lang="en-US" sz="1400" b="0" dirty="0" smtClean="0">
                <a:latin typeface="Arial" charset="0"/>
                <a:cs typeface="Arial" charset="0"/>
              </a:rPr>
              <a:t>.</a:t>
            </a:r>
            <a:endParaRPr lang="en-US" dirty="0"/>
          </a:p>
        </p:txBody>
      </p:sp>
      <p:sp>
        <p:nvSpPr>
          <p:cNvPr id="40963" name="Slide Number Placeholder 5"/>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3374FE-B1F4-6E4C-8A9E-BF19DF922BEC}" type="slidenum">
              <a:rPr lang="en-US" sz="1000">
                <a:solidFill>
                  <a:srgbClr val="898989"/>
                </a:solidFill>
              </a:rPr>
              <a:pPr/>
              <a:t>15</a:t>
            </a:fld>
            <a:endParaRPr lang="en-US" sz="1000">
              <a:solidFill>
                <a:srgbClr val="898989"/>
              </a:solidFill>
            </a:endParaRPr>
          </a:p>
        </p:txBody>
      </p:sp>
    </p:spTree>
    <p:extLst>
      <p:ext uri="{BB962C8B-B14F-4D97-AF65-F5344CB8AC3E}">
        <p14:creationId xmlns:p14="http://schemas.microsoft.com/office/powerpoint/2010/main" val="1594746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latin typeface="Verdana" charset="0"/>
                <a:ea typeface="ＭＳ Ｐゴシック" charset="0"/>
                <a:cs typeface="Verdana" charset="0"/>
              </a:rPr>
              <a:t>Health IT in the Future</a:t>
            </a:r>
            <a:br>
              <a:rPr lang="en-US" dirty="0">
                <a:latin typeface="Verdana" charset="0"/>
                <a:ea typeface="ＭＳ Ｐゴシック" charset="0"/>
                <a:cs typeface="Verdana" charset="0"/>
              </a:rPr>
            </a:br>
            <a:r>
              <a:rPr lang="en-US" dirty="0">
                <a:latin typeface="Verdana" charset="0"/>
                <a:ea typeface="ＭＳ Ｐゴシック" charset="0"/>
                <a:cs typeface="Verdana" charset="0"/>
              </a:rPr>
              <a:t>References </a:t>
            </a:r>
            <a:r>
              <a:rPr lang="en-US" dirty="0" smtClean="0">
                <a:latin typeface="Verdana" charset="0"/>
                <a:ea typeface="ＭＳ Ｐゴシック" charset="0"/>
                <a:cs typeface="Verdana" charset="0"/>
              </a:rPr>
              <a:t>(cont’d – 2)</a:t>
            </a:r>
            <a:endParaRPr lang="en-US" dirty="0">
              <a:latin typeface="Verdana" charset="0"/>
              <a:ea typeface="ＭＳ Ｐゴシック" charset="0"/>
              <a:cs typeface="Verdana" charset="0"/>
            </a:endParaRPr>
          </a:p>
        </p:txBody>
      </p:sp>
      <p:sp>
        <p:nvSpPr>
          <p:cNvPr id="40962" name="Content Placeholder 2"/>
          <p:cNvSpPr>
            <a:spLocks noGrp="1"/>
          </p:cNvSpPr>
          <p:nvPr>
            <p:ph type="body" sz="quarter" idx="16"/>
          </p:nvPr>
        </p:nvSpPr>
        <p:spPr bwMode="auto">
          <a:xfrm>
            <a:off x="457200" y="1600200"/>
            <a:ext cx="8229600" cy="317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2100" indent="-292100"/>
            <a:r>
              <a:rPr lang="en-US" dirty="0" smtClean="0">
                <a:latin typeface="Arial" charset="0"/>
                <a:cs typeface="Arial" charset="0"/>
              </a:rPr>
              <a:t>Images</a:t>
            </a:r>
            <a:endParaRPr lang="en-US" sz="1400" b="0" dirty="0">
              <a:latin typeface="Arial" charset="0"/>
              <a:cs typeface="Arial" charset="0"/>
            </a:endParaRPr>
          </a:p>
          <a:p>
            <a:pPr>
              <a:spcBef>
                <a:spcPct val="0"/>
              </a:spcBef>
              <a:tabLst>
                <a:tab pos="342900" algn="l"/>
              </a:tabLst>
            </a:pPr>
            <a:r>
              <a:rPr lang="en-US" sz="1400" b="0" dirty="0">
                <a:latin typeface="Arial" charset="0"/>
                <a:cs typeface="Arial" charset="0"/>
              </a:rPr>
              <a:t>Slide </a:t>
            </a:r>
            <a:r>
              <a:rPr lang="en-US" sz="1400" b="0" dirty="0" smtClean="0">
                <a:latin typeface="Arial" charset="0"/>
                <a:cs typeface="Arial" charset="0"/>
              </a:rPr>
              <a:t>7:  </a:t>
            </a:r>
            <a:r>
              <a:rPr lang="en-US" sz="1400" b="0" dirty="0">
                <a:latin typeface="Arial" charset="0"/>
                <a:cs typeface="Arial" charset="0"/>
              </a:rPr>
              <a:t>Image 1. </a:t>
            </a:r>
            <a:r>
              <a:rPr lang="en-US" sz="1400" b="0" dirty="0" smtClean="0">
                <a:latin typeface="Arial" charset="0"/>
                <a:cs typeface="Arial" charset="0"/>
              </a:rPr>
              <a:t>(2010)</a:t>
            </a:r>
            <a:r>
              <a:rPr lang="en-US" sz="1400" b="0" dirty="0">
                <a:latin typeface="Arial" charset="0"/>
                <a:cs typeface="Arial" charset="0"/>
              </a:rPr>
              <a:t>. </a:t>
            </a:r>
            <a:r>
              <a:rPr lang="en-US" sz="1400" b="0" dirty="0" err="1" smtClean="0">
                <a:latin typeface="Arial" charset="0"/>
                <a:cs typeface="Arial" charset="0"/>
              </a:rPr>
              <a:t>LookTel</a:t>
            </a:r>
            <a:r>
              <a:rPr lang="en-US" sz="1400" b="0" dirty="0" smtClean="0">
                <a:latin typeface="Arial" charset="0"/>
                <a:cs typeface="Arial" charset="0"/>
              </a:rPr>
              <a:t> Looks to Help the Blind with Mobile Apps. Social Tech.</a:t>
            </a:r>
            <a:r>
              <a:rPr lang="en-US" sz="1400" b="0" dirty="0">
                <a:latin typeface="Arial" charset="0"/>
                <a:cs typeface="Arial" charset="0"/>
              </a:rPr>
              <a:t> </a:t>
            </a:r>
            <a:r>
              <a:rPr lang="en-US" sz="1400" b="0" dirty="0" smtClean="0">
                <a:latin typeface="Arial" charset="0"/>
                <a:cs typeface="Arial" charset="0"/>
              </a:rPr>
              <a:t>Retrieved from: </a:t>
            </a:r>
            <a:r>
              <a:rPr lang="en-US" sz="1400" b="0" dirty="0" smtClean="0">
                <a:latin typeface="Arial" charset="0"/>
                <a:cs typeface="Arial" charset="0"/>
                <a:hlinkClick r:id="rId3" tooltip="Link to Social Tech's article on LookTel, 2010."/>
              </a:rPr>
              <a:t>https://www.socaltech.com/looktel_looks_to_help_the_blind_with_mobile_app/s-0027630.html</a:t>
            </a:r>
            <a:endParaRPr lang="en-US" sz="1400" b="0" dirty="0">
              <a:latin typeface="Arial" charset="0"/>
              <a:cs typeface="Arial" charset="0"/>
            </a:endParaRPr>
          </a:p>
          <a:p>
            <a:pPr indent="0">
              <a:spcBef>
                <a:spcPct val="0"/>
              </a:spcBef>
            </a:pPr>
            <a:r>
              <a:rPr lang="en-US" sz="1400" b="0" dirty="0" smtClean="0">
                <a:latin typeface="Arial" charset="0"/>
                <a:cs typeface="Arial" charset="0"/>
              </a:rPr>
              <a:t>Image 2. </a:t>
            </a:r>
            <a:r>
              <a:rPr lang="en-US" sz="1400" b="0" dirty="0" err="1" smtClean="0">
                <a:latin typeface="Arial" charset="0"/>
                <a:cs typeface="Arial" charset="0"/>
              </a:rPr>
              <a:t>Sensimed</a:t>
            </a:r>
            <a:r>
              <a:rPr lang="en-US" sz="1400" b="0" dirty="0" smtClean="0">
                <a:latin typeface="Arial" charset="0"/>
                <a:cs typeface="Arial" charset="0"/>
              </a:rPr>
              <a:t> AG. (2014). Corneal </a:t>
            </a:r>
            <a:r>
              <a:rPr lang="en-US" sz="1400" b="0" dirty="0">
                <a:latin typeface="Arial" charset="0"/>
                <a:cs typeface="Arial" charset="0"/>
              </a:rPr>
              <a:t>smart </a:t>
            </a:r>
            <a:r>
              <a:rPr lang="en-US" sz="1400" b="0" dirty="0" smtClean="0">
                <a:latin typeface="Arial" charset="0"/>
                <a:cs typeface="Arial" charset="0"/>
              </a:rPr>
              <a:t>device, Triggerfish</a:t>
            </a:r>
            <a:r>
              <a:rPr lang="en-US" sz="1400" b="0" baseline="30000" dirty="0" smtClean="0">
                <a:latin typeface="Arial" charset="0"/>
                <a:cs typeface="Arial" charset="0"/>
              </a:rPr>
              <a:t>®</a:t>
            </a:r>
            <a:r>
              <a:rPr lang="en-US" sz="1400" b="0" dirty="0" smtClean="0">
                <a:latin typeface="Arial" charset="0"/>
                <a:cs typeface="Arial" charset="0"/>
              </a:rPr>
              <a:t> Sensor [Online Image]. Retrieved from: </a:t>
            </a:r>
            <a:r>
              <a:rPr lang="en-US" sz="1400" b="0" dirty="0">
                <a:latin typeface="Arial" charset="0"/>
                <a:cs typeface="Arial" charset="0"/>
                <a:hlinkClick r:id="rId4" tooltip="Link to Sensimed Website."/>
              </a:rPr>
              <a:t>http://www.sensimed.ch</a:t>
            </a:r>
            <a:r>
              <a:rPr lang="en-US" sz="1400" b="0" dirty="0" smtClean="0">
                <a:latin typeface="Arial" charset="0"/>
                <a:cs typeface="Arial" charset="0"/>
                <a:hlinkClick r:id="rId4" tooltip="Link to Sensimed Website."/>
              </a:rPr>
              <a:t>/</a:t>
            </a:r>
            <a:r>
              <a:rPr lang="en-US" sz="1400" b="0" dirty="0" smtClean="0">
                <a:latin typeface="Arial" charset="0"/>
                <a:cs typeface="Arial" charset="0"/>
              </a:rPr>
              <a:t>.</a:t>
            </a:r>
            <a:endParaRPr lang="en-US" sz="1400" b="0" dirty="0">
              <a:latin typeface="Arial" charset="0"/>
              <a:cs typeface="Arial" charset="0"/>
            </a:endParaRPr>
          </a:p>
          <a:p>
            <a:pPr indent="0">
              <a:spcBef>
                <a:spcPct val="0"/>
              </a:spcBef>
            </a:pPr>
            <a:r>
              <a:rPr lang="en-US" sz="1400" b="0" dirty="0">
                <a:latin typeface="Arial" charset="0"/>
                <a:cs typeface="Arial" charset="0"/>
              </a:rPr>
              <a:t>Image </a:t>
            </a:r>
            <a:r>
              <a:rPr lang="en-US" sz="1400" b="0" dirty="0" smtClean="0">
                <a:latin typeface="Arial" charset="0"/>
                <a:cs typeface="Arial" charset="0"/>
              </a:rPr>
              <a:t>3. </a:t>
            </a:r>
            <a:r>
              <a:rPr lang="en-US" sz="1400" b="0" dirty="0">
                <a:latin typeface="Arial" charset="0"/>
                <a:cs typeface="Arial" charset="0"/>
              </a:rPr>
              <a:t>iPhone concept phone . Retrieved from</a:t>
            </a:r>
            <a:r>
              <a:rPr lang="en-US" sz="1400" b="0" dirty="0" smtClean="0">
                <a:latin typeface="Arial" charset="0"/>
                <a:cs typeface="Arial" charset="0"/>
              </a:rPr>
              <a:t>: </a:t>
            </a:r>
            <a:r>
              <a:rPr lang="en-US" sz="1400" b="0" dirty="0" smtClean="0">
                <a:solidFill>
                  <a:srgbClr val="FF0000"/>
                </a:solidFill>
                <a:latin typeface="Arial" charset="0"/>
                <a:cs typeface="Arial" charset="0"/>
                <a:hlinkClick r:id="rId5" tooltip="Link to IPHONE NEXT G CONCEPT by Samuel Lee Kwon"/>
              </a:rPr>
              <a:t>http</a:t>
            </a:r>
            <a:r>
              <a:rPr lang="en-US" sz="1400" b="0" dirty="0">
                <a:solidFill>
                  <a:srgbClr val="FF0000"/>
                </a:solidFill>
                <a:latin typeface="Arial" charset="0"/>
                <a:cs typeface="Arial" charset="0"/>
                <a:hlinkClick r:id="rId5" tooltip="Link to IPHONE NEXT G CONCEPT by Samuel Lee Kwon"/>
              </a:rPr>
              <a:t>://thecoolgadgets.com/iphone-next-g-concept-samuel-lee-kwon/</a:t>
            </a:r>
            <a:endParaRPr lang="en-US" sz="1400" b="0" dirty="0">
              <a:solidFill>
                <a:srgbClr val="FF0000"/>
              </a:solidFill>
              <a:latin typeface="Arial" charset="0"/>
              <a:cs typeface="Arial" charset="0"/>
            </a:endParaRPr>
          </a:p>
          <a:p>
            <a:pPr>
              <a:spcBef>
                <a:spcPct val="0"/>
              </a:spcBef>
            </a:pPr>
            <a:r>
              <a:rPr lang="en-US" sz="1400" b="0" dirty="0">
                <a:latin typeface="Arial" charset="0"/>
                <a:cs typeface="Arial" charset="0"/>
              </a:rPr>
              <a:t>Slide 11:  Image of Google Flu Trends website. Courtesy Google Flu Trends. Available: </a:t>
            </a:r>
            <a:r>
              <a:rPr lang="en-US" sz="1400" b="0" dirty="0">
                <a:latin typeface="Arial" charset="0"/>
                <a:cs typeface="Arial" charset="0"/>
                <a:hlinkClick r:id="rId6"/>
              </a:rPr>
              <a:t>http://www.google.org/flutrends</a:t>
            </a:r>
            <a:r>
              <a:rPr lang="en-US" sz="1400" b="0" dirty="0" smtClean="0">
                <a:latin typeface="Arial" charset="0"/>
                <a:cs typeface="Arial" charset="0"/>
                <a:hlinkClick r:id="rId6"/>
              </a:rPr>
              <a:t>/</a:t>
            </a:r>
            <a:endParaRPr lang="en-US" sz="1400" dirty="0"/>
          </a:p>
        </p:txBody>
      </p:sp>
      <p:sp>
        <p:nvSpPr>
          <p:cNvPr id="40963" name="Slide Number Placeholder 5"/>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53374FE-B1F4-6E4C-8A9E-BF19DF922BEC}" type="slidenum">
              <a:rPr lang="en-US" sz="1000">
                <a:solidFill>
                  <a:srgbClr val="898989"/>
                </a:solidFill>
              </a:rPr>
              <a:pPr/>
              <a:t>16</a:t>
            </a:fld>
            <a:endParaRPr lang="en-US" sz="100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Working with Health IT Systems</a:t>
            </a:r>
            <a:br>
              <a:rPr lang="en-US" dirty="0" smtClean="0"/>
            </a:br>
            <a:r>
              <a:rPr lang="en-US" dirty="0" smtClean="0"/>
              <a:t>Health IT in the Future</a:t>
            </a:r>
            <a:endParaRPr lang="en-US" dirty="0"/>
          </a:p>
        </p:txBody>
      </p:sp>
      <p:sp>
        <p:nvSpPr>
          <p:cNvPr id="3" name="Content Placeholder 2"/>
          <p:cNvSpPr>
            <a:spLocks noGrp="1"/>
          </p:cNvSpPr>
          <p:nvPr>
            <p:ph sz="quarter" idx="14"/>
          </p:nvPr>
        </p:nvSpPr>
        <p:spPr/>
        <p:txBody>
          <a:bodyPr/>
          <a:lstStyle/>
          <a:p>
            <a:r>
              <a:rPr lang="en-US" sz="2800" dirty="0">
                <a:latin typeface="Arial (body)" charset="0"/>
                <a:ea typeface="ＭＳ Ｐゴシック" charset="0"/>
                <a:cs typeface="Calibri" charset="0"/>
              </a:rPr>
              <a:t>This material </a:t>
            </a:r>
            <a:r>
              <a:rPr lang="en-US" sz="2800" dirty="0" smtClean="0">
                <a:latin typeface="Arial (body)" charset="0"/>
                <a:ea typeface="ＭＳ Ｐゴシック" charset="0"/>
                <a:cs typeface="Calibri" charset="0"/>
              </a:rPr>
              <a:t>was </a:t>
            </a:r>
            <a:r>
              <a:rPr lang="en-US" sz="2800" dirty="0">
                <a:latin typeface="Arial (body)" charset="0"/>
                <a:ea typeface="ＭＳ Ｐゴシック" charset="0"/>
                <a:cs typeface="Calibri" charset="0"/>
              </a:rPr>
              <a:t>developed by Johns Hopkins University, funded by the Department of Health and Human Services, Office of the National Coordinator for Health Information Technology under Award Number  IU24OC00013. </a:t>
            </a:r>
            <a:r>
              <a:rPr lang="en-US" sz="2800" dirty="0">
                <a:latin typeface="Arial (body)" charset="0"/>
                <a:ea typeface="Calibri" charset="0"/>
              </a:rPr>
              <a:t>This material was updated in 2016 by The University of Texas Health Science Center at Houston under Award Number </a:t>
            </a:r>
            <a:r>
              <a:rPr lang="en-US" sz="2800" dirty="0" smtClean="0">
                <a:latin typeface="Arial (body)" charset="0"/>
                <a:ea typeface="Calibri" charset="0"/>
              </a:rPr>
              <a:t>90WT0006.</a:t>
            </a:r>
            <a:endParaRPr lang="en-US" sz="2800"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17</a:t>
            </a:fld>
            <a:endParaRPr lang="en-US" dirty="0"/>
          </a:p>
        </p:txBody>
      </p:sp>
    </p:spTree>
    <p:extLst>
      <p:ext uri="{BB962C8B-B14F-4D97-AF65-F5344CB8AC3E}">
        <p14:creationId xmlns:p14="http://schemas.microsoft.com/office/powerpoint/2010/main" val="717079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atin typeface="Verdana" charset="0"/>
                <a:ea typeface="ＭＳ Ｐゴシック" charset="0"/>
                <a:cs typeface="Verdana" charset="0"/>
              </a:rPr>
              <a:t>Health IT in the Future Learning Objectives</a:t>
            </a:r>
            <a:br>
              <a:rPr lang="en-US">
                <a:latin typeface="Verdana" charset="0"/>
                <a:ea typeface="ＭＳ Ｐゴシック" charset="0"/>
                <a:cs typeface="Verdana" charset="0"/>
              </a:rPr>
            </a:br>
            <a:endParaRPr lang="en-US">
              <a:latin typeface="Verdana" charset="0"/>
              <a:ea typeface="ＭＳ Ｐゴシック" charset="0"/>
              <a:cs typeface="Verdana" charset="0"/>
            </a:endParaRPr>
          </a:p>
        </p:txBody>
      </p:sp>
      <p:sp>
        <p:nvSpPr>
          <p:cNvPr id="16386"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a:latin typeface="Arial" charset="0"/>
                <a:cs typeface="Arial" charset="0"/>
              </a:rPr>
              <a:t>Speculate on the relationship between HIT and health reform.</a:t>
            </a:r>
          </a:p>
          <a:p>
            <a:pPr eaLnBrk="1" hangingPunct="1"/>
            <a:r>
              <a:rPr lang="en-US" sz="3000">
                <a:latin typeface="Arial" charset="0"/>
                <a:cs typeface="Arial" charset="0"/>
              </a:rPr>
              <a:t>Suggest alternative designs for usable &amp; supportive HIT.</a:t>
            </a:r>
          </a:p>
          <a:p>
            <a:pPr eaLnBrk="1" hangingPunct="1"/>
            <a:r>
              <a:rPr lang="en-US" sz="3000">
                <a:latin typeface="Arial" charset="0"/>
                <a:cs typeface="Arial" charset="0"/>
              </a:rPr>
              <a:t>Hypothesize how HIT may intersect with publicly available data to improve health (i.e. Point of Sale, weather, GIS, foods, etc.).</a:t>
            </a:r>
          </a:p>
          <a:p>
            <a:pPr eaLnBrk="1" hangingPunct="1"/>
            <a:r>
              <a:rPr lang="en-US" sz="3000">
                <a:latin typeface="Arial" charset="0"/>
                <a:cs typeface="Arial" charset="0"/>
              </a:rPr>
              <a:t>Predict avenues of future innovations in HIT.</a:t>
            </a:r>
          </a:p>
          <a:p>
            <a:pPr eaLnBrk="1" hangingPunct="1"/>
            <a:endParaRPr lang="en-US" sz="3000">
              <a:latin typeface="Arial" charset="0"/>
            </a:endParaRPr>
          </a:p>
        </p:txBody>
      </p:sp>
      <p:sp>
        <p:nvSpPr>
          <p:cNvPr id="16387" name="Slide Number Placeholder 6"/>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B157E50-7D9C-FD41-BA62-5C6E85B3E6B7}" type="slidenum">
              <a:rPr lang="en-US" sz="1000">
                <a:solidFill>
                  <a:srgbClr val="898989"/>
                </a:solidFill>
              </a:rPr>
              <a:pPr/>
              <a:t>2</a:t>
            </a:fld>
            <a:endParaRPr lang="en-US" sz="100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z="3200">
                <a:latin typeface="Verdana" charset="0"/>
                <a:ea typeface="ＭＳ Ｐゴシック" charset="0"/>
                <a:cs typeface="Verdana" charset="0"/>
              </a:rPr>
              <a:t>Reform of the US Healthcare System</a:t>
            </a:r>
          </a:p>
        </p:txBody>
      </p:sp>
      <p:sp>
        <p:nvSpPr>
          <p:cNvPr id="18434" name="Content Placeholder 6"/>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700" dirty="0" smtClean="0">
                <a:latin typeface="Arial" charset="0"/>
              </a:rPr>
              <a:t>Patient Protection </a:t>
            </a:r>
            <a:r>
              <a:rPr lang="en-US" sz="2700" dirty="0">
                <a:latin typeface="Arial" charset="0"/>
              </a:rPr>
              <a:t>&amp; </a:t>
            </a:r>
            <a:br>
              <a:rPr lang="en-US" sz="2700" dirty="0">
                <a:latin typeface="Arial" charset="0"/>
              </a:rPr>
            </a:br>
            <a:r>
              <a:rPr lang="en-US" sz="2700" dirty="0">
                <a:latin typeface="Arial" charset="0"/>
              </a:rPr>
              <a:t>Affordable Care </a:t>
            </a:r>
            <a:r>
              <a:rPr lang="en-US" sz="2700" dirty="0" smtClean="0">
                <a:latin typeface="Arial" charset="0"/>
              </a:rPr>
              <a:t>Act of </a:t>
            </a:r>
            <a:r>
              <a:rPr lang="en-US" sz="2700" dirty="0">
                <a:latin typeface="Arial" charset="0"/>
              </a:rPr>
              <a:t>2010</a:t>
            </a:r>
          </a:p>
          <a:p>
            <a:pPr eaLnBrk="1" hangingPunct="1"/>
            <a:r>
              <a:rPr lang="en-US" sz="2700" dirty="0">
                <a:latin typeface="Arial" charset="0"/>
              </a:rPr>
              <a:t>CMS Center </a:t>
            </a:r>
            <a:r>
              <a:rPr lang="en-US" sz="2700" dirty="0" smtClean="0">
                <a:latin typeface="Arial" charset="0"/>
              </a:rPr>
              <a:t>For Innovations</a:t>
            </a:r>
            <a:endParaRPr lang="en-US" sz="2700" dirty="0">
              <a:latin typeface="Arial" charset="0"/>
            </a:endParaRPr>
          </a:p>
          <a:p>
            <a:pPr eaLnBrk="1" hangingPunct="1"/>
            <a:r>
              <a:rPr lang="en-US" sz="2700" dirty="0">
                <a:latin typeface="Arial" charset="0"/>
              </a:rPr>
              <a:t>“Journeys of care, not</a:t>
            </a:r>
            <a:br>
              <a:rPr lang="en-US" sz="2700" dirty="0">
                <a:latin typeface="Arial" charset="0"/>
              </a:rPr>
            </a:br>
            <a:r>
              <a:rPr lang="en-US" sz="2700" dirty="0">
                <a:latin typeface="Arial" charset="0"/>
              </a:rPr>
              <a:t> fragments </a:t>
            </a:r>
            <a:r>
              <a:rPr lang="en-US" sz="2700" dirty="0" smtClean="0">
                <a:latin typeface="Arial" charset="0"/>
              </a:rPr>
              <a:t>of care</a:t>
            </a:r>
            <a:r>
              <a:rPr lang="en-US" sz="2700" dirty="0">
                <a:latin typeface="Arial" charset="0"/>
              </a:rPr>
              <a:t>” (Berwick)</a:t>
            </a:r>
          </a:p>
          <a:p>
            <a:pPr eaLnBrk="1" hangingPunct="1">
              <a:buFont typeface="Arial" charset="0"/>
              <a:buNone/>
            </a:pPr>
            <a:r>
              <a:rPr lang="en-US" sz="2700" dirty="0" smtClean="0">
                <a:latin typeface="Arial" charset="0"/>
                <a:hlinkClick r:id="rId3" tooltip="Link to HealthCare.gov"/>
              </a:rPr>
              <a:t>http://www.healthcare.gov</a:t>
            </a:r>
            <a:endParaRPr lang="en-US" sz="2700" dirty="0">
              <a:latin typeface="Arial" charset="0"/>
            </a:endParaRPr>
          </a:p>
          <a:p>
            <a:pPr eaLnBrk="1" hangingPunct="1">
              <a:buFont typeface="Arial" charset="0"/>
              <a:buNone/>
            </a:pPr>
            <a:endParaRPr lang="en-US" sz="2700" dirty="0">
              <a:latin typeface="Arial" charset="0"/>
            </a:endParaRPr>
          </a:p>
          <a:p>
            <a:pPr eaLnBrk="1" hangingPunct="1"/>
            <a:endParaRPr lang="en-US" sz="2700" dirty="0">
              <a:latin typeface="Arial" charset="0"/>
            </a:endParaRPr>
          </a:p>
        </p:txBody>
      </p:sp>
      <p:sp>
        <p:nvSpPr>
          <p:cNvPr id="4" name="Text Placeholder 3"/>
          <p:cNvSpPr>
            <a:spLocks noGrp="1"/>
          </p:cNvSpPr>
          <p:nvPr>
            <p:ph type="body" sz="quarter" idx="33"/>
          </p:nvPr>
        </p:nvSpPr>
        <p:spPr/>
        <p:txBody>
          <a:bodyPr/>
          <a:lstStyle/>
          <a:p>
            <a:r>
              <a:rPr lang="en-US" dirty="0" smtClean="0"/>
              <a:t>(</a:t>
            </a:r>
            <a:r>
              <a:rPr lang="en-US" dirty="0" err="1" smtClean="0"/>
              <a:t>HealthCare.gov</a:t>
            </a:r>
            <a:r>
              <a:rPr lang="en-US" dirty="0" smtClean="0"/>
              <a:t>, 2016)</a:t>
            </a:r>
            <a:endParaRPr lang="en-US" dirty="0"/>
          </a:p>
        </p:txBody>
      </p:sp>
      <p:sp>
        <p:nvSpPr>
          <p:cNvPr id="18435" name="Slide Number Placeholder 6"/>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871333-8157-D948-88D5-6EA0013FF033}" type="slidenum">
              <a:rPr lang="en-US" sz="1000">
                <a:solidFill>
                  <a:srgbClr val="898989"/>
                </a:solidFill>
              </a:rPr>
              <a:pPr/>
              <a:t>3</a:t>
            </a:fld>
            <a:endParaRPr lang="en-US" sz="1000">
              <a:solidFill>
                <a:srgbClr val="898989"/>
              </a:solidFill>
            </a:endParaRPr>
          </a:p>
        </p:txBody>
      </p:sp>
      <p:pic>
        <p:nvPicPr>
          <p:cNvPr id="11" name="Picture 8" descr="Screenshot of Healthcare.gov homepage as of June 2016." title="Healthcare.gov homepage "/>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bwMode="auto">
          <a:xfrm>
            <a:off x="4648200" y="2012928"/>
            <a:ext cx="4041648" cy="296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7"/>
          <p:cNvSpPr>
            <a:spLocks noGrp="1"/>
          </p:cNvSpPr>
          <p:nvPr>
            <p:ph type="title"/>
          </p:nvPr>
        </p:nvSpPr>
        <p:spPr/>
        <p:txBody>
          <a:bodyPr/>
          <a:lstStyle/>
          <a:p>
            <a:r>
              <a:rPr lang="en-US">
                <a:latin typeface="Verdana" charset="0"/>
                <a:ea typeface="ＭＳ Ｐゴシック" charset="0"/>
                <a:cs typeface="Verdana" charset="0"/>
              </a:rPr>
              <a:t>Reform &amp; HIT</a:t>
            </a:r>
          </a:p>
        </p:txBody>
      </p:sp>
      <p:sp>
        <p:nvSpPr>
          <p:cNvPr id="20482" name="Content Placeholder 8"/>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Arial" charset="0"/>
              </a:rPr>
              <a:t>Fragments and fractures</a:t>
            </a:r>
          </a:p>
          <a:p>
            <a:pPr eaLnBrk="1" hangingPunct="1"/>
            <a:r>
              <a:rPr lang="en-US" dirty="0">
                <a:latin typeface="Arial" charset="0"/>
              </a:rPr>
              <a:t>ACA – AHRQ Center for QI and Patient Safety</a:t>
            </a:r>
          </a:p>
          <a:p>
            <a:pPr eaLnBrk="1" hangingPunct="1"/>
            <a:r>
              <a:rPr lang="en-US" dirty="0" err="1">
                <a:latin typeface="Arial" charset="0"/>
              </a:rPr>
              <a:t>Telehealth</a:t>
            </a:r>
            <a:r>
              <a:rPr lang="en-US" dirty="0">
                <a:latin typeface="Arial" charset="0"/>
              </a:rPr>
              <a:t> </a:t>
            </a:r>
            <a:r>
              <a:rPr lang="en-US" dirty="0" smtClean="0">
                <a:latin typeface="Arial" charset="0"/>
              </a:rPr>
              <a:t>expansion</a:t>
            </a:r>
            <a:endParaRPr lang="en-US" dirty="0">
              <a:latin typeface="Arial" charset="0"/>
            </a:endParaRPr>
          </a:p>
          <a:p>
            <a:pPr>
              <a:buFont typeface="Arial" charset="0"/>
              <a:buNone/>
            </a:pPr>
            <a:endParaRPr lang="en-US" dirty="0">
              <a:latin typeface="Arial" charset="0"/>
            </a:endParaRPr>
          </a:p>
        </p:txBody>
      </p:sp>
      <p:sp>
        <p:nvSpPr>
          <p:cNvPr id="4" name="Text Placeholder 3"/>
          <p:cNvSpPr>
            <a:spLocks noGrp="1"/>
          </p:cNvSpPr>
          <p:nvPr>
            <p:ph type="body" sz="quarter" idx="33"/>
          </p:nvPr>
        </p:nvSpPr>
        <p:spPr/>
        <p:txBody>
          <a:bodyPr/>
          <a:lstStyle/>
          <a:p>
            <a:r>
              <a:rPr lang="en-US" dirty="0" smtClean="0"/>
              <a:t>Image Courtesy of Dr. Patricia Abbot.</a:t>
            </a:r>
            <a:endParaRPr lang="en-US" dirty="0"/>
          </a:p>
        </p:txBody>
      </p:sp>
      <p:sp>
        <p:nvSpPr>
          <p:cNvPr id="20483" name="Slide Number Placeholder 6"/>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13D287-8BBD-9848-B663-C124E7E0EE4B}" type="slidenum">
              <a:rPr lang="en-US" sz="1000">
                <a:solidFill>
                  <a:srgbClr val="898989"/>
                </a:solidFill>
              </a:rPr>
              <a:pPr/>
              <a:t>4</a:t>
            </a:fld>
            <a:endParaRPr lang="en-US" sz="1000">
              <a:solidFill>
                <a:srgbClr val="898989"/>
              </a:solidFill>
            </a:endParaRPr>
          </a:p>
        </p:txBody>
      </p:sp>
      <p:pic>
        <p:nvPicPr>
          <p:cNvPr id="11" name="Picture 13" descr="A picture of a nurse teaching a patient how to use a telehealth device.  "/>
          <p:cNvPicPr>
            <a:picLocks noGrp="1" noChangeAspect="1"/>
          </p:cNvPicPr>
          <p:nvPr>
            <p:ph sz="quarter" idx="18"/>
          </p:nvPr>
        </p:nvPicPr>
        <p:blipFill rotWithShape="1">
          <a:blip r:embed="rId3">
            <a:extLst>
              <a:ext uri="{28A0092B-C50C-407E-A947-70E740481C1C}">
                <a14:useLocalDpi xmlns:a14="http://schemas.microsoft.com/office/drawing/2010/main" val="0"/>
              </a:ext>
            </a:extLst>
          </a:blip>
          <a:srcRect l="12825" t="4716" r="12825" b="14147"/>
          <a:stretch/>
        </p:blipFill>
        <p:spPr bwMode="auto">
          <a:xfrm>
            <a:off x="4648200" y="1815802"/>
            <a:ext cx="4041648" cy="37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pPr eaLnBrk="1" hangingPunct="1"/>
            <a:r>
              <a:rPr lang="en-US" dirty="0">
                <a:latin typeface="Verdana" charset="0"/>
                <a:ea typeface="ＭＳ Ｐゴシック" charset="0"/>
                <a:cs typeface="Verdana" charset="0"/>
              </a:rPr>
              <a:t>Alternative </a:t>
            </a:r>
            <a:r>
              <a:rPr lang="en-US" dirty="0" smtClean="0">
                <a:latin typeface="Verdana" charset="0"/>
                <a:ea typeface="ＭＳ Ｐゴシック" charset="0"/>
                <a:cs typeface="Verdana" charset="0"/>
              </a:rPr>
              <a:t>Designs </a:t>
            </a:r>
            <a:r>
              <a:rPr lang="en-US" dirty="0">
                <a:latin typeface="Verdana" charset="0"/>
                <a:ea typeface="ＭＳ Ｐゴシック" charset="0"/>
                <a:cs typeface="Verdana" charset="0"/>
              </a:rPr>
              <a:t>for HIT</a:t>
            </a:r>
          </a:p>
        </p:txBody>
      </p:sp>
      <p:sp>
        <p:nvSpPr>
          <p:cNvPr id="10" name="Content Placeholder 9"/>
          <p:cNvSpPr>
            <a:spLocks noGrp="1"/>
          </p:cNvSpPr>
          <p:nvPr>
            <p:ph sz="quarter" idx="34"/>
          </p:nvPr>
        </p:nvSpPr>
        <p:spPr/>
        <p:txBody>
          <a:bodyPr/>
          <a:lstStyle/>
          <a:p>
            <a:r>
              <a:rPr lang="en-US" sz="2800" dirty="0">
                <a:latin typeface="Arial" charset="0"/>
              </a:rPr>
              <a:t>Where might alternative designs take us?</a:t>
            </a:r>
          </a:p>
          <a:p>
            <a:pPr lvl="1"/>
            <a:r>
              <a:rPr lang="en-US" sz="2400" dirty="0">
                <a:latin typeface="Arial" charset="0"/>
              </a:rPr>
              <a:t>Wearable computers</a:t>
            </a:r>
          </a:p>
          <a:p>
            <a:pPr lvl="1"/>
            <a:r>
              <a:rPr lang="en-US" sz="2400" dirty="0">
                <a:latin typeface="Arial" charset="0"/>
              </a:rPr>
              <a:t>Implantable chips</a:t>
            </a:r>
          </a:p>
          <a:p>
            <a:pPr lvl="1"/>
            <a:r>
              <a:rPr lang="en-US" sz="2400" dirty="0">
                <a:latin typeface="Arial" charset="0"/>
              </a:rPr>
              <a:t>Mobile solutions for mobile clinicians</a:t>
            </a:r>
          </a:p>
          <a:p>
            <a:endParaRPr lang="en-US" dirty="0"/>
          </a:p>
        </p:txBody>
      </p:sp>
      <p:pic>
        <p:nvPicPr>
          <p:cNvPr id="20" name="Picture 30" descr="Google Executive modeling Google Glass wearable computer" title="Google Glass"/>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673351" y="3771900"/>
            <a:ext cx="360947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32"/>
          </p:nvPr>
        </p:nvSpPr>
        <p:spPr/>
        <p:txBody>
          <a:bodyPr/>
          <a:lstStyle/>
          <a:p>
            <a:r>
              <a:rPr lang="en-US" dirty="0" smtClean="0"/>
              <a:t>Braun, M., 2015, CC BY-NC-SA 2.0) </a:t>
            </a:r>
            <a:endParaRPr lang="en-US" dirty="0"/>
          </a:p>
        </p:txBody>
      </p:sp>
      <p:pic>
        <p:nvPicPr>
          <p:cNvPr id="21" name="Picture 33" descr="A wearable computer that looks like a wristwatch.  " title="Wristwatch Computer"/>
          <p:cNvPicPr>
            <a:picLocks noGrp="1" noChangeAspect="1"/>
          </p:cNvPicPr>
          <p:nvPr>
            <p:ph sz="quarter" idx="18"/>
          </p:nvPr>
        </p:nvPicPr>
        <p:blipFill rotWithShape="1">
          <a:blip r:embed="rId4">
            <a:extLst>
              <a:ext uri="{28A0092B-C50C-407E-A947-70E740481C1C}">
                <a14:useLocalDpi xmlns:a14="http://schemas.microsoft.com/office/drawing/2010/main" val="0"/>
              </a:ext>
            </a:extLst>
          </a:blip>
          <a:srcRect l="2263" t="17729" r="-2342" b="29958"/>
          <a:stretch/>
        </p:blipFill>
        <p:spPr bwMode="auto">
          <a:xfrm>
            <a:off x="4762500" y="3772370"/>
            <a:ext cx="3927348" cy="239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33"/>
          </p:nvPr>
        </p:nvSpPr>
        <p:spPr>
          <a:xfrm>
            <a:off x="5295900" y="6278880"/>
            <a:ext cx="2802433" cy="533400"/>
          </a:xfrm>
        </p:spPr>
        <p:txBody>
          <a:bodyPr/>
          <a:lstStyle/>
          <a:p>
            <a:r>
              <a:rPr lang="en-US" dirty="0" smtClean="0"/>
              <a:t>(Mann, S., 2014, GNU FDL v 1.2)</a:t>
            </a:r>
            <a:endParaRPr lang="en-US" dirty="0"/>
          </a:p>
        </p:txBody>
      </p:sp>
      <p:sp>
        <p:nvSpPr>
          <p:cNvPr id="22533" name="Slide Number Placeholder 2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7C5E3F-5E98-2144-B151-B1C4C142CE6D}" type="slidenum">
              <a:rPr lang="en-US" sz="1000">
                <a:solidFill>
                  <a:srgbClr val="898989"/>
                </a:solidFill>
              </a:rPr>
              <a:pPr/>
              <a:t>5</a:t>
            </a:fld>
            <a:endParaRPr lang="en-US" sz="1000">
              <a:solidFill>
                <a:srgbClr val="898989"/>
              </a:solidFill>
            </a:endParaRPr>
          </a:p>
        </p:txBody>
      </p:sp>
    </p:spTree>
    <p:extLst>
      <p:ext uri="{BB962C8B-B14F-4D97-AF65-F5344CB8AC3E}">
        <p14:creationId xmlns:p14="http://schemas.microsoft.com/office/powerpoint/2010/main" val="3170600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pPr eaLnBrk="1" hangingPunct="1"/>
            <a:r>
              <a:rPr lang="en-US" dirty="0">
                <a:latin typeface="Verdana" charset="0"/>
                <a:ea typeface="ＭＳ Ｐゴシック" charset="0"/>
                <a:cs typeface="Verdana" charset="0"/>
              </a:rPr>
              <a:t>Alternative Designs </a:t>
            </a:r>
            <a:r>
              <a:rPr lang="en-US" dirty="0" smtClean="0">
                <a:latin typeface="Verdana" charset="0"/>
                <a:ea typeface="ＭＳ Ｐゴシック" charset="0"/>
                <a:cs typeface="Verdana" charset="0"/>
              </a:rPr>
              <a:t>for HIT (cont’d)</a:t>
            </a:r>
            <a:endParaRPr lang="en-US" dirty="0">
              <a:latin typeface="Verdana" charset="0"/>
              <a:ea typeface="ＭＳ Ｐゴシック" charset="0"/>
              <a:cs typeface="Verdana" charset="0"/>
            </a:endParaRPr>
          </a:p>
        </p:txBody>
      </p:sp>
      <p:sp>
        <p:nvSpPr>
          <p:cNvPr id="2" name="Content Placeholder 1"/>
          <p:cNvSpPr>
            <a:spLocks noGrp="1"/>
          </p:cNvSpPr>
          <p:nvPr>
            <p:ph sz="quarter" idx="14"/>
          </p:nvPr>
        </p:nvSpPr>
        <p:spPr/>
        <p:txBody>
          <a:bodyPr/>
          <a:lstStyle/>
          <a:p>
            <a:r>
              <a:rPr lang="en-US" sz="2800" dirty="0">
                <a:latin typeface="Arial" charset="0"/>
              </a:rPr>
              <a:t>Where might alternative designs take us?</a:t>
            </a:r>
          </a:p>
          <a:p>
            <a:pPr lvl="1"/>
            <a:r>
              <a:rPr lang="en-US" sz="2400" dirty="0">
                <a:latin typeface="Arial" charset="0"/>
              </a:rPr>
              <a:t>I-phone like apps</a:t>
            </a:r>
          </a:p>
          <a:p>
            <a:pPr lvl="1"/>
            <a:r>
              <a:rPr lang="en-US" sz="2400" dirty="0">
                <a:latin typeface="Arial" charset="0"/>
              </a:rPr>
              <a:t>Advanced smart phones</a:t>
            </a:r>
          </a:p>
          <a:p>
            <a:pPr lvl="1"/>
            <a:r>
              <a:rPr lang="en-US" sz="2400" dirty="0">
                <a:latin typeface="Arial" charset="0"/>
              </a:rPr>
              <a:t>Robots</a:t>
            </a:r>
          </a:p>
          <a:p>
            <a:endParaRPr lang="en-US" dirty="0"/>
          </a:p>
        </p:txBody>
      </p:sp>
      <p:sp>
        <p:nvSpPr>
          <p:cNvPr id="22533" name="Slide Number Placeholder 2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7C5E3F-5E98-2144-B151-B1C4C142CE6D}" type="slidenum">
              <a:rPr lang="en-US" sz="1000">
                <a:solidFill>
                  <a:srgbClr val="898989"/>
                </a:solidFill>
              </a:rPr>
              <a:pPr/>
              <a:t>6</a:t>
            </a:fld>
            <a:endParaRPr lang="en-US" sz="1000">
              <a:solidFill>
                <a:srgbClr val="898989"/>
              </a:solidFill>
            </a:endParaRPr>
          </a:p>
        </p:txBody>
      </p:sp>
      <p:pic>
        <p:nvPicPr>
          <p:cNvPr id="13" name="Picture 25" descr="This series of three pictures depicts some other examples of alternative design. The first image uses a whimsical image of a cow on its back to introduce COWs or Computers on Wheels used on hospital units. The second shows a pet cat sleeping. A callout provides a closeup of implantable chips now implanted in animals for security purposes." title="Alternative Designs for HIT"/>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t="-1775" b="20437"/>
          <a:stretch/>
        </p:blipFill>
        <p:spPr bwMode="auto">
          <a:xfrm>
            <a:off x="459081" y="3403600"/>
            <a:ext cx="8229600" cy="293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7"/>
          <p:cNvSpPr>
            <a:spLocks noGrp="1"/>
          </p:cNvSpPr>
          <p:nvPr>
            <p:ph type="title"/>
          </p:nvPr>
        </p:nvSpPr>
        <p:spPr/>
        <p:txBody>
          <a:bodyPr/>
          <a:lstStyle/>
          <a:p>
            <a:r>
              <a:rPr lang="en-US">
                <a:latin typeface="Verdana" charset="0"/>
                <a:ea typeface="ＭＳ Ｐゴシック" charset="0"/>
                <a:cs typeface="Verdana" charset="0"/>
              </a:rPr>
              <a:t>Other Ideas</a:t>
            </a:r>
          </a:p>
        </p:txBody>
      </p:sp>
      <p:sp>
        <p:nvSpPr>
          <p:cNvPr id="9" name="Text Placeholder 8"/>
          <p:cNvSpPr>
            <a:spLocks noGrp="1"/>
          </p:cNvSpPr>
          <p:nvPr>
            <p:ph type="body" sz="quarter" idx="42"/>
          </p:nvPr>
        </p:nvSpPr>
        <p:spPr>
          <a:xfrm>
            <a:off x="838200" y="3555999"/>
            <a:ext cx="4229100" cy="284491"/>
          </a:xfrm>
        </p:spPr>
        <p:txBody>
          <a:bodyPr/>
          <a:lstStyle/>
          <a:p>
            <a:r>
              <a:rPr lang="en-US" dirty="0" smtClean="0"/>
              <a:t>(</a:t>
            </a:r>
            <a:r>
              <a:rPr lang="en-US" i="1" dirty="0" err="1" smtClean="0"/>
              <a:t>LookTel</a:t>
            </a:r>
            <a:r>
              <a:rPr lang="en-US" dirty="0" smtClean="0"/>
              <a:t>, 2012)</a:t>
            </a:r>
            <a:endParaRPr lang="en-US" dirty="0"/>
          </a:p>
        </p:txBody>
      </p:sp>
      <p:sp>
        <p:nvSpPr>
          <p:cNvPr id="6" name="Text Placeholder 5"/>
          <p:cNvSpPr>
            <a:spLocks noGrp="1"/>
          </p:cNvSpPr>
          <p:nvPr>
            <p:ph type="body" sz="quarter" idx="39"/>
          </p:nvPr>
        </p:nvSpPr>
        <p:spPr>
          <a:xfrm>
            <a:off x="3175000" y="6007100"/>
            <a:ext cx="2603500" cy="421640"/>
          </a:xfrm>
        </p:spPr>
        <p:txBody>
          <a:bodyPr/>
          <a:lstStyle/>
          <a:p>
            <a:r>
              <a:rPr lang="en-US" dirty="0" smtClean="0"/>
              <a:t>(Kwon, S. CC BY-NC-SA 2.0)</a:t>
            </a:r>
            <a:endParaRPr lang="en-US" dirty="0"/>
          </a:p>
        </p:txBody>
      </p:sp>
      <p:sp>
        <p:nvSpPr>
          <p:cNvPr id="8" name="Text Placeholder 7"/>
          <p:cNvSpPr>
            <a:spLocks noGrp="1"/>
          </p:cNvSpPr>
          <p:nvPr>
            <p:ph type="body" sz="quarter" idx="41"/>
          </p:nvPr>
        </p:nvSpPr>
        <p:spPr>
          <a:xfrm>
            <a:off x="5239926" y="3556000"/>
            <a:ext cx="3457034" cy="297180"/>
          </a:xfrm>
        </p:spPr>
        <p:txBody>
          <a:bodyPr/>
          <a:lstStyle/>
          <a:p>
            <a:r>
              <a:rPr lang="en-US" dirty="0" smtClean="0"/>
              <a:t>(SENSIMED Triggerfish</a:t>
            </a:r>
            <a:r>
              <a:rPr lang="en-US" sz="1400" baseline="30000" dirty="0" smtClean="0"/>
              <a:t>®</a:t>
            </a:r>
            <a:r>
              <a:rPr lang="en-US" dirty="0" smtClean="0"/>
              <a:t> Sensor, 2014)</a:t>
            </a:r>
            <a:endParaRPr lang="en-US" dirty="0"/>
          </a:p>
        </p:txBody>
      </p:sp>
      <p:sp>
        <p:nvSpPr>
          <p:cNvPr id="24578" name="Slide Number Placeholder 15"/>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12A803F-4E30-A642-87EC-C86315DC36EA}" type="slidenum">
              <a:rPr lang="en-US" sz="1000">
                <a:solidFill>
                  <a:srgbClr val="898989"/>
                </a:solidFill>
              </a:rPr>
              <a:pPr/>
              <a:t>7</a:t>
            </a:fld>
            <a:endParaRPr lang="en-US" sz="1000">
              <a:solidFill>
                <a:srgbClr val="898989"/>
              </a:solidFill>
            </a:endParaRPr>
          </a:p>
        </p:txBody>
      </p:sp>
      <p:pic>
        <p:nvPicPr>
          <p:cNvPr id="22" name="Picture 35" descr="An i-phone that prjects into the hand.  CC BY NC-ND 2.0" title="HIT interface"/>
          <p:cNvPicPr>
            <a:picLocks noGrp="1" noChangeAspect="1"/>
          </p:cNvPicPr>
          <p:nvPr>
            <p:ph sz="quarter" idx="37"/>
          </p:nvPr>
        </p:nvPicPr>
        <p:blipFill rotWithShape="1">
          <a:blip r:embed="rId3">
            <a:extLst>
              <a:ext uri="{28A0092B-C50C-407E-A947-70E740481C1C}">
                <a14:useLocalDpi xmlns:a14="http://schemas.microsoft.com/office/drawing/2010/main" val="0"/>
              </a:ext>
            </a:extLst>
          </a:blip>
          <a:srcRect l="1" t="7675" r="-10629" b="15795"/>
          <a:stretch/>
        </p:blipFill>
        <p:spPr bwMode="auto">
          <a:xfrm>
            <a:off x="3073400" y="4022847"/>
            <a:ext cx="3429000" cy="189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1" descr="Contact Lens with an embedded chip. " title="Sensimed Contact Lens"/>
          <p:cNvPicPr>
            <a:picLocks noGrp="1" noChangeAspect="1"/>
          </p:cNvPicPr>
          <p:nvPr>
            <p:ph sz="quarter" idx="35"/>
          </p:nvPr>
        </p:nvPicPr>
        <p:blipFill rotWithShape="1">
          <a:blip r:embed="rId4">
            <a:extLst>
              <a:ext uri="{28A0092B-C50C-407E-A947-70E740481C1C}">
                <a14:useLocalDpi xmlns:a14="http://schemas.microsoft.com/office/drawing/2010/main" val="0"/>
              </a:ext>
            </a:extLst>
          </a:blip>
          <a:srcRect t="37521" b="15396"/>
          <a:stretch/>
        </p:blipFill>
        <p:spPr bwMode="auto">
          <a:xfrm>
            <a:off x="5151026" y="1346199"/>
            <a:ext cx="3457034" cy="210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8" descr="The looktell device, which is a cell phone app that, based on a picture that was taken of a one dollar bill, recongizes it and speaks the identity of the object, in this case, the one dollar bill.  " title="Other Ideas for HIT interface"/>
          <p:cNvPicPr>
            <a:picLocks noGrp="1" noChangeAspect="1"/>
          </p:cNvPicPr>
          <p:nvPr>
            <p:ph sz="quarter" idx="14"/>
          </p:nvPr>
        </p:nvPicPr>
        <p:blipFill rotWithShape="1">
          <a:blip r:embed="rId5">
            <a:extLst>
              <a:ext uri="{28A0092B-C50C-407E-A947-70E740481C1C}">
                <a14:useLocalDpi xmlns:a14="http://schemas.microsoft.com/office/drawing/2010/main" val="0"/>
              </a:ext>
            </a:extLst>
          </a:blip>
          <a:srcRect t="-558" b="16342"/>
          <a:stretch/>
        </p:blipFill>
        <p:spPr bwMode="auto">
          <a:xfrm>
            <a:off x="419100" y="1600200"/>
            <a:ext cx="46228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smtClean="0">
                <a:latin typeface="Verdana" charset="0"/>
                <a:ea typeface="ＭＳ Ｐゴシック" charset="0"/>
                <a:cs typeface="Verdana" charset="0"/>
              </a:rPr>
              <a:t>General Data and Healthcare</a:t>
            </a:r>
            <a:endParaRPr lang="en-US" dirty="0">
              <a:latin typeface="Verdana" charset="0"/>
              <a:ea typeface="ＭＳ Ｐゴシック" charset="0"/>
              <a:cs typeface="Verdana" charset="0"/>
            </a:endParaRPr>
          </a:p>
        </p:txBody>
      </p:sp>
      <p:sp>
        <p:nvSpPr>
          <p:cNvPr id="26626" name="Content Placeholder 7"/>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dirty="0">
                <a:latin typeface="Arial" charset="0"/>
              </a:rPr>
              <a:t>How might </a:t>
            </a:r>
            <a:r>
              <a:rPr lang="ja-JP" altLang="en-US" sz="2800" dirty="0">
                <a:latin typeface="Arial" charset="0"/>
              </a:rPr>
              <a:t>“</a:t>
            </a:r>
            <a:r>
              <a:rPr lang="en-US" altLang="ja-JP" sz="2800" dirty="0">
                <a:latin typeface="Arial" charset="0"/>
              </a:rPr>
              <a:t>general data</a:t>
            </a:r>
            <a:r>
              <a:rPr lang="ja-JP" altLang="en-US" sz="2800" dirty="0">
                <a:latin typeface="Arial" charset="0"/>
              </a:rPr>
              <a:t>”</a:t>
            </a:r>
            <a:r>
              <a:rPr lang="en-US" altLang="ja-JP" sz="2800" dirty="0">
                <a:latin typeface="Arial" charset="0"/>
              </a:rPr>
              <a:t> contribute to health of persons and populations?</a:t>
            </a:r>
          </a:p>
          <a:p>
            <a:pPr eaLnBrk="1" hangingPunct="1"/>
            <a:r>
              <a:rPr lang="en-CA" sz="2800" dirty="0" err="1">
                <a:latin typeface="Arial" charset="0"/>
              </a:rPr>
              <a:t>Biosurveillance</a:t>
            </a:r>
            <a:endParaRPr lang="en-CA" sz="2800" dirty="0">
              <a:latin typeface="Arial" charset="0"/>
            </a:endParaRPr>
          </a:p>
          <a:p>
            <a:pPr lvl="1" eaLnBrk="1" hangingPunct="1">
              <a:spcAft>
                <a:spcPts val="1600"/>
              </a:spcAft>
            </a:pPr>
            <a:r>
              <a:rPr lang="ja-JP" altLang="en-US" sz="2400" dirty="0">
                <a:latin typeface="Arial" charset="0"/>
              </a:rPr>
              <a:t>“</a:t>
            </a:r>
            <a:r>
              <a:rPr lang="en-US" altLang="ja-JP" sz="2400" dirty="0">
                <a:latin typeface="Arial" charset="0"/>
              </a:rPr>
              <a:t>Collection and integration of timely health-related information for public health action achieved through the early detection, characterization, and situation awareness of exposures and acute human health events of public health significance.</a:t>
            </a:r>
            <a:r>
              <a:rPr lang="ja-JP" altLang="en-US" sz="2400" dirty="0">
                <a:latin typeface="Arial" charset="0"/>
              </a:rPr>
              <a:t>”</a:t>
            </a:r>
            <a:endParaRPr lang="en-CA" altLang="ja-JP" sz="2400" dirty="0">
              <a:latin typeface="Arial" charset="0"/>
            </a:endParaRPr>
          </a:p>
          <a:p>
            <a:pPr lvl="1" eaLnBrk="1" hangingPunct="1">
              <a:buFont typeface="Arial" charset="0"/>
              <a:buNone/>
            </a:pPr>
            <a:r>
              <a:rPr lang="en-US" sz="1800" dirty="0" smtClean="0">
                <a:latin typeface="Arial" charset="0"/>
              </a:rPr>
              <a:t>	(</a:t>
            </a:r>
            <a:r>
              <a:rPr lang="en-US" sz="1800" dirty="0" err="1" smtClean="0">
                <a:latin typeface="Arial" charset="0"/>
              </a:rPr>
              <a:t>Fleischauer</a:t>
            </a:r>
            <a:r>
              <a:rPr lang="en-US" sz="1800" dirty="0">
                <a:latin typeface="Arial" charset="0"/>
              </a:rPr>
              <a:t>, Diaz, &amp; </a:t>
            </a:r>
            <a:r>
              <a:rPr lang="en-US" sz="1800" dirty="0" err="1" smtClean="0">
                <a:latin typeface="Arial" charset="0"/>
              </a:rPr>
              <a:t>Sosin</a:t>
            </a:r>
            <a:r>
              <a:rPr lang="en-US" sz="1800" dirty="0" smtClean="0">
                <a:latin typeface="Arial" charset="0"/>
              </a:rPr>
              <a:t>, 2008)</a:t>
            </a:r>
            <a:endParaRPr lang="en-US" sz="1800" dirty="0">
              <a:latin typeface="Arial" charset="0"/>
            </a:endParaRPr>
          </a:p>
        </p:txBody>
      </p:sp>
      <p:sp>
        <p:nvSpPr>
          <p:cNvPr id="26627" name="Slide Number Placeholder 6"/>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2A1AD9-4CEB-4943-B2A3-2504B11F4E19}" type="slidenum">
              <a:rPr lang="en-US" sz="1000">
                <a:solidFill>
                  <a:srgbClr val="898989"/>
                </a:solidFill>
              </a:rPr>
              <a:pPr/>
              <a:t>8</a:t>
            </a:fld>
            <a:endParaRPr lang="en-US" sz="100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p:txBody>
          <a:bodyPr/>
          <a:lstStyle/>
          <a:p>
            <a:r>
              <a:rPr lang="en-US" dirty="0" err="1" smtClean="0">
                <a:latin typeface="Verdana" charset="0"/>
                <a:ea typeface="ＭＳ Ｐゴシック" charset="0"/>
                <a:cs typeface="Verdana" charset="0"/>
              </a:rPr>
              <a:t>Infodemiology</a:t>
            </a:r>
            <a:endParaRPr lang="en-US" dirty="0">
              <a:latin typeface="Verdana" charset="0"/>
              <a:ea typeface="ＭＳ Ｐゴシック" charset="0"/>
              <a:cs typeface="Verdana" charset="0"/>
            </a:endParaRPr>
          </a:p>
        </p:txBody>
      </p:sp>
      <p:sp>
        <p:nvSpPr>
          <p:cNvPr id="28674" name="Content Placeholder 2"/>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400">
                <a:latin typeface="Arial" charset="0"/>
              </a:rPr>
              <a:t>“</a:t>
            </a:r>
            <a:r>
              <a:rPr lang="en-US" altLang="ja-JP" sz="4400">
                <a:latin typeface="Arial" charset="0"/>
              </a:rPr>
              <a:t>Infodemiology</a:t>
            </a:r>
            <a:r>
              <a:rPr lang="ja-JP" altLang="en-US" sz="4400">
                <a:latin typeface="Arial" charset="0"/>
              </a:rPr>
              <a:t>”</a:t>
            </a:r>
            <a:endParaRPr lang="en-US" altLang="ja-JP" sz="4400">
              <a:latin typeface="Arial" charset="0"/>
            </a:endParaRPr>
          </a:p>
          <a:p>
            <a:pPr marL="400050" lvl="1" indent="0" eaLnBrk="1" hangingPunct="1">
              <a:buFont typeface="Arial" charset="0"/>
              <a:buNone/>
            </a:pPr>
            <a:r>
              <a:rPr lang="en-CA" sz="2400">
                <a:latin typeface="Arial" charset="0"/>
              </a:rPr>
              <a:t>	</a:t>
            </a:r>
            <a:r>
              <a:rPr lang="en-CA">
                <a:latin typeface="Arial" charset="0"/>
              </a:rPr>
              <a:t>“The Internet has made measurable what was  previously immeasurable: The distribution of health  information in a population, tracking (in real time) health information trends over time, and identifying gaps between information supply and demand.”</a:t>
            </a:r>
          </a:p>
          <a:p>
            <a:pPr marL="400050" lvl="1" indent="0" eaLnBrk="1" hangingPunct="1">
              <a:buFont typeface="Arial" charset="0"/>
              <a:buNone/>
            </a:pPr>
            <a:r>
              <a:rPr lang="en-US" sz="2400">
                <a:latin typeface="Arial" charset="0"/>
              </a:rPr>
              <a:t>					</a:t>
            </a:r>
            <a:r>
              <a:rPr lang="en-US" sz="1800">
                <a:latin typeface="Arial" charset="0"/>
              </a:rPr>
              <a:t>Eysenbach G. (2009)</a:t>
            </a:r>
            <a:endParaRPr lang="en-CA" sz="1800">
              <a:latin typeface="Arial" charset="0"/>
            </a:endParaRPr>
          </a:p>
          <a:p>
            <a:endParaRPr lang="en-US">
              <a:latin typeface="Arial" charset="0"/>
            </a:endParaRPr>
          </a:p>
        </p:txBody>
      </p:sp>
      <p:sp>
        <p:nvSpPr>
          <p:cNvPr id="28675" name="Slide Number Placeholder 4"/>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F6A9FE3-8D12-9E41-9ACF-3F94CD83AE58}" type="slidenum">
              <a:rPr lang="en-US" sz="1000">
                <a:solidFill>
                  <a:srgbClr val="898989"/>
                </a:solidFill>
              </a:rPr>
              <a:pPr/>
              <a:t>9</a:t>
            </a:fld>
            <a:endParaRPr lang="en-US" sz="1000">
              <a:solidFill>
                <a:srgbClr val="898989"/>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mpX_unitY_Lecture_Slides_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ompX_unitY_Lecture_Slides_Template.potx" id="{BFDE5FB8-FBB1-4F5A-B8AC-26771944143A}" vid="{3ABEC94C-E8A2-4610-93A8-5C6AB19693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CompX_unitY_Lecture_Slides_Template.potx</Template>
  <TotalTime>746</TotalTime>
  <Words>5525</Words>
  <Application>Microsoft Office PowerPoint</Application>
  <PresentationFormat>On-screen Show (4:3)</PresentationFormat>
  <Paragraphs>227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CompX_unitY_Lecture_Slides_Template</vt:lpstr>
      <vt:lpstr>Working with Health IT Systems </vt:lpstr>
      <vt:lpstr>Health IT in the Future Learning Objectives </vt:lpstr>
      <vt:lpstr>Reform of the US Healthcare System</vt:lpstr>
      <vt:lpstr>Reform &amp; HIT</vt:lpstr>
      <vt:lpstr>Alternative Designs for HIT</vt:lpstr>
      <vt:lpstr>Alternative Designs for HIT (cont’d)</vt:lpstr>
      <vt:lpstr>Other Ideas</vt:lpstr>
      <vt:lpstr>General Data and Healthcare</vt:lpstr>
      <vt:lpstr>Infodemiology</vt:lpstr>
      <vt:lpstr>Infodemiology defined</vt:lpstr>
      <vt:lpstr>Infodemiology in Action</vt:lpstr>
      <vt:lpstr>Mining Data – Looking for Gold</vt:lpstr>
      <vt:lpstr>Health IT in the Future Summary</vt:lpstr>
      <vt:lpstr>Health IT in the Future References</vt:lpstr>
      <vt:lpstr>Health IT in the Future References (cont’d)</vt:lpstr>
      <vt:lpstr>Health IT in the Future References (cont’d – 2)</vt:lpstr>
      <vt:lpstr>Working with Health IT Systems Health IT in the Future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7, Unit 11: Working With Heatlh IT Systems: Health IT In the Future</dc:title>
  <dc:subject>Working with Health IT Systems, Health IT in the Future</dc:subject>
  <dc:creator>U.S. Department of Health and Human Services Office of the National Coordinator for Health Information Technology</dc:creator>
  <cp:keywords>Health IT, informatics, future, devices, wearable, technology, health, biomedical informatics</cp:keywords>
  <cp:lastModifiedBy>The Department of Health and Human Services</cp:lastModifiedBy>
  <cp:revision>84</cp:revision>
  <dcterms:created xsi:type="dcterms:W3CDTF">2016-02-10T15:30:00Z</dcterms:created>
  <dcterms:modified xsi:type="dcterms:W3CDTF">2017-05-23T18:45:12Z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