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2.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98" r:id="rId1"/>
  </p:sldMasterIdLst>
  <p:notesMasterIdLst>
    <p:notesMasterId r:id="rId28"/>
  </p:notesMasterIdLst>
  <p:handoutMasterIdLst>
    <p:handoutMasterId r:id="rId29"/>
  </p:handoutMasterIdLst>
  <p:sldIdLst>
    <p:sldId id="256" r:id="rId2"/>
    <p:sldId id="257" r:id="rId3"/>
    <p:sldId id="272" r:id="rId4"/>
    <p:sldId id="289" r:id="rId5"/>
    <p:sldId id="273" r:id="rId6"/>
    <p:sldId id="274" r:id="rId7"/>
    <p:sldId id="275" r:id="rId8"/>
    <p:sldId id="276" r:id="rId9"/>
    <p:sldId id="278" r:id="rId10"/>
    <p:sldId id="279" r:id="rId11"/>
    <p:sldId id="280" r:id="rId12"/>
    <p:sldId id="281" r:id="rId13"/>
    <p:sldId id="282" r:id="rId14"/>
    <p:sldId id="283" r:id="rId15"/>
    <p:sldId id="290" r:id="rId16"/>
    <p:sldId id="285" r:id="rId17"/>
    <p:sldId id="284" r:id="rId18"/>
    <p:sldId id="287" r:id="rId19"/>
    <p:sldId id="291" r:id="rId20"/>
    <p:sldId id="293" r:id="rId21"/>
    <p:sldId id="294" r:id="rId22"/>
    <p:sldId id="292" r:id="rId23"/>
    <p:sldId id="295" r:id="rId24"/>
    <p:sldId id="270" r:id="rId25"/>
    <p:sldId id="267" r:id="rId26"/>
    <p:sldId id="296" r:id="rId27"/>
  </p:sldIdLst>
  <p:sldSz cx="9144000" cy="6858000" type="screen4x3"/>
  <p:notesSz cx="9144000" cy="6858000"/>
  <p:custDataLst>
    <p:tags r:id="rId3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73824" autoAdjust="0"/>
  </p:normalViewPr>
  <p:slideViewPr>
    <p:cSldViewPr>
      <p:cViewPr varScale="1">
        <p:scale>
          <a:sx n="66" d="100"/>
          <a:sy n="66" d="100"/>
        </p:scale>
        <p:origin x="-278" y="-82"/>
      </p:cViewPr>
      <p:guideLst>
        <p:guide orient="horz" pos="2160"/>
        <p:guide pos="2880"/>
      </p:guideLst>
    </p:cSldViewPr>
  </p:slideViewPr>
  <p:outlineViewPr>
    <p:cViewPr>
      <p:scale>
        <a:sx n="33" d="100"/>
        <a:sy n="33" d="100"/>
      </p:scale>
      <p:origin x="0" y="197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8BC8D1D4-27D8-42D2-9225-994C4C9098A4}" type="datetimeFigureOut">
              <a:rPr lang="en-US"/>
              <a:pPr>
                <a:defRPr/>
              </a:pPr>
              <a:t>7/15/2017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3ECE46A0-4E91-498D-B0F0-F303CC9BEE7A}" type="slidenum">
              <a:rPr lang="en-US" altLang="en-US"/>
              <a:pPr/>
              <a:t>‹#›</a:t>
            </a:fld>
            <a:endParaRPr lang="en-US" altLang="en-US"/>
          </a:p>
        </p:txBody>
      </p:sp>
    </p:spTree>
    <p:extLst>
      <p:ext uri="{BB962C8B-B14F-4D97-AF65-F5344CB8AC3E}">
        <p14:creationId xmlns:p14="http://schemas.microsoft.com/office/powerpoint/2010/main" val="392637023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1BF136C-7A93-4607-9123-C1EEBDF8B767}" type="datetimeFigureOut">
              <a:rPr lang="en-US"/>
              <a:pPr>
                <a:defRPr/>
              </a:pPr>
              <a:t>7/15/2017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5CAB48FB-C910-4D25-9658-0FC907037393}" type="slidenum">
              <a:rPr lang="en-US" altLang="en-US"/>
              <a:pPr/>
              <a:t>‹#›</a:t>
            </a:fld>
            <a:endParaRPr lang="en-US" altLang="en-US"/>
          </a:p>
        </p:txBody>
      </p:sp>
    </p:spTree>
    <p:extLst>
      <p:ext uri="{BB962C8B-B14F-4D97-AF65-F5344CB8AC3E}">
        <p14:creationId xmlns:p14="http://schemas.microsoft.com/office/powerpoint/2010/main" val="338860939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Welcome to </a:t>
            </a:r>
            <a:r>
              <a:rPr lang="en-US" altLang="en-US" b="1" dirty="0"/>
              <a:t>Health Information Exchange.</a:t>
            </a:r>
            <a:r>
              <a:rPr lang="en-US" altLang="en-US" b="1" baseline="0" dirty="0"/>
              <a:t> </a:t>
            </a:r>
            <a:r>
              <a:rPr lang="en-US" altLang="en-US" b="0" baseline="0" dirty="0"/>
              <a:t>This is lecture </a:t>
            </a:r>
            <a:r>
              <a:rPr lang="en-US" altLang="en-US" b="1" baseline="0" dirty="0"/>
              <a:t>a, Concepts and Theory of Health </a:t>
            </a:r>
            <a:r>
              <a:rPr lang="en-US" altLang="en-US" b="1" baseline="0"/>
              <a:t>Information Exchange.</a:t>
            </a:r>
            <a:endParaRPr lang="en-US" altLang="en-US" b="1" dirty="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7844F7-D3A8-4EAA-A3E3-401431811ACF}" type="slidenum">
              <a:rPr lang="en-US" altLang="en-US"/>
              <a:pPr eaLnBrk="1" hangingPunct="1"/>
              <a:t>1</a:t>
            </a:fld>
            <a:endParaRPr lang="en-US" altLang="en-US"/>
          </a:p>
        </p:txBody>
      </p:sp>
    </p:spTree>
    <p:extLst>
      <p:ext uri="{BB962C8B-B14F-4D97-AF65-F5344CB8AC3E}">
        <p14:creationId xmlns:p14="http://schemas.microsoft.com/office/powerpoint/2010/main" val="830016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xfrm>
            <a:off x="2865438" y="512763"/>
            <a:ext cx="3409950" cy="25574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noChangeArrowheads="1"/>
          </p:cNvSpPr>
          <p:nvPr>
            <p:ph type="body" idx="1"/>
          </p:nvPr>
        </p:nvSpPr>
        <p:spPr bwMode="auto">
          <a:xfrm>
            <a:off x="1219200" y="3241675"/>
            <a:ext cx="6705600" cy="3127375"/>
          </a:xfrm>
          <a:extLst/>
        </p:spPr>
        <p:txBody>
          <a:bodyPr wrap="square" numCol="1" anchor="t" anchorCtr="0" compatLnSpc="1">
            <a:prstTxWarp prst="textNoShape">
              <a:avLst/>
            </a:prstTxWarp>
          </a:bodyPr>
          <a:lstStyle/>
          <a:p>
            <a:pPr>
              <a:defRPr/>
            </a:pPr>
            <a:r>
              <a:rPr lang="en-US" dirty="0"/>
              <a:t>An HIE must serve ….</a:t>
            </a:r>
          </a:p>
          <a:p>
            <a:pPr marL="171450" indent="-171450">
              <a:lnSpc>
                <a:spcPct val="80000"/>
              </a:lnSpc>
              <a:buFont typeface="Arial" pitchFamily="34" charset="0"/>
              <a:buChar char="•"/>
              <a:defRPr/>
            </a:pPr>
            <a:r>
              <a:rPr lang="en-US" dirty="0"/>
              <a:t>Real-time connectivity to provide appropriate and controlled access to aggregated patient data.</a:t>
            </a:r>
          </a:p>
          <a:p>
            <a:pPr marL="171450" indent="-171450">
              <a:lnSpc>
                <a:spcPct val="80000"/>
              </a:lnSpc>
              <a:buFont typeface="Arial" pitchFamily="34" charset="0"/>
              <a:buChar char="•"/>
              <a:defRPr/>
            </a:pPr>
            <a:r>
              <a:rPr lang="en-US" dirty="0"/>
              <a:t>Disease registries permit the monitoring and assurance of high quality care.</a:t>
            </a:r>
          </a:p>
          <a:p>
            <a:pPr marL="171450" indent="-171450">
              <a:lnSpc>
                <a:spcPct val="80000"/>
              </a:lnSpc>
              <a:buFont typeface="Arial" pitchFamily="34" charset="0"/>
              <a:buChar char="•"/>
              <a:defRPr/>
            </a:pPr>
            <a:r>
              <a:rPr lang="en-US" dirty="0"/>
              <a:t>Research databases are derived for specific purposes and for specific periods of time.</a:t>
            </a:r>
          </a:p>
          <a:p>
            <a:pPr marL="171450" indent="-171450">
              <a:lnSpc>
                <a:spcPct val="80000"/>
              </a:lnSpc>
              <a:buFont typeface="Arial" pitchFamily="34" charset="0"/>
              <a:buChar char="•"/>
              <a:defRPr/>
            </a:pPr>
            <a:r>
              <a:rPr lang="en-US" dirty="0"/>
              <a:t>Reimbursement is derived from clinical data, ideally in real time.</a:t>
            </a:r>
          </a:p>
          <a:p>
            <a:pPr marL="171450" indent="-171450">
              <a:lnSpc>
                <a:spcPct val="80000"/>
              </a:lnSpc>
              <a:buFont typeface="Arial" pitchFamily="34" charset="0"/>
              <a:buChar char="•"/>
              <a:defRPr/>
            </a:pPr>
            <a:r>
              <a:rPr lang="en-US" dirty="0"/>
              <a:t>Accreditation, credentialing  and statistical reporting are derived products.</a:t>
            </a:r>
          </a:p>
          <a:p>
            <a:pPr marL="171450" indent="-171450">
              <a:lnSpc>
                <a:spcPct val="80000"/>
              </a:lnSpc>
              <a:buFont typeface="Arial" pitchFamily="34" charset="0"/>
              <a:buChar char="•"/>
              <a:defRPr/>
            </a:pPr>
            <a:r>
              <a:rPr lang="en-US" dirty="0"/>
              <a:t>The data warehouse contains all data for legal and archiving purposes.</a:t>
            </a:r>
          </a:p>
          <a:p>
            <a:pPr marL="171450" indent="-171450">
              <a:lnSpc>
                <a:spcPct val="80000"/>
              </a:lnSpc>
              <a:buFont typeface="Arial" pitchFamily="34" charset="0"/>
              <a:buChar char="•"/>
              <a:defRPr/>
            </a:pPr>
            <a:r>
              <a:rPr lang="en-US" dirty="0"/>
              <a:t>Support consumer driven healthcare</a:t>
            </a:r>
          </a:p>
          <a:p>
            <a:pPr marL="171450" indent="-171450">
              <a:lnSpc>
                <a:spcPct val="80000"/>
              </a:lnSpc>
              <a:buFont typeface="Arial" pitchFamily="34" charset="0"/>
              <a:buChar char="•"/>
              <a:defRPr/>
            </a:pPr>
            <a:r>
              <a:rPr lang="en-US" dirty="0"/>
              <a:t>Mandatory reporting such as immunizations, Healthcare Acquired Infections (HAI), etc.</a:t>
            </a:r>
          </a:p>
        </p:txBody>
      </p:sp>
    </p:spTree>
    <p:extLst>
      <p:ext uri="{BB962C8B-B14F-4D97-AF65-F5344CB8AC3E}">
        <p14:creationId xmlns:p14="http://schemas.microsoft.com/office/powerpoint/2010/main" val="1186642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Grp="1" noChangeArrowheads="1"/>
          </p:cNvSpPr>
          <p:nvPr>
            <p:ph type="body" idx="1"/>
          </p:nvPr>
        </p:nvSpPr>
        <p:spPr bwMode="auto">
          <a:extLst/>
        </p:spPr>
        <p:txBody>
          <a:bodyPr wrap="square" numCol="1" anchor="t" anchorCtr="0" compatLnSpc="1">
            <a:prstTxWarp prst="textNoShape">
              <a:avLst/>
            </a:prstTxWarp>
          </a:bodyPr>
          <a:lstStyle/>
          <a:p>
            <a:pPr>
              <a:defRPr/>
            </a:pPr>
            <a:r>
              <a:rPr lang="en-US" dirty="0"/>
              <a:t>What’s in it for the consumer?</a:t>
            </a:r>
          </a:p>
          <a:p>
            <a:pPr marL="171450" indent="-171450">
              <a:lnSpc>
                <a:spcPct val="90000"/>
              </a:lnSpc>
              <a:buFont typeface="Arial" pitchFamily="34" charset="0"/>
              <a:buChar char="•"/>
              <a:defRPr/>
            </a:pPr>
            <a:r>
              <a:rPr lang="en-US" dirty="0"/>
              <a:t>Appropriate care is enhanced by a complete set of data about the patient, particularly when combined with decision support,</a:t>
            </a:r>
          </a:p>
          <a:p>
            <a:pPr marL="171450" indent="-171450">
              <a:lnSpc>
                <a:spcPct val="90000"/>
              </a:lnSpc>
              <a:buFont typeface="Arial" pitchFamily="34" charset="0"/>
              <a:buChar char="•"/>
              <a:defRPr/>
            </a:pPr>
            <a:r>
              <a:rPr lang="en-US" dirty="0"/>
              <a:t>Patient safety is enhanced by complete and timely data at point of care,</a:t>
            </a:r>
          </a:p>
          <a:p>
            <a:pPr marL="171450" indent="-171450">
              <a:lnSpc>
                <a:spcPct val="90000"/>
              </a:lnSpc>
              <a:buFont typeface="Arial" pitchFamily="34" charset="0"/>
              <a:buChar char="•"/>
              <a:defRPr/>
            </a:pPr>
            <a:r>
              <a:rPr lang="en-US" dirty="0"/>
              <a:t>Effective and appropriate treatment, and</a:t>
            </a:r>
          </a:p>
          <a:p>
            <a:pPr marL="171450" indent="-171450">
              <a:lnSpc>
                <a:spcPct val="90000"/>
              </a:lnSpc>
              <a:buFont typeface="Arial" pitchFamily="34" charset="0"/>
              <a:buChar char="•"/>
              <a:defRPr/>
            </a:pPr>
            <a:r>
              <a:rPr lang="en-US" dirty="0"/>
              <a:t>Patient satisfaction and trust is enhanced by a care giver who knows all about the patient, without the patient having to remember and repeat a full medical history.</a:t>
            </a:r>
          </a:p>
          <a:p>
            <a:pPr>
              <a:lnSpc>
                <a:spcPct val="90000"/>
              </a:lnSpc>
              <a:defRPr/>
            </a:pPr>
            <a:endParaRPr lang="en-US" dirty="0"/>
          </a:p>
          <a:p>
            <a:pPr>
              <a:buFontTx/>
              <a:buChar char="•"/>
              <a:defRPr/>
            </a:pPr>
            <a:endParaRPr lang="en-US" dirty="0"/>
          </a:p>
        </p:txBody>
      </p:sp>
    </p:spTree>
    <p:extLst>
      <p:ext uri="{BB962C8B-B14F-4D97-AF65-F5344CB8AC3E}">
        <p14:creationId xmlns:p14="http://schemas.microsoft.com/office/powerpoint/2010/main" val="1971636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lnSpc>
                <a:spcPct val="90000"/>
              </a:lnSpc>
              <a:buFont typeface="Arial" pitchFamily="34" charset="0"/>
              <a:buNone/>
              <a:defRPr/>
            </a:pPr>
            <a:r>
              <a:rPr lang="en-US" dirty="0"/>
              <a:t>The following are also advantages for the consumer.</a:t>
            </a:r>
          </a:p>
          <a:p>
            <a:pPr marL="171450" indent="-171450">
              <a:lnSpc>
                <a:spcPct val="90000"/>
              </a:lnSpc>
              <a:buFont typeface="Arial" pitchFamily="34" charset="0"/>
              <a:buChar char="•"/>
              <a:defRPr/>
            </a:pPr>
            <a:r>
              <a:rPr lang="en-US" dirty="0"/>
              <a:t>Personal health data that is timely and understandable by the consumer,</a:t>
            </a:r>
          </a:p>
          <a:p>
            <a:pPr marL="171450" indent="-171450">
              <a:lnSpc>
                <a:spcPct val="90000"/>
              </a:lnSpc>
              <a:buFont typeface="Arial" pitchFamily="34" charset="0"/>
              <a:buChar char="•"/>
              <a:defRPr/>
            </a:pPr>
            <a:r>
              <a:rPr lang="en-US" dirty="0"/>
              <a:t>Understanding the importance and the significance of data,</a:t>
            </a:r>
          </a:p>
          <a:p>
            <a:pPr marL="171450" indent="-171450">
              <a:lnSpc>
                <a:spcPct val="90000"/>
              </a:lnSpc>
              <a:buFont typeface="Arial" pitchFamily="34" charset="0"/>
              <a:buChar char="•"/>
              <a:defRPr/>
            </a:pPr>
            <a:r>
              <a:rPr lang="en-US" dirty="0"/>
              <a:t>Personal health plans,</a:t>
            </a:r>
          </a:p>
          <a:p>
            <a:pPr marL="171450" indent="-171450">
              <a:lnSpc>
                <a:spcPct val="90000"/>
              </a:lnSpc>
              <a:buFont typeface="Arial" pitchFamily="34" charset="0"/>
              <a:buChar char="•"/>
              <a:defRPr/>
            </a:pPr>
            <a:r>
              <a:rPr lang="en-US" dirty="0"/>
              <a:t>Understanding treatment options including the tradeoffs between risks of death and quality of life</a:t>
            </a:r>
          </a:p>
          <a:p>
            <a:pPr marL="171450" indent="-171450">
              <a:lnSpc>
                <a:spcPct val="90000"/>
              </a:lnSpc>
              <a:buFont typeface="Arial" pitchFamily="34" charset="0"/>
              <a:buChar char="•"/>
              <a:defRPr/>
            </a:pPr>
            <a:r>
              <a:rPr lang="en-US" dirty="0"/>
              <a:t>Manage the event flow related to health such as doctors’ appointments, drug management, costs of care, and expectations of care, and </a:t>
            </a:r>
          </a:p>
          <a:p>
            <a:pPr marL="171450" indent="-171450">
              <a:lnSpc>
                <a:spcPct val="90000"/>
              </a:lnSpc>
              <a:buFont typeface="Arial" pitchFamily="34" charset="0"/>
              <a:buChar char="•"/>
              <a:defRPr/>
            </a:pPr>
            <a:r>
              <a:rPr lang="en-US" dirty="0"/>
              <a:t>Provide encouragement for good health.</a:t>
            </a:r>
          </a:p>
          <a:p>
            <a:pPr>
              <a:buFont typeface="Arial" pitchFamily="34" charset="0"/>
              <a:buChar char="•"/>
              <a:defRPr/>
            </a:pPr>
            <a:endParaRPr lang="en-US" dirty="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F86681-6085-43EB-951A-2216D53E2C48}" type="slidenum">
              <a:rPr lang="en-US" altLang="en-US"/>
              <a:pPr eaLnBrk="1" hangingPunct="1"/>
              <a:t>12</a:t>
            </a:fld>
            <a:endParaRPr lang="en-US" altLang="en-US"/>
          </a:p>
        </p:txBody>
      </p:sp>
    </p:spTree>
    <p:extLst>
      <p:ext uri="{BB962C8B-B14F-4D97-AF65-F5344CB8AC3E}">
        <p14:creationId xmlns:p14="http://schemas.microsoft.com/office/powerpoint/2010/main" val="20359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noChangeArrowheads="1"/>
          </p:cNvSpPr>
          <p:nvPr>
            <p:ph type="body" idx="1"/>
          </p:nvPr>
        </p:nvSpPr>
        <p:spPr bwMode="auto">
          <a:extLst/>
        </p:spPr>
        <p:txBody>
          <a:bodyPr wrap="square" numCol="1" anchor="t" anchorCtr="0" compatLnSpc="1">
            <a:prstTxWarp prst="textNoShape">
              <a:avLst/>
            </a:prstTxWarp>
          </a:bodyPr>
          <a:lstStyle/>
          <a:p>
            <a:pPr>
              <a:defRPr/>
            </a:pPr>
            <a:r>
              <a:rPr lang="en-US" dirty="0"/>
              <a:t>And continuing …</a:t>
            </a:r>
          </a:p>
          <a:p>
            <a:pPr marL="171450" indent="-171450">
              <a:buFont typeface="Arial" pitchFamily="34" charset="0"/>
              <a:buChar char="•"/>
              <a:defRPr/>
            </a:pPr>
            <a:r>
              <a:rPr lang="en-US" dirty="0"/>
              <a:t>People over the age of 65 have on average 3 or more chronic diseases. Disease management means a higher quality of life as well as a longer life.  Proper disease management means complete data about the patient as well as having and using the appropriate knowledge about the patient and the disease.</a:t>
            </a:r>
          </a:p>
          <a:p>
            <a:pPr marL="171450" indent="-171450">
              <a:buFont typeface="Arial" pitchFamily="34" charset="0"/>
              <a:buChar char="•"/>
              <a:defRPr/>
            </a:pPr>
            <a:r>
              <a:rPr lang="en-US" dirty="0"/>
              <a:t>Proper management of health and constant monitoring of health extends independent home living.</a:t>
            </a:r>
          </a:p>
          <a:p>
            <a:pPr>
              <a:buFontTx/>
              <a:buChar char="•"/>
              <a:defRPr/>
            </a:pPr>
            <a:endParaRPr lang="en-US" dirty="0"/>
          </a:p>
        </p:txBody>
      </p:sp>
    </p:spTree>
    <p:extLst>
      <p:ext uri="{BB962C8B-B14F-4D97-AF65-F5344CB8AC3E}">
        <p14:creationId xmlns:p14="http://schemas.microsoft.com/office/powerpoint/2010/main" val="1529079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2865438" y="512763"/>
            <a:ext cx="3409950" cy="25574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xfrm>
            <a:off x="1219200" y="3241675"/>
            <a:ext cx="6705600" cy="312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first implementations of HIE were called Regional Health Information Organizations (RHIOs). In some places, the name Health Information Exchange Organization (HIEO) is used.  They mean the same thing.</a:t>
            </a:r>
          </a:p>
          <a:p>
            <a:endParaRPr lang="en-US" altLang="en-US" dirty="0"/>
          </a:p>
          <a:p>
            <a:r>
              <a:rPr lang="en-US" altLang="en-US" dirty="0"/>
              <a:t>An RHIO is a Regional collaboration of multi-stakeholder organizations working together to connect healthcare communities with the goal of improving quality of care, safety and efficiency.</a:t>
            </a:r>
          </a:p>
          <a:p>
            <a:endParaRPr lang="en-US" altLang="en-US" dirty="0"/>
          </a:p>
          <a:p>
            <a:r>
              <a:rPr lang="en-US" altLang="en-US" dirty="0"/>
              <a:t>Typical objectives are to develop a community-wide health information exchange; to create a healthcare portal with interoperable applications; to create a training and support infrastructure to ensure adoption of applications, and to engaging payers in programs that align incentives appropriately.</a:t>
            </a:r>
          </a:p>
          <a:p>
            <a:endParaRPr lang="en-US" altLang="en-US" dirty="0"/>
          </a:p>
          <a:p>
            <a:r>
              <a:rPr lang="en-US" altLang="en-US" dirty="0"/>
              <a:t>There are several challenges in implementing a RHIO, such as financial sustainability, achieving a critical mass of data to provide value, and getting many disparate partners, who may also be competitors, to participate. The benefits to patients and others are significant, however, and work continues to implement RHIOs across the country in various settings and with many different objectives. </a:t>
            </a:r>
          </a:p>
          <a:p>
            <a:endParaRPr lang="en-US" altLang="en-US" dirty="0"/>
          </a:p>
        </p:txBody>
      </p:sp>
    </p:spTree>
    <p:extLst>
      <p:ext uri="{BB962C8B-B14F-4D97-AF65-F5344CB8AC3E}">
        <p14:creationId xmlns:p14="http://schemas.microsoft.com/office/powerpoint/2010/main" val="3732762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There are really no boundaries that encapsulate the area of care for a population.  If you were to draw a boundary around the sites where a receives care, and one around where the spouse receives care, the boundaries would be different.  People who live on a state boundary are likely to receive some care in one state and more care in the other state.  Even internationally, persons receive care in multiple countries.  Within Europe, people routinely cross country boundaries for care.  People from around the world come to the U.S. for care.  So, in order to aggregate all data about a single patient, interoperable connectivity must be enabled across all boundaries.  For a state, whatever fabric is woven using the regional models, it must provide a framework to accept and share data across all boundaries.</a:t>
            </a:r>
          </a:p>
          <a:p>
            <a:endParaRPr lang="en-US" altLang="en-US" dirty="0"/>
          </a:p>
          <a:p>
            <a:r>
              <a:rPr lang="en-US" altLang="en-US" dirty="0"/>
              <a:t>Focusing just on the United States, that means that whatever system is in place to support HIE, it must be at a national level.</a:t>
            </a:r>
          </a:p>
          <a:p>
            <a:endParaRPr lang="en-US" altLang="en-US" dirty="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46E77E-9249-4E90-9F2E-1B3DCDDD8FC6}" type="slidenum">
              <a:rPr lang="en-US" altLang="en-US"/>
              <a:pPr eaLnBrk="1" hangingPunct="1"/>
              <a:t>15</a:t>
            </a:fld>
            <a:endParaRPr lang="en-US" altLang="en-US"/>
          </a:p>
        </p:txBody>
      </p:sp>
    </p:spTree>
    <p:extLst>
      <p:ext uri="{BB962C8B-B14F-4D97-AF65-F5344CB8AC3E}">
        <p14:creationId xmlns:p14="http://schemas.microsoft.com/office/powerpoint/2010/main" val="2758245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noChangeArrowheads="1"/>
          </p:cNvSpPr>
          <p:nvPr>
            <p:ph type="body" idx="1"/>
          </p:nvPr>
        </p:nvSpPr>
        <p:spPr bwMode="auto">
          <a:extLst/>
        </p:spPr>
        <p:txBody>
          <a:bodyPr wrap="square" numCol="1" anchor="t" anchorCtr="0" compatLnSpc="1">
            <a:prstTxWarp prst="textNoShape">
              <a:avLst/>
            </a:prstTxWarp>
          </a:bodyPr>
          <a:lstStyle/>
          <a:p>
            <a:pPr>
              <a:lnSpc>
                <a:spcPct val="90000"/>
              </a:lnSpc>
              <a:defRPr/>
            </a:pPr>
            <a:r>
              <a:rPr lang="en-US" dirty="0"/>
              <a:t>The resulting infrastructure, then, is some form of a nationwide healthcare information network.  There are several models and activities that attempt to enable this infrastructure, and they will be discussed in subsequent slides.  The purpose of a national healthcare information network is :</a:t>
            </a:r>
          </a:p>
          <a:p>
            <a:pPr marL="171450" indent="-171450">
              <a:lnSpc>
                <a:spcPct val="90000"/>
              </a:lnSpc>
              <a:buFont typeface="Arial" pitchFamily="34" charset="0"/>
              <a:buChar char="•"/>
              <a:defRPr/>
            </a:pPr>
            <a:endParaRPr lang="en-US" dirty="0"/>
          </a:p>
          <a:p>
            <a:pPr marL="171450" indent="-171450">
              <a:lnSpc>
                <a:spcPct val="90000"/>
              </a:lnSpc>
              <a:buFont typeface="Arial" pitchFamily="34" charset="0"/>
              <a:buChar char="•"/>
              <a:defRPr/>
            </a:pPr>
            <a:r>
              <a:rPr lang="en-US" dirty="0"/>
              <a:t>To provide a secure, nationwide, interoperable health information infrastructure that will connect providers, consumers, and others involved in supporting health and healthcare.</a:t>
            </a:r>
          </a:p>
          <a:p>
            <a:pPr marL="171450" indent="-171450">
              <a:lnSpc>
                <a:spcPct val="90000"/>
              </a:lnSpc>
              <a:buFont typeface="Arial" pitchFamily="34" charset="0"/>
              <a:buChar char="•"/>
              <a:defRPr/>
            </a:pPr>
            <a:r>
              <a:rPr lang="en-US" dirty="0"/>
              <a:t>E-health information to follow the consumer, be available for clinical decision making, and support appropriate use of healthcare information beyond direct patient care so as to improve health</a:t>
            </a:r>
          </a:p>
          <a:p>
            <a:pPr marL="171450" indent="-171450">
              <a:lnSpc>
                <a:spcPct val="90000"/>
              </a:lnSpc>
              <a:buFont typeface="Arial" pitchFamily="34" charset="0"/>
              <a:buChar char="•"/>
              <a:defRPr/>
            </a:pPr>
            <a:r>
              <a:rPr lang="en-US" dirty="0"/>
              <a:t>De-identified regional data can be analyzed nationally in aggregate.  A national patient identifier was included in the HIPAA law, but will likely not be implemented. Patient matching algorithms and processes are the current state of the industry and will continue to be the preferred method for finding patient information.</a:t>
            </a:r>
          </a:p>
          <a:p>
            <a:pPr marL="171450" indent="-171450">
              <a:lnSpc>
                <a:spcPct val="90000"/>
              </a:lnSpc>
              <a:buFont typeface="Arial" pitchFamily="34" charset="0"/>
              <a:buChar char="•"/>
              <a:defRPr/>
            </a:pPr>
            <a:r>
              <a:rPr lang="en-US" dirty="0"/>
              <a:t>Security and privacy are top priorities.</a:t>
            </a:r>
          </a:p>
          <a:p>
            <a:pPr>
              <a:lnSpc>
                <a:spcPct val="90000"/>
              </a:lnSpc>
              <a:buFontTx/>
              <a:buChar char="•"/>
              <a:defRPr/>
            </a:pPr>
            <a:endParaRPr lang="en-US" dirty="0"/>
          </a:p>
          <a:p>
            <a:pPr>
              <a:lnSpc>
                <a:spcPct val="90000"/>
              </a:lnSpc>
              <a:defRPr/>
            </a:pPr>
            <a:endParaRPr lang="en-US" dirty="0"/>
          </a:p>
          <a:p>
            <a:pPr>
              <a:defRPr/>
            </a:pPr>
            <a:endParaRPr lang="en-US" dirty="0"/>
          </a:p>
        </p:txBody>
      </p:sp>
    </p:spTree>
    <p:extLst>
      <p:ext uri="{BB962C8B-B14F-4D97-AF65-F5344CB8AC3E}">
        <p14:creationId xmlns:p14="http://schemas.microsoft.com/office/powerpoint/2010/main" val="3957966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xfrm>
            <a:off x="2865438" y="512763"/>
            <a:ext cx="3409950" cy="25574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bwMode="auto">
          <a:xfrm>
            <a:off x="1219200" y="3241675"/>
            <a:ext cx="6705600" cy="312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kumimoji="1" lang="en-US" altLang="en-US" dirty="0"/>
              <a:t>This slide shows one theoretical model in which many RHIOs are interconnected to create and enable a national healthcare information network.  In this hypothetical example, the state of North Carolina is supported by 3 regional healthcare information organizations, each of which supports a population of 3 to 5 million persons – an easily scalable model.</a:t>
            </a:r>
          </a:p>
          <a:p>
            <a:endParaRPr kumimoji="1" lang="en-US" altLang="en-US" dirty="0"/>
          </a:p>
          <a:p>
            <a:r>
              <a:rPr kumimoji="1" lang="en-US" altLang="en-US" dirty="0"/>
              <a:t>The population of the U.S. is just over 300  million persons.  Using the figure of 3-5 million per RHIO, the U.S. would be easily covered by 100 such RHIOs.</a:t>
            </a:r>
          </a:p>
          <a:p>
            <a:endParaRPr kumimoji="1" lang="en-US" altLang="en-US" dirty="0"/>
          </a:p>
          <a:p>
            <a:r>
              <a:rPr kumimoji="1" lang="en-US" altLang="en-US" dirty="0"/>
              <a:t>Each RHIO would provide backup for other RHIOs within some geographical proximity.  In this example, one RHIO might be in Charlotte, one in the Research Triangle, and one in the coastal region, say Wilmington.  Each RHIO would backup the other two, and could immediately take over functioning in case of a disaster.  Within well-defined geographical boundaries, all patient data would be aggregated into a patient-centric record within a centralized database.  </a:t>
            </a:r>
          </a:p>
          <a:p>
            <a:endParaRPr kumimoji="1" lang="en-US" altLang="en-US" dirty="0"/>
          </a:p>
          <a:p>
            <a:r>
              <a:rPr kumimoji="1" lang="en-US" altLang="en-US" dirty="0"/>
              <a:t>If a patient is seen outside their assigned area, that data would be sent to their “home” database.  Likewise, the clinic outside a geographic area could request data in real time from the home RHIO.</a:t>
            </a:r>
          </a:p>
          <a:p>
            <a:endParaRPr kumimoji="1" lang="en-US" altLang="en-US" dirty="0"/>
          </a:p>
          <a:p>
            <a:r>
              <a:rPr kumimoji="1" lang="en-US" altLang="en-US" dirty="0"/>
              <a:t>One automatic way of knowing the home RHIO would be to assign each person an identifier that would consist of the RHIO ID + the unique patient identifier.  The same strategy would work globally, if global identifiers were assigned.</a:t>
            </a:r>
          </a:p>
          <a:p>
            <a:endParaRPr kumimoji="1" lang="en-US" altLang="en-US" dirty="0"/>
          </a:p>
          <a:p>
            <a:r>
              <a:rPr kumimoji="1" lang="en-US" altLang="en-US" dirty="0"/>
              <a:t>The RHIOs would be operated by trusted, reliable organizations.</a:t>
            </a:r>
          </a:p>
          <a:p>
            <a:endParaRPr kumimoji="1" lang="en-US" altLang="en-US" dirty="0"/>
          </a:p>
          <a:p>
            <a:endParaRPr kumimoji="1" lang="en-US" altLang="en-US" dirty="0"/>
          </a:p>
        </p:txBody>
      </p:sp>
    </p:spTree>
    <p:extLst>
      <p:ext uri="{BB962C8B-B14F-4D97-AF65-F5344CB8AC3E}">
        <p14:creationId xmlns:p14="http://schemas.microsoft.com/office/powerpoint/2010/main" val="3461924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xfrm>
            <a:off x="2865438" y="512763"/>
            <a:ext cx="3409950" cy="25574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noChangeArrowheads="1"/>
          </p:cNvSpPr>
          <p:nvPr>
            <p:ph type="body" idx="1"/>
          </p:nvPr>
        </p:nvSpPr>
        <p:spPr bwMode="auto">
          <a:xfrm>
            <a:off x="1219200" y="3241675"/>
            <a:ext cx="6705600" cy="3127375"/>
          </a:xfrm>
          <a:extLst/>
        </p:spPr>
        <p:txBody>
          <a:bodyPr wrap="square" numCol="1" anchor="t" anchorCtr="0" compatLnSpc="1">
            <a:prstTxWarp prst="textNoShape">
              <a:avLst/>
            </a:prstTxWarp>
          </a:bodyPr>
          <a:lstStyle/>
          <a:p>
            <a:pPr>
              <a:defRPr/>
            </a:pPr>
            <a:r>
              <a:rPr lang="en-US" dirty="0"/>
              <a:t>In summary, a regional center would:</a:t>
            </a:r>
          </a:p>
          <a:p>
            <a:pPr>
              <a:defRPr/>
            </a:pPr>
            <a:endParaRPr lang="en-US" dirty="0"/>
          </a:p>
          <a:p>
            <a:pPr marL="171450" indent="-171450">
              <a:buFont typeface="Arial" pitchFamily="34" charset="0"/>
              <a:buChar char="•"/>
              <a:defRPr/>
            </a:pPr>
            <a:r>
              <a:rPr lang="en-US" dirty="0"/>
              <a:t>Accommodate 3 to 5 million persons,</a:t>
            </a:r>
          </a:p>
          <a:p>
            <a:pPr marL="171450" indent="-171450">
              <a:buFont typeface="Arial" pitchFamily="34" charset="0"/>
              <a:buChar char="•"/>
              <a:defRPr/>
            </a:pPr>
            <a:r>
              <a:rPr lang="en-US" dirty="0"/>
              <a:t>Contain aggregated data for an Essential EHR,</a:t>
            </a:r>
          </a:p>
          <a:p>
            <a:pPr marL="171450" indent="-171450">
              <a:buFont typeface="Arial" pitchFamily="34" charset="0"/>
              <a:buChar char="•"/>
              <a:defRPr/>
            </a:pPr>
            <a:r>
              <a:rPr lang="en-US" dirty="0"/>
              <a:t>Be local  to the region database,</a:t>
            </a:r>
          </a:p>
          <a:p>
            <a:pPr marL="171450" indent="-171450">
              <a:buFont typeface="Arial" pitchFamily="34" charset="0"/>
              <a:buChar char="•"/>
              <a:defRPr/>
            </a:pPr>
            <a:r>
              <a:rPr lang="en-US" dirty="0"/>
              <a:t>Be Available 24/7,</a:t>
            </a:r>
          </a:p>
          <a:p>
            <a:pPr marL="171450" indent="-171450">
              <a:buFont typeface="Arial" pitchFamily="34" charset="0"/>
              <a:buChar char="•"/>
              <a:defRPr/>
            </a:pPr>
            <a:r>
              <a:rPr lang="en-US" dirty="0"/>
              <a:t>Contain linkages to other centers so patients crossing boundaries of regions can be aggregated, and</a:t>
            </a:r>
          </a:p>
          <a:p>
            <a:pPr marL="171450" indent="-171450">
              <a:buFont typeface="Arial" pitchFamily="34" charset="0"/>
              <a:buChar char="•"/>
              <a:defRPr/>
            </a:pPr>
            <a:r>
              <a:rPr lang="en-US" dirty="0"/>
              <a:t>Have de-identified data available for local or global queries and analysis.</a:t>
            </a:r>
          </a:p>
          <a:p>
            <a:pPr>
              <a:buFontTx/>
              <a:buChar char="•"/>
              <a:defRPr/>
            </a:pPr>
            <a:endParaRPr lang="en-US" dirty="0"/>
          </a:p>
          <a:p>
            <a:pPr>
              <a:buFontTx/>
              <a:buChar char="•"/>
              <a:defRPr/>
            </a:pPr>
            <a:endParaRPr lang="en-US" dirty="0"/>
          </a:p>
          <a:p>
            <a:pPr>
              <a:buFontTx/>
              <a:buChar char="•"/>
              <a:defRPr/>
            </a:pPr>
            <a:endParaRPr lang="en-US" dirty="0"/>
          </a:p>
          <a:p>
            <a:pPr>
              <a:buFontTx/>
              <a:buChar char="•"/>
              <a:defRPr/>
            </a:pPr>
            <a:endParaRPr lang="en-US" dirty="0"/>
          </a:p>
        </p:txBody>
      </p:sp>
    </p:spTree>
    <p:extLst>
      <p:ext uri="{BB962C8B-B14F-4D97-AF65-F5344CB8AC3E}">
        <p14:creationId xmlns:p14="http://schemas.microsoft.com/office/powerpoint/2010/main" val="1468326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Nationwide Health Information Network (NwHIN) is an initiative of the ONC.  Its purpose is to tie together information exchanges using a Java platform and Open Source code.  Participating organizations are assigned an Object Identifier (OID) to identify them as a trustee entity.  This initiative is supported by both public and private entities.</a:t>
            </a:r>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83240F-6EED-4AC2-B94A-09EFA1095280}" type="slidenum">
              <a:rPr lang="en-US" altLang="en-US"/>
              <a:pPr eaLnBrk="1" hangingPunct="1"/>
              <a:t>19</a:t>
            </a:fld>
            <a:endParaRPr lang="en-US" altLang="en-US"/>
          </a:p>
        </p:txBody>
      </p:sp>
    </p:spTree>
    <p:extLst>
      <p:ext uri="{BB962C8B-B14F-4D97-AF65-F5344CB8AC3E}">
        <p14:creationId xmlns:p14="http://schemas.microsoft.com/office/powerpoint/2010/main" val="905314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dirty="0"/>
              <a:t>The Objectives for this lecture, </a:t>
            </a:r>
            <a:r>
              <a:rPr lang="en-US" b="1" dirty="0"/>
              <a:t>Health Information Exchange (HIE)</a:t>
            </a:r>
            <a:r>
              <a:rPr lang="en-US" b="1" baseline="0" dirty="0"/>
              <a:t> lecture a</a:t>
            </a:r>
            <a:r>
              <a:rPr lang="en-US" b="1" dirty="0"/>
              <a:t> </a:t>
            </a:r>
            <a:r>
              <a:rPr lang="en-US" dirty="0"/>
              <a:t>are to:</a:t>
            </a:r>
          </a:p>
          <a:p>
            <a:pPr marL="171450" indent="-171450" eaLnBrk="1" hangingPunct="1">
              <a:buFont typeface="Arial" pitchFamily="34" charset="0"/>
              <a:buChar char="•"/>
              <a:defRPr/>
            </a:pPr>
            <a:r>
              <a:rPr lang="en-US" dirty="0"/>
              <a:t>Understand the purpose and importance of a Health Information Exchange strategy,</a:t>
            </a:r>
          </a:p>
          <a:p>
            <a:pPr marL="171450" indent="-171450" eaLnBrk="1" hangingPunct="1">
              <a:buFont typeface="Arial" pitchFamily="34" charset="0"/>
              <a:buChar char="•"/>
              <a:defRPr/>
            </a:pPr>
            <a:r>
              <a:rPr lang="en-US" dirty="0"/>
              <a:t>Understand what an HIE is,</a:t>
            </a:r>
          </a:p>
          <a:p>
            <a:pPr marL="171450" indent="-171450" eaLnBrk="1" hangingPunct="1">
              <a:buFont typeface="Arial" pitchFamily="34" charset="0"/>
              <a:buChar char="•"/>
              <a:defRPr/>
            </a:pPr>
            <a:r>
              <a:rPr lang="en-US" dirty="0"/>
              <a:t>Understand the components of an HIE, and</a:t>
            </a:r>
          </a:p>
          <a:p>
            <a:pPr marL="171450" indent="-171450" eaLnBrk="1" hangingPunct="1">
              <a:buFont typeface="Arial" pitchFamily="34" charset="0"/>
              <a:buChar char="•"/>
              <a:defRPr/>
            </a:pPr>
            <a:r>
              <a:rPr lang="en-US" dirty="0"/>
              <a:t>Explore some examples of HIEs.</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997025-0BC5-42C5-BE4C-B5300D423F02}" type="slidenum">
              <a:rPr lang="en-US" altLang="en-US"/>
              <a:pPr eaLnBrk="1" hangingPunct="1"/>
              <a:t>2</a:t>
            </a:fld>
            <a:endParaRPr lang="en-US" altLang="en-US"/>
          </a:p>
        </p:txBody>
      </p:sp>
    </p:spTree>
    <p:extLst>
      <p:ext uri="{BB962C8B-B14F-4D97-AF65-F5344CB8AC3E}">
        <p14:creationId xmlns:p14="http://schemas.microsoft.com/office/powerpoint/2010/main" val="1538939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CONNECT is an open source software package that implements the NwHIN architecture.</a:t>
            </a:r>
          </a:p>
          <a:p>
            <a:endParaRPr lang="en-US" altLang="en-US"/>
          </a:p>
          <a:p>
            <a:r>
              <a:rPr lang="en-US" altLang="en-US"/>
              <a:t>Federal agencies collaborated through the Federal Health Architecture (FHA) to create the CONNECT package.</a:t>
            </a:r>
          </a:p>
          <a:p>
            <a:endParaRPr lang="en-US" altLang="en-US"/>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149A86-4882-4E68-9538-14DB0E263506}" type="slidenum">
              <a:rPr lang="en-US" altLang="en-US"/>
              <a:pPr eaLnBrk="1" hangingPunct="1"/>
              <a:t>20</a:t>
            </a:fld>
            <a:endParaRPr lang="en-US" altLang="en-US"/>
          </a:p>
        </p:txBody>
      </p:sp>
    </p:spTree>
    <p:extLst>
      <p:ext uri="{BB962C8B-B14F-4D97-AF65-F5344CB8AC3E}">
        <p14:creationId xmlns:p14="http://schemas.microsoft.com/office/powerpoint/2010/main" val="3965895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DIRECT Project was launched in March 2010. The DIRECT project specifies a simple, secure, scalable, standard-based implementation guide for users to send authenticated, encrypted health data directly to known, trusted recipients over the Internet.  The DIRECT Project is a collaborative whose stakeholders represent over 50 provider, state, HIE, and HIT vendor organizations.  The DIRECT Project addresses key Phase I requirements for Meaningful Use.</a:t>
            </a:r>
          </a:p>
          <a:p>
            <a:endParaRPr lang="en-US" altLang="en-US" dirty="0"/>
          </a:p>
          <a:p>
            <a:r>
              <a:rPr lang="en-US" altLang="en-US" dirty="0"/>
              <a:t>DIRECT is an attractive solution</a:t>
            </a:r>
            <a:r>
              <a:rPr lang="en-US" altLang="en-US" baseline="0" dirty="0"/>
              <a:t> for communicating protected health information because it uses familiar email protocols and therefore has a low cost of entry and is easily used by nearly any provider. </a:t>
            </a:r>
            <a:endParaRPr lang="en-US" altLang="en-US" dirty="0"/>
          </a:p>
          <a:p>
            <a:endParaRPr lang="en-US" altLang="en-US" dirty="0"/>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8CB564-041F-48F8-9A58-A99218C1D2ED}" type="slidenum">
              <a:rPr lang="en-US" altLang="en-US"/>
              <a:pPr eaLnBrk="1" hangingPunct="1"/>
              <a:t>21</a:t>
            </a:fld>
            <a:endParaRPr lang="en-US" altLang="en-US"/>
          </a:p>
        </p:txBody>
      </p:sp>
    </p:spTree>
    <p:extLst>
      <p:ext uri="{BB962C8B-B14F-4D97-AF65-F5344CB8AC3E}">
        <p14:creationId xmlns:p14="http://schemas.microsoft.com/office/powerpoint/2010/main" val="1994434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State Health Information Exchange Cooperative Agreement Program was designed to promote HIE and advance information sharing across the health care system. The long term goal was to enable a nationwide HIE and interoperability. In total, 56 states, eligible territories and State Designated Entities received awards. The program ended in 2014.</a:t>
            </a:r>
          </a:p>
          <a:p>
            <a:endParaRPr lang="en-US" altLang="en-US" dirty="0"/>
          </a:p>
          <a:p>
            <a:r>
              <a:rPr lang="en-US" altLang="en-US" dirty="0"/>
              <a:t>As work progresses, each state appears to be doing its own thing.  The approaches differ from state to state.  Although there are coalitions among a few states, a common approach has not happened, creating problems for patients who are seen across state boundaries. Projects like the Sequoia Project are designed to facilitate exchange between these disparate state approaches.</a:t>
            </a:r>
          </a:p>
          <a:p>
            <a:endParaRPr lang="en-US" altLang="en-US" dirty="0"/>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577A15-ACD8-4244-B817-873B32ED3D11}" type="slidenum">
              <a:rPr lang="en-US" altLang="en-US"/>
              <a:pPr eaLnBrk="1" hangingPunct="1"/>
              <a:t>22</a:t>
            </a:fld>
            <a:endParaRPr lang="en-US" altLang="en-US"/>
          </a:p>
        </p:txBody>
      </p:sp>
    </p:spTree>
    <p:extLst>
      <p:ext uri="{BB962C8B-B14F-4D97-AF65-F5344CB8AC3E}">
        <p14:creationId xmlns:p14="http://schemas.microsoft.com/office/powerpoint/2010/main" val="333127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group of federal agencies and non-federal organizations have created a collaboration, known as  the Sequoia Project.</a:t>
            </a:r>
          </a:p>
          <a:p>
            <a:endParaRPr lang="en-US" altLang="en-US" dirty="0"/>
          </a:p>
          <a:p>
            <a:r>
              <a:rPr lang="en-US" altLang="en-US" dirty="0"/>
              <a:t>Its mission and purpose is to improve patient care, streamline disability benefit claims, and improve public health reporting through secure, trusted, and interoperable health information exchange.</a:t>
            </a:r>
          </a:p>
          <a:p>
            <a:endParaRPr lang="en-US" altLang="en-US" dirty="0"/>
          </a:p>
          <a:p>
            <a:r>
              <a:rPr lang="en-US" altLang="en-US" dirty="0"/>
              <a:t>Members of </a:t>
            </a:r>
            <a:r>
              <a:rPr lang="en-US" altLang="en-US"/>
              <a:t>the Sequoia </a:t>
            </a:r>
            <a:r>
              <a:rPr lang="en-US" altLang="en-US" dirty="0"/>
              <a:t>project are growing and include CMS, the Department of Veterans Affairs, several state HIEs, and large integrated delivery networks. </a:t>
            </a:r>
          </a:p>
          <a:p>
            <a:endParaRPr lang="en-US" altLang="en-US" dirty="0"/>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76EA43-82B4-473D-9922-1FFA7DF494AA}" type="slidenum">
              <a:rPr lang="en-US" altLang="en-US"/>
              <a:pPr eaLnBrk="1" hangingPunct="1"/>
              <a:t>23</a:t>
            </a:fld>
            <a:endParaRPr lang="en-US" altLang="en-US"/>
          </a:p>
        </p:txBody>
      </p:sp>
    </p:spTree>
    <p:extLst>
      <p:ext uri="{BB962C8B-B14F-4D97-AF65-F5344CB8AC3E}">
        <p14:creationId xmlns:p14="http://schemas.microsoft.com/office/powerpoint/2010/main" val="7965637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This concludes lecture </a:t>
            </a:r>
            <a:r>
              <a:rPr lang="en-US" altLang="en-US" b="1" dirty="0"/>
              <a:t>a</a:t>
            </a:r>
            <a:r>
              <a:rPr lang="en-US" altLang="en-US" dirty="0"/>
              <a:t> of </a:t>
            </a:r>
            <a:r>
              <a:rPr lang="en-US" altLang="en-US" b="1" dirty="0"/>
              <a:t>Health Information Exchange</a:t>
            </a:r>
            <a:r>
              <a:rPr lang="en-US" altLang="en-US" dirty="0"/>
              <a:t>.</a:t>
            </a:r>
          </a:p>
          <a:p>
            <a:pPr eaLnBrk="1" hangingPunct="1">
              <a:spcBef>
                <a:spcPct val="0"/>
              </a:spcBef>
            </a:pPr>
            <a:endParaRPr lang="en-US" altLang="en-US" dirty="0"/>
          </a:p>
          <a:p>
            <a:pPr marL="171450" indent="-171450">
              <a:buFont typeface="Arial" panose="020B0604020202020204" pitchFamily="34" charset="0"/>
              <a:buChar char="•"/>
            </a:pPr>
            <a:r>
              <a:rPr lang="en-US" altLang="en-US" dirty="0"/>
              <a:t>In this lecture we learned about Health Information Exchanges.  We have examined the concept, purposes and value of HIEOs.</a:t>
            </a:r>
          </a:p>
          <a:p>
            <a:pPr marL="171450" indent="-171450">
              <a:buFont typeface="Arial" panose="020B0604020202020204" pitchFamily="34" charset="0"/>
              <a:buChar char="•"/>
            </a:pPr>
            <a:r>
              <a:rPr lang="en-US" altLang="en-US" dirty="0"/>
              <a:t>We have looked and several different models for realizing HIEOs or RHIOs. </a:t>
            </a:r>
          </a:p>
          <a:p>
            <a:pPr marL="171450" indent="-171450">
              <a:buFont typeface="Arial" panose="020B0604020202020204" pitchFamily="34" charset="0"/>
              <a:buChar char="•"/>
            </a:pPr>
            <a:r>
              <a:rPr lang="en-US" altLang="en-US" dirty="0"/>
              <a:t>We have looked at several federally- initiated programs. Those programs include </a:t>
            </a:r>
            <a:r>
              <a:rPr lang="en-US" altLang="en-US" dirty="0" err="1"/>
              <a:t>NwHIN</a:t>
            </a:r>
            <a:r>
              <a:rPr lang="en-US" altLang="en-US" dirty="0"/>
              <a:t>, CONNECT, DIRECT, NHINE, and the various State HIE Programs.</a:t>
            </a:r>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5DC7AA-9E67-4A0E-A7FD-AFB0600C7F30}" type="slidenum">
              <a:rPr lang="en-US" altLang="en-US"/>
              <a:pPr eaLnBrk="1" hangingPunct="1"/>
              <a:t>24</a:t>
            </a:fld>
            <a:endParaRPr lang="en-US" altLang="en-US"/>
          </a:p>
        </p:txBody>
      </p:sp>
    </p:spTree>
    <p:extLst>
      <p:ext uri="{BB962C8B-B14F-4D97-AF65-F5344CB8AC3E}">
        <p14:creationId xmlns:p14="http://schemas.microsoft.com/office/powerpoint/2010/main" val="4198985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 audio.</a:t>
            </a:r>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1F5BE6-75B1-40B3-A972-9E9524523C35}" type="slidenum">
              <a:rPr lang="en-US" altLang="en-US"/>
              <a:pPr eaLnBrk="1" hangingPunct="1"/>
              <a:t>25</a:t>
            </a:fld>
            <a:endParaRPr lang="en-US" altLang="en-US"/>
          </a:p>
        </p:txBody>
      </p:sp>
    </p:spTree>
    <p:extLst>
      <p:ext uri="{BB962C8B-B14F-4D97-AF65-F5344CB8AC3E}">
        <p14:creationId xmlns:p14="http://schemas.microsoft.com/office/powerpoint/2010/main" val="40678822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a:solidFill>
                  <a:schemeClr val="tx1"/>
                </a:solidFill>
                <a:latin typeface="Arial" panose="020B0604020202020204" pitchFamily="34" charset="0"/>
                <a:cs typeface="Arial" panose="020B0604020202020204" pitchFamily="34" charset="0"/>
              </a:rPr>
              <a:t>No</a:t>
            </a:r>
            <a:r>
              <a:rPr lang="en-US" sz="1000" baseline="0" dirty="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26</a:t>
            </a:fld>
            <a:endParaRPr lang="en-US" altLang="en-US" dirty="0"/>
          </a:p>
        </p:txBody>
      </p:sp>
    </p:spTree>
    <p:extLst>
      <p:ext uri="{BB962C8B-B14F-4D97-AF65-F5344CB8AC3E}">
        <p14:creationId xmlns:p14="http://schemas.microsoft.com/office/powerpoint/2010/main" val="424509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Health Information Exchange enables the interoperable linkage of healthcare information across organizations within a hospital, an enterprise healthcare system, a region, or a nation.</a:t>
            </a:r>
          </a:p>
          <a:p>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HIE can be the ACT of sharing information (the verb) or it can represent the SYSTEM which facilitates the exchange (the noun). HIE is used as both a verb and a noun interchangeably and often without warning!</a:t>
            </a:r>
          </a:p>
          <a:p>
            <a:endParaRPr lang="en-US" altLang="en-US" dirty="0"/>
          </a:p>
          <a:p>
            <a:endParaRPr lang="en-US" altLang="en-US" dirty="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8BE923-2B56-4A23-B9FF-B1B4F6757111}" type="slidenum">
              <a:rPr lang="en-US" altLang="en-US"/>
              <a:pPr eaLnBrk="1" hangingPunct="1"/>
              <a:t>3</a:t>
            </a:fld>
            <a:endParaRPr lang="en-US" altLang="en-US"/>
          </a:p>
        </p:txBody>
      </p:sp>
    </p:spTree>
    <p:extLst>
      <p:ext uri="{BB962C8B-B14F-4D97-AF65-F5344CB8AC3E}">
        <p14:creationId xmlns:p14="http://schemas.microsoft.com/office/powerpoint/2010/main" val="972077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Issues of patient safety, effective and efficient care, quality care, lower cost care, and appropriate care all require the aggregation of all relevant data from and about a person, consolidated into a single real or virtual record – the patient-centric EHR.</a:t>
            </a:r>
          </a:p>
          <a:p>
            <a:endParaRPr lang="en-US" altLang="en-US"/>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AED9B2-0F9D-4BAB-8E8C-572C593F618D}" type="slidenum">
              <a:rPr lang="en-US" altLang="en-US"/>
              <a:pPr eaLnBrk="1" hangingPunct="1"/>
              <a:t>4</a:t>
            </a:fld>
            <a:endParaRPr lang="en-US" altLang="en-US"/>
          </a:p>
        </p:txBody>
      </p:sp>
    </p:spTree>
    <p:extLst>
      <p:ext uri="{BB962C8B-B14F-4D97-AF65-F5344CB8AC3E}">
        <p14:creationId xmlns:p14="http://schemas.microsoft.com/office/powerpoint/2010/main" val="3818222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figure graphically displays examples of settings that create data about a patient.  Each of the sites or settings in this example both push data into and pull data out of the EHR.  The timing of data exchange and the amount of data exchange depends on the type of the site and the purpose of the interchange.  </a:t>
            </a:r>
          </a:p>
          <a:p>
            <a:endParaRPr lang="en-US" altLang="en-US"/>
          </a:p>
          <a:p>
            <a:r>
              <a:rPr lang="en-US" altLang="en-US"/>
              <a:t>What is common and what is different among these sites of care?  How do we effectively put this package together?</a:t>
            </a:r>
          </a:p>
          <a:p>
            <a:endParaRPr lang="en-US" altLang="en-US"/>
          </a:p>
          <a:p>
            <a:r>
              <a:rPr lang="en-US" altLang="en-US"/>
              <a:t>A real patient-centric EHR brings the data together from each of the sources into a single, physical record.  This approach is called a centralized EHR.  If the data is left at the source and pulled whenever it is required, the result is a virtual EHR.  This approach is called a federated EHR.  These two approaches will be discussed in a later slide. </a:t>
            </a:r>
          </a:p>
          <a:p>
            <a:endParaRPr lang="en-US" altLang="en-US"/>
          </a:p>
          <a:p>
            <a:r>
              <a:rPr lang="en-US" altLang="en-US"/>
              <a:t>It is likely that each institution will have an EHR that meets its specific needs.  I refer to that EHR as the Institutional-based EHR.  Among other things, this EHR will be the source of the management of the care of the patient, for reporting and auditing, and for billing.  </a:t>
            </a:r>
          </a:p>
          <a:p>
            <a:endParaRPr lang="en-US" altLang="en-US"/>
          </a:p>
          <a:p>
            <a:r>
              <a:rPr lang="en-US" altLang="en-US"/>
              <a:t>A nursing home, for example, will have an institutional EHR that will be different from the EHR of a hospital.  However, for interoperability, it is important that data elements have the same coding and meaning and that they can be interchanged when necessary.  Complete interoperability does not exist at present.  Consequently, data elements must be mapped, often with a subsequent loss of information, between the different sites.</a:t>
            </a:r>
          </a:p>
          <a:p>
            <a:endParaRPr lang="en-US" altLang="en-US"/>
          </a:p>
          <a:p>
            <a:endParaRPr lang="en-US" altLang="en-US"/>
          </a:p>
        </p:txBody>
      </p:sp>
    </p:spTree>
    <p:extLst>
      <p:ext uri="{BB962C8B-B14F-4D97-AF65-F5344CB8AC3E}">
        <p14:creationId xmlns:p14="http://schemas.microsoft.com/office/powerpoint/2010/main" val="3034446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xfrm>
            <a:off x="2859088" y="514350"/>
            <a:ext cx="3432175" cy="25733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noChangeArrowheads="1"/>
          </p:cNvSpPr>
          <p:nvPr>
            <p:ph type="body" idx="1"/>
          </p:nvPr>
        </p:nvSpPr>
        <p:spPr bwMode="auto">
          <a:xfrm>
            <a:off x="1219200" y="3257550"/>
            <a:ext cx="6705600" cy="3086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slide shows much of the same idea, but creates a bigger picture of many of the standards we have discussed in the previous lectures as well as introduces various views of the EHR. All of the sites of care contribute to the patient data set, using the set of standards that relate to data structure and data transport. That data in turn populates the institutional EHR which should be provider-centric – that is, its structure and functionality support the workflow and use by the provider, users, and others. The essential EHR is the name we use to identify the patient-centric EHR that represents the aggregation of data across the sites.</a:t>
            </a:r>
            <a:r>
              <a:rPr lang="en-US" altLang="en-US" baseline="0" dirty="0"/>
              <a:t> </a:t>
            </a:r>
            <a:r>
              <a:rPr lang="en-US" altLang="en-US" dirty="0"/>
              <a:t>We suggest an additional constraint. This Essential EHR contains only the data that contributes to a patient’s present and future care. This EHR will contain data from the past but only as it relates to the present and future care. The personal EHR is derived from the database but its focus is the patient. The block labeled DATA is called different names, including a Clinical Data Warehouse (CDW) or a Data Storage Repository.</a:t>
            </a:r>
          </a:p>
          <a:p>
            <a:endParaRPr lang="en-US" altLang="en-US" dirty="0"/>
          </a:p>
          <a:p>
            <a:r>
              <a:rPr lang="en-US" altLang="en-US" dirty="0"/>
              <a:t>The CDW is used for data mining to create new knowledge that is used with decision support algorithms, clinical guidelines, care plans, and other tools. EHR functionality standards are used to manage process workflow. Document standards are used for reports, audits, billing, and other such data presentation. These systems must be built from a public/private relationship as well as a vendor/provider relationship. Keys to success are privacy, security, trust and integrity of the systems.</a:t>
            </a:r>
          </a:p>
        </p:txBody>
      </p:sp>
    </p:spTree>
    <p:extLst>
      <p:ext uri="{BB962C8B-B14F-4D97-AF65-F5344CB8AC3E}">
        <p14:creationId xmlns:p14="http://schemas.microsoft.com/office/powerpoint/2010/main" val="2474915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xfrm>
            <a:off x="2865438" y="512763"/>
            <a:ext cx="3409950" cy="25574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noChangeArrowheads="1"/>
          </p:cNvSpPr>
          <p:nvPr>
            <p:ph type="body" idx="1"/>
          </p:nvPr>
        </p:nvSpPr>
        <p:spPr bwMode="auto">
          <a:xfrm>
            <a:off x="1219200" y="3241675"/>
            <a:ext cx="6705600" cy="312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Looking more closely at the data flow within an HIE, this figure illustrates data coming into the aggregated EHR, for example, using an HL7 message.  That message should be encrypted.  As the message is processed, the identifying data is stripped out and stored in a more secure, sensitive storage.  Key to correct aggregation of data into the correct patient EHR is a unique, global person identifier, which unfortunately, does not exist at the present time in the U.S.  Instead the identifying demographic data elements are used in an algorithm to try to guess the patient’s ID.  The error rate is likely to be around 10% or higher.  For real security, the external identifier of the person is encrypted in a double encryption algorithm that cannot be reverse decrypted and stored in silicon to make it inaccessible to hackers. This new secure algorithm is included in the aggregated essential EHR which is accessible to authorized parties, but is de-identified.  The identifying data, such as name, DOB, address, gender, race and such, are included in the more secure area and are accessed only when necessary as part of the direct care process,  This backwards linkage is necessary for many reasons and many occasions to communicate with the patient.  Certain decision support algorithms need to access this data, but the data would not have to be shared with a human.</a:t>
            </a:r>
          </a:p>
        </p:txBody>
      </p:sp>
    </p:spTree>
    <p:extLst>
      <p:ext uri="{BB962C8B-B14F-4D97-AF65-F5344CB8AC3E}">
        <p14:creationId xmlns:p14="http://schemas.microsoft.com/office/powerpoint/2010/main" val="1530113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First, let’s discuss the model for the Essential EHR.  There are often privacy and security concerns when discussing shared electronic health information. The concept of a large database that has patient information across the continuum of care, or the state or country, can raise significant privacy concerns for many people. So, often for reasons of privacy and control on the part of the institutions, the federated model has a lot of supporters.  On the other hand, there are problems with the federated systems.  Perhaps the most serious is access to that data in an emergency situation, such as Hurricane Katrina.  Since the data is not centrally stored but maintained at each site, if one site fails then that data can be inaccessible. Even with off-site backups, the new gateways would have to be identified. With a federated system, each site would have to deal with n(n-1) sites, where as in a centralized system, the link is always to one system.  The centralized approach offers better control of security and privacy, better reliability, and better quality control. Further,</a:t>
            </a:r>
            <a:r>
              <a:rPr lang="en-US" altLang="en-US" baseline="0" dirty="0"/>
              <a:t> many HIE systems are designed to allow data to be stored in a centralized database but access is tightly controlled so that the features of a federated system are realized, without all of the downsides.</a:t>
            </a:r>
            <a:endParaRPr lang="en-US" altLang="en-US" dirty="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2E525C-4064-4257-92F3-9714F9918B9F}" type="slidenum">
              <a:rPr lang="en-US" altLang="en-US"/>
              <a:pPr eaLnBrk="1" hangingPunct="1"/>
              <a:t>8</a:t>
            </a:fld>
            <a:endParaRPr lang="en-US" altLang="en-US"/>
          </a:p>
        </p:txBody>
      </p:sp>
    </p:spTree>
    <p:extLst>
      <p:ext uri="{BB962C8B-B14F-4D97-AF65-F5344CB8AC3E}">
        <p14:creationId xmlns:p14="http://schemas.microsoft.com/office/powerpoint/2010/main" val="3064136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a:t>What must exist to support an HIE? </a:t>
            </a:r>
          </a:p>
          <a:p>
            <a:pPr>
              <a:defRPr/>
            </a:pPr>
            <a:endParaRPr lang="en-US" dirty="0"/>
          </a:p>
          <a:p>
            <a:pPr marL="171450" indent="-171450">
              <a:lnSpc>
                <a:spcPct val="90000"/>
              </a:lnSpc>
              <a:buFont typeface="Arial" pitchFamily="34" charset="0"/>
              <a:buChar char="•"/>
              <a:defRPr/>
            </a:pPr>
            <a:r>
              <a:rPr lang="en-US" dirty="0"/>
              <a:t>Standards – what we have discussed in this component,</a:t>
            </a:r>
          </a:p>
          <a:p>
            <a:pPr marL="171450" indent="-171450">
              <a:lnSpc>
                <a:spcPct val="90000"/>
              </a:lnSpc>
              <a:buFont typeface="Arial" pitchFamily="34" charset="0"/>
              <a:buChar char="•"/>
              <a:defRPr/>
            </a:pPr>
            <a:r>
              <a:rPr lang="en-US" dirty="0"/>
              <a:t>Infrastructure to support aggregation of data into a single patient record which requires …</a:t>
            </a:r>
          </a:p>
          <a:p>
            <a:pPr marL="171450" indent="-171450">
              <a:lnSpc>
                <a:spcPct val="90000"/>
              </a:lnSpc>
              <a:buFont typeface="Arial" pitchFamily="34" charset="0"/>
              <a:buChar char="•"/>
              <a:defRPr/>
            </a:pPr>
            <a:r>
              <a:rPr lang="en-US" dirty="0"/>
              <a:t>Infrastructure to support a regional network</a:t>
            </a:r>
          </a:p>
          <a:p>
            <a:pPr marL="171450" indent="-171450">
              <a:lnSpc>
                <a:spcPct val="90000"/>
              </a:lnSpc>
              <a:buFont typeface="Arial" pitchFamily="34" charset="0"/>
              <a:buChar char="•"/>
              <a:defRPr/>
            </a:pPr>
            <a:r>
              <a:rPr lang="en-US" dirty="0"/>
              <a:t>Infrastructure and linkage of regional networks to provide a virtual national network</a:t>
            </a:r>
          </a:p>
          <a:p>
            <a:pPr marL="171450" indent="-171450">
              <a:lnSpc>
                <a:spcPct val="90000"/>
              </a:lnSpc>
              <a:buFont typeface="Arial" pitchFamily="34" charset="0"/>
              <a:buChar char="•"/>
              <a:defRPr/>
            </a:pPr>
            <a:r>
              <a:rPr lang="en-US" dirty="0"/>
              <a:t>A business case based on supported facts and includes a financial model that balances rewards with costs</a:t>
            </a:r>
          </a:p>
          <a:p>
            <a:pPr marL="171450" indent="-171450">
              <a:lnSpc>
                <a:spcPct val="90000"/>
              </a:lnSpc>
              <a:buFont typeface="Arial" pitchFamily="34" charset="0"/>
              <a:buChar char="•"/>
              <a:defRPr/>
            </a:pPr>
            <a:r>
              <a:rPr lang="en-US" dirty="0"/>
              <a:t>A workable process that permits us to reach the destination in doable chunks</a:t>
            </a:r>
          </a:p>
          <a:p>
            <a:pPr marL="171450" indent="-171450">
              <a:lnSpc>
                <a:spcPct val="90000"/>
              </a:lnSpc>
              <a:buFont typeface="Arial" pitchFamily="34" charset="0"/>
              <a:buChar char="•"/>
              <a:defRPr/>
            </a:pPr>
            <a:r>
              <a:rPr lang="en-US" dirty="0"/>
              <a:t>Understanding and creating the necessary linkages among stakeholders</a:t>
            </a:r>
          </a:p>
          <a:p>
            <a:pPr marL="171450" indent="-171450">
              <a:lnSpc>
                <a:spcPct val="90000"/>
              </a:lnSpc>
              <a:buFont typeface="Arial" pitchFamily="34" charset="0"/>
              <a:buChar char="•"/>
              <a:defRPr/>
            </a:pPr>
            <a:r>
              <a:rPr lang="en-US" dirty="0"/>
              <a:t>State efforts blended into a common process that will support interoperability among states</a:t>
            </a:r>
          </a:p>
          <a:p>
            <a:pPr>
              <a:lnSpc>
                <a:spcPct val="90000"/>
              </a:lnSpc>
              <a:buFontTx/>
              <a:buChar char="•"/>
              <a:defRPr/>
            </a:pPr>
            <a:endParaRPr lang="en-US" dirty="0"/>
          </a:p>
          <a:p>
            <a:pPr>
              <a:buFontTx/>
              <a:buChar char="•"/>
              <a:defRPr/>
            </a:pPr>
            <a:endParaRPr lang="en-US" dirty="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510417-84DF-41B3-946C-894074C1D465}" type="slidenum">
              <a:rPr lang="en-US" altLang="en-US"/>
              <a:pPr eaLnBrk="1" hangingPunct="1"/>
              <a:t>9</a:t>
            </a:fld>
            <a:endParaRPr lang="en-US" altLang="en-US"/>
          </a:p>
        </p:txBody>
      </p:sp>
    </p:spTree>
    <p:extLst>
      <p:ext uri="{BB962C8B-B14F-4D97-AF65-F5344CB8AC3E}">
        <p14:creationId xmlns:p14="http://schemas.microsoft.com/office/powerpoint/2010/main" val="16929028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DA004338-8FE5-463D-BA18-6A603566F4E3}" type="slidenum">
              <a:rPr lang="en-US" altLang="en-US" smtClean="0"/>
              <a:pPr/>
              <a:t>‹#›</a:t>
            </a:fld>
            <a:endParaRPr lang="en-US" altLang="en-US"/>
          </a:p>
        </p:txBody>
      </p:sp>
    </p:spTree>
    <p:extLst>
      <p:ext uri="{BB962C8B-B14F-4D97-AF65-F5344CB8AC3E}">
        <p14:creationId xmlns:p14="http://schemas.microsoft.com/office/powerpoint/2010/main" val="155986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004338-8FE5-463D-BA18-6A603566F4E3}" type="slidenum">
              <a:rPr lang="en-US" altLang="en-US" smtClean="0"/>
              <a:pPr/>
              <a:t>‹#›</a:t>
            </a:fld>
            <a:endParaRPr lang="en-US" altLang="en-US"/>
          </a:p>
        </p:txBody>
      </p:sp>
    </p:spTree>
    <p:extLst>
      <p:ext uri="{BB962C8B-B14F-4D97-AF65-F5344CB8AC3E}">
        <p14:creationId xmlns:p14="http://schemas.microsoft.com/office/powerpoint/2010/main" val="336868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DA004338-8FE5-463D-BA18-6A603566F4E3}"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704976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004338-8FE5-463D-BA18-6A603566F4E3}" type="slidenum">
              <a:rPr lang="en-US" altLang="en-US" smtClean="0"/>
              <a:pPr/>
              <a:t>‹#›</a:t>
            </a:fld>
            <a:endParaRPr lang="en-US" altLang="en-US"/>
          </a:p>
        </p:txBody>
      </p:sp>
    </p:spTree>
    <p:extLst>
      <p:ext uri="{BB962C8B-B14F-4D97-AF65-F5344CB8AC3E}">
        <p14:creationId xmlns:p14="http://schemas.microsoft.com/office/powerpoint/2010/main" val="148841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004338-8FE5-463D-BA18-6A603566F4E3}" type="slidenum">
              <a:rPr lang="en-US" altLang="en-US" smtClean="0"/>
              <a:pPr/>
              <a:t>‹#›</a:t>
            </a:fld>
            <a:endParaRPr lang="en-US" altLang="en-US"/>
          </a:p>
        </p:txBody>
      </p:sp>
    </p:spTree>
    <p:extLst>
      <p:ext uri="{BB962C8B-B14F-4D97-AF65-F5344CB8AC3E}">
        <p14:creationId xmlns:p14="http://schemas.microsoft.com/office/powerpoint/2010/main" val="2779097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004338-8FE5-463D-BA18-6A603566F4E3}" type="slidenum">
              <a:rPr lang="en-US" altLang="en-US" smtClean="0"/>
              <a:pPr/>
              <a:t>‹#›</a:t>
            </a:fld>
            <a:endParaRPr lang="en-US" altLang="en-US"/>
          </a:p>
        </p:txBody>
      </p:sp>
    </p:spTree>
    <p:extLst>
      <p:ext uri="{BB962C8B-B14F-4D97-AF65-F5344CB8AC3E}">
        <p14:creationId xmlns:p14="http://schemas.microsoft.com/office/powerpoint/2010/main" val="31540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004338-8FE5-463D-BA18-6A603566F4E3}" type="slidenum">
              <a:rPr lang="en-US" altLang="en-US" smtClean="0"/>
              <a:pPr/>
              <a:t>‹#›</a:t>
            </a:fld>
            <a:endParaRPr lang="en-US" altLang="en-US"/>
          </a:p>
        </p:txBody>
      </p:sp>
    </p:spTree>
    <p:extLst>
      <p:ext uri="{BB962C8B-B14F-4D97-AF65-F5344CB8AC3E}">
        <p14:creationId xmlns:p14="http://schemas.microsoft.com/office/powerpoint/2010/main" val="366653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004338-8FE5-463D-BA18-6A603566F4E3}" type="slidenum">
              <a:rPr lang="en-US" altLang="en-US" smtClean="0"/>
              <a:pPr/>
              <a:t>‹#›</a:t>
            </a:fld>
            <a:endParaRPr lang="en-US" altLang="en-US"/>
          </a:p>
        </p:txBody>
      </p:sp>
    </p:spTree>
    <p:extLst>
      <p:ext uri="{BB962C8B-B14F-4D97-AF65-F5344CB8AC3E}">
        <p14:creationId xmlns:p14="http://schemas.microsoft.com/office/powerpoint/2010/main" val="3882256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004338-8FE5-463D-BA18-6A603566F4E3}" type="slidenum">
              <a:rPr lang="en-US" altLang="en-US" smtClean="0"/>
              <a:pPr/>
              <a:t>‹#›</a:t>
            </a:fld>
            <a:endParaRPr lang="en-US" altLang="en-US"/>
          </a:p>
        </p:txBody>
      </p:sp>
    </p:spTree>
    <p:extLst>
      <p:ext uri="{BB962C8B-B14F-4D97-AF65-F5344CB8AC3E}">
        <p14:creationId xmlns:p14="http://schemas.microsoft.com/office/powerpoint/2010/main" val="1459802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004338-8FE5-463D-BA18-6A603566F4E3}" type="slidenum">
              <a:rPr lang="en-US" altLang="en-US" smtClean="0"/>
              <a:pPr/>
              <a:t>‹#›</a:t>
            </a:fld>
            <a:endParaRPr lang="en-US" altLang="en-US"/>
          </a:p>
        </p:txBody>
      </p:sp>
    </p:spTree>
    <p:extLst>
      <p:ext uri="{BB962C8B-B14F-4D97-AF65-F5344CB8AC3E}">
        <p14:creationId xmlns:p14="http://schemas.microsoft.com/office/powerpoint/2010/main" val="74869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004338-8FE5-463D-BA18-6A603566F4E3}" type="slidenum">
              <a:rPr lang="en-US" altLang="en-US" smtClean="0"/>
              <a:pPr/>
              <a:t>‹#›</a:t>
            </a:fld>
            <a:endParaRPr lang="en-US" altLang="en-US"/>
          </a:p>
        </p:txBody>
      </p:sp>
    </p:spTree>
    <p:extLst>
      <p:ext uri="{BB962C8B-B14F-4D97-AF65-F5344CB8AC3E}">
        <p14:creationId xmlns:p14="http://schemas.microsoft.com/office/powerpoint/2010/main" val="63542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A004338-8FE5-463D-BA18-6A603566F4E3}" type="slidenum">
              <a:rPr lang="en-US" altLang="en-US" smtClean="0"/>
              <a:pPr/>
              <a:t>‹#›</a:t>
            </a:fld>
            <a:endParaRPr lang="en-US" altLang="en-US"/>
          </a:p>
        </p:txBody>
      </p:sp>
    </p:spTree>
    <p:extLst>
      <p:ext uri="{BB962C8B-B14F-4D97-AF65-F5344CB8AC3E}">
        <p14:creationId xmlns:p14="http://schemas.microsoft.com/office/powerpoint/2010/main" val="949135151"/>
      </p:ext>
    </p:extLst>
  </p:cSld>
  <p:clrMap bg1="lt1" tx1="dk1" bg2="lt2" tx2="dk2" accent1="accent1" accent2="accent2" accent3="accent3" accent4="accent4" accent5="accent5" accent6="accent6" hlink="hlink" folHlink="folHlink"/>
  <p:sldLayoutIdLst>
    <p:sldLayoutId id="2147484599" r:id="rId1"/>
    <p:sldLayoutId id="2147484600" r:id="rId2"/>
    <p:sldLayoutId id="2147484601" r:id="rId3"/>
    <p:sldLayoutId id="2147484602" r:id="rId4"/>
    <p:sldLayoutId id="2147484603" r:id="rId5"/>
    <p:sldLayoutId id="2147484604" r:id="rId6"/>
    <p:sldLayoutId id="2147484605" r:id="rId7"/>
    <p:sldLayoutId id="2147484606" r:id="rId8"/>
    <p:sldLayoutId id="2147484607" r:id="rId9"/>
    <p:sldLayoutId id="2147484608" r:id="rId10"/>
    <p:sldLayoutId id="2147484609" r:id="rId11"/>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Networking and Health</a:t>
            </a:r>
            <a:br>
              <a:rPr lang="en-US" altLang="en-US" dirty="0"/>
            </a:br>
            <a:r>
              <a:rPr lang="en-US" altLang="en-US" dirty="0"/>
              <a:t> Information Exchange</a:t>
            </a:r>
          </a:p>
        </p:txBody>
      </p:sp>
      <p:sp>
        <p:nvSpPr>
          <p:cNvPr id="15363" name="Text Placeholder 2"/>
          <p:cNvSpPr>
            <a:spLocks noGrp="1"/>
          </p:cNvSpPr>
          <p:nvPr>
            <p:ph type="body" sz="half" idx="2"/>
          </p:nvPr>
        </p:nvSpPr>
        <p:spPr/>
        <p:txBody>
          <a:bodyPr/>
          <a:lstStyle/>
          <a:p>
            <a:r>
              <a:rPr lang="en-US" altLang="en-US"/>
              <a:t>Health Information Exchange</a:t>
            </a:r>
            <a:endParaRPr lang="en-US" altLang="en-US" dirty="0"/>
          </a:p>
        </p:txBody>
      </p:sp>
      <p:sp>
        <p:nvSpPr>
          <p:cNvPr id="3" name="Text Placeholder 2"/>
          <p:cNvSpPr>
            <a:spLocks noGrp="1"/>
          </p:cNvSpPr>
          <p:nvPr>
            <p:ph type="body" sz="quarter" idx="11"/>
          </p:nvPr>
        </p:nvSpPr>
        <p:spPr/>
        <p:txBody>
          <a:bodyPr/>
          <a:lstStyle/>
          <a:p>
            <a:r>
              <a:rPr lang="en-US" dirty="0"/>
              <a:t>Lecture a</a:t>
            </a:r>
          </a:p>
        </p:txBody>
      </p:sp>
      <p:sp>
        <p:nvSpPr>
          <p:cNvPr id="2" name="Text Placeholder 1"/>
          <p:cNvSpPr>
            <a:spLocks noGrp="1"/>
          </p:cNvSpPr>
          <p:nvPr>
            <p:ph type="body" sz="quarter" idx="12"/>
          </p:nvPr>
        </p:nvSpPr>
        <p:spPr/>
        <p:txBody>
          <a:bodyPr/>
          <a:lstStyle/>
          <a:p>
            <a:r>
              <a:rPr lang="en-US" dirty="0"/>
              <a:t>This material (</a:t>
            </a:r>
            <a:r>
              <a:rPr lang="en-US" altLang="en-US" dirty="0"/>
              <a:t>Comp 9 Unit 10a</a:t>
            </a:r>
            <a:r>
              <a:rPr lang="en-US" dirty="0"/>
              <a:t>) was developed by Normandale Community College, funded by the Department of Health and Human Services, Office of the National Coordinator for Health Information Technology under Award Number 90WT0003.</a:t>
            </a:r>
            <a:r>
              <a:rPr lang="en-US" i="0" dirty="0"/>
              <a:t> </a:t>
            </a:r>
          </a:p>
          <a:p>
            <a:endParaRPr lang="en-US" i="0"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Attribution-NonCommercial-ShareAlike 4.0 International License."/>
              </a:rPr>
              <a:t>http://creativecommons.org/licenses/by-nc-sa/4.0/</a:t>
            </a:r>
            <a:r>
              <a:rPr lang="en-US" i="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p:spPr>
        <p:txBody>
          <a:bodyPr/>
          <a:lstStyle/>
          <a:p>
            <a:r>
              <a:rPr lang="en-US" altLang="en-US" dirty="0"/>
              <a:t>These views must serve</a:t>
            </a:r>
          </a:p>
        </p:txBody>
      </p:sp>
      <p:sp>
        <p:nvSpPr>
          <p:cNvPr id="24579"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a:lnSpc>
                <a:spcPct val="80000"/>
              </a:lnSpc>
            </a:pPr>
            <a:r>
              <a:rPr lang="en-US" altLang="en-US" sz="2400" dirty="0"/>
              <a:t>Real-time connectivity to provide appropriate and controlled access to aggregated patient data.</a:t>
            </a:r>
          </a:p>
          <a:p>
            <a:pPr>
              <a:lnSpc>
                <a:spcPct val="80000"/>
              </a:lnSpc>
            </a:pPr>
            <a:r>
              <a:rPr lang="en-US" altLang="en-US" sz="2400" dirty="0"/>
              <a:t>Disease registries permit the monitoring and assurance of high quality care.</a:t>
            </a:r>
          </a:p>
          <a:p>
            <a:pPr>
              <a:lnSpc>
                <a:spcPct val="80000"/>
              </a:lnSpc>
            </a:pPr>
            <a:r>
              <a:rPr lang="en-US" altLang="en-US" sz="2400" dirty="0"/>
              <a:t>Research databases are derived for specific purposes and for specific periods of time.</a:t>
            </a:r>
          </a:p>
          <a:p>
            <a:pPr>
              <a:lnSpc>
                <a:spcPct val="80000"/>
              </a:lnSpc>
            </a:pPr>
            <a:r>
              <a:rPr lang="en-US" altLang="en-US" sz="2400" dirty="0"/>
              <a:t>Reimbursement is derived from clinical data, ideally in real time.</a:t>
            </a:r>
          </a:p>
          <a:p>
            <a:pPr>
              <a:lnSpc>
                <a:spcPct val="80000"/>
              </a:lnSpc>
            </a:pPr>
            <a:r>
              <a:rPr lang="en-US" altLang="en-US" sz="2400" dirty="0"/>
              <a:t>Accreditation, credentialing  and statistical reporting are derived products.</a:t>
            </a:r>
          </a:p>
          <a:p>
            <a:pPr>
              <a:lnSpc>
                <a:spcPct val="80000"/>
              </a:lnSpc>
            </a:pPr>
            <a:r>
              <a:rPr lang="en-US" altLang="en-US" sz="2400" dirty="0"/>
              <a:t>The data warehouse contains all data for legal and archiving purposes.</a:t>
            </a:r>
          </a:p>
          <a:p>
            <a:pPr>
              <a:lnSpc>
                <a:spcPct val="80000"/>
              </a:lnSpc>
            </a:pPr>
            <a:r>
              <a:rPr lang="en-US" altLang="en-US" sz="2400" dirty="0"/>
              <a:t>Support consumer driven healthcare</a:t>
            </a:r>
          </a:p>
          <a:p>
            <a:pPr>
              <a:lnSpc>
                <a:spcPct val="80000"/>
              </a:lnSpc>
            </a:pPr>
            <a:r>
              <a:rPr lang="en-US" altLang="en-US" sz="2400" dirty="0"/>
              <a:t>Mandatory reporting such as immunizations, HAI, etc.</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C1513A-B356-4EC0-BA2D-6DAD48234CC3}"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r>
              <a:rPr lang="en-US" altLang="en-US" dirty="0"/>
              <a:t>Consumer value</a:t>
            </a:r>
          </a:p>
        </p:txBody>
      </p:sp>
      <p:sp>
        <p:nvSpPr>
          <p:cNvPr id="25603"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a:t>Appropriate care is enhanced by complete set of data about the patient, particularly when combined with decision support</a:t>
            </a:r>
          </a:p>
          <a:p>
            <a:pPr>
              <a:lnSpc>
                <a:spcPct val="90000"/>
              </a:lnSpc>
            </a:pPr>
            <a:r>
              <a:rPr lang="en-US" altLang="en-US"/>
              <a:t>Patient safety is enhanced by complete and timely data at point of care</a:t>
            </a:r>
          </a:p>
          <a:p>
            <a:pPr>
              <a:lnSpc>
                <a:spcPct val="90000"/>
              </a:lnSpc>
            </a:pPr>
            <a:r>
              <a:rPr lang="en-US" altLang="en-US"/>
              <a:t>Effective and appropriate treatment</a:t>
            </a:r>
          </a:p>
          <a:p>
            <a:pPr>
              <a:lnSpc>
                <a:spcPct val="90000"/>
              </a:lnSpc>
            </a:pPr>
            <a:r>
              <a:rPr lang="en-US" altLang="en-US"/>
              <a:t>Patient satisfaction and trust is enhanced by a care giver who knows all about the patient, without the patient having to remember and repeat a full medical history</a:t>
            </a:r>
          </a:p>
          <a:p>
            <a:pPr>
              <a:lnSpc>
                <a:spcPct val="90000"/>
              </a:lnSpc>
              <a:buFontTx/>
              <a:buNone/>
            </a:pPr>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121AFB-262E-4180-BB09-AA374890CB7B}"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r>
              <a:rPr lang="en-US" altLang="en-US"/>
              <a:t>Consumer value (2)</a:t>
            </a:r>
          </a:p>
        </p:txBody>
      </p:sp>
      <p:sp>
        <p:nvSpPr>
          <p:cNvPr id="26627"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nSpc>
                <a:spcPct val="90000"/>
              </a:lnSpc>
            </a:pPr>
            <a:r>
              <a:rPr lang="en-US" altLang="en-US" sz="2400"/>
              <a:t>Personal health data that is timely and understandable by the consumer</a:t>
            </a:r>
          </a:p>
          <a:p>
            <a:pPr>
              <a:lnSpc>
                <a:spcPct val="90000"/>
              </a:lnSpc>
            </a:pPr>
            <a:r>
              <a:rPr lang="en-US" altLang="en-US" sz="2400"/>
              <a:t>Understanding importance and significance of data </a:t>
            </a:r>
          </a:p>
          <a:p>
            <a:pPr>
              <a:lnSpc>
                <a:spcPct val="90000"/>
              </a:lnSpc>
            </a:pPr>
            <a:r>
              <a:rPr lang="en-US" altLang="en-US" sz="2400"/>
              <a:t>Personal health plans</a:t>
            </a:r>
          </a:p>
          <a:p>
            <a:pPr>
              <a:lnSpc>
                <a:spcPct val="90000"/>
              </a:lnSpc>
            </a:pPr>
            <a:r>
              <a:rPr lang="en-US" altLang="en-US" sz="2400"/>
              <a:t>Understanding treatment options</a:t>
            </a:r>
          </a:p>
          <a:p>
            <a:pPr lvl="1">
              <a:lnSpc>
                <a:spcPct val="90000"/>
              </a:lnSpc>
            </a:pPr>
            <a:r>
              <a:rPr lang="en-US" altLang="en-US" sz="2000"/>
              <a:t>Tradeoffs between risks of death and quality of life</a:t>
            </a:r>
          </a:p>
          <a:p>
            <a:pPr>
              <a:lnSpc>
                <a:spcPct val="90000"/>
              </a:lnSpc>
            </a:pPr>
            <a:r>
              <a:rPr lang="en-US" altLang="en-US" sz="2400"/>
              <a:t>Manage event flow related to health</a:t>
            </a:r>
          </a:p>
          <a:p>
            <a:pPr lvl="1">
              <a:lnSpc>
                <a:spcPct val="90000"/>
              </a:lnSpc>
            </a:pPr>
            <a:r>
              <a:rPr lang="en-US" altLang="en-US" sz="2000"/>
              <a:t>Appointments</a:t>
            </a:r>
          </a:p>
          <a:p>
            <a:pPr lvl="1">
              <a:lnSpc>
                <a:spcPct val="90000"/>
              </a:lnSpc>
            </a:pPr>
            <a:r>
              <a:rPr lang="en-US" altLang="en-US" sz="2000"/>
              <a:t>Drug management</a:t>
            </a:r>
          </a:p>
          <a:p>
            <a:pPr lvl="1">
              <a:lnSpc>
                <a:spcPct val="90000"/>
              </a:lnSpc>
            </a:pPr>
            <a:r>
              <a:rPr lang="en-US" altLang="en-US" sz="2000"/>
              <a:t>Manage cost of care</a:t>
            </a:r>
          </a:p>
          <a:p>
            <a:pPr lvl="1">
              <a:lnSpc>
                <a:spcPct val="90000"/>
              </a:lnSpc>
            </a:pPr>
            <a:r>
              <a:rPr lang="en-US" altLang="en-US" sz="2000"/>
              <a:t>Inform and manage expectations of care</a:t>
            </a:r>
          </a:p>
          <a:p>
            <a:pPr>
              <a:lnSpc>
                <a:spcPct val="90000"/>
              </a:lnSpc>
            </a:pPr>
            <a:r>
              <a:rPr lang="en-US" altLang="en-US" sz="2400"/>
              <a:t>Provide encouragement for good health</a:t>
            </a:r>
          </a:p>
          <a:p>
            <a:pPr>
              <a:lnSpc>
                <a:spcPct val="90000"/>
              </a:lnSpc>
            </a:pPr>
            <a:endParaRPr lang="en-US" altLang="en-US" sz="240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7489D1-D5BE-4181-A2A5-544E2E570E8F}"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r>
              <a:rPr lang="en-US" altLang="en-US"/>
              <a:t>More consumer value</a:t>
            </a:r>
          </a:p>
        </p:txBody>
      </p:sp>
      <p:sp>
        <p:nvSpPr>
          <p:cNvPr id="27651"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a:t>People over the age of 65 have on average 3 or more chronic diseases. Disease management means a higher quality of life as well as a longer life.  Proper disease management means complete data about the patient as well as having and using the appropriate knowledge about the patient and the disease.</a:t>
            </a:r>
          </a:p>
          <a:p>
            <a:r>
              <a:rPr lang="en-US" altLang="en-US" sz="2800"/>
              <a:t>Proper management of health and constant monitoring of health extends independent home living.</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800164-D6CD-4627-ACCE-67E9DE0343FE}"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r>
              <a:rPr lang="en-US" altLang="en-US" sz="3200"/>
              <a:t>Regional Health Information Organizations</a:t>
            </a:r>
            <a:r>
              <a:rPr lang="en-US" altLang="en-US"/>
              <a:t> </a:t>
            </a:r>
          </a:p>
        </p:txBody>
      </p:sp>
      <p:sp>
        <p:nvSpPr>
          <p:cNvPr id="28675"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Regional collaboration of multi-stakeholder organizations working together to connect healthcare communities with the goal of improving quality of care, safety and efficiency</a:t>
            </a:r>
          </a:p>
          <a:p>
            <a:r>
              <a:rPr lang="en-US" altLang="en-US" sz="2400"/>
              <a:t>Typical objectives</a:t>
            </a:r>
          </a:p>
          <a:p>
            <a:pPr lvl="1"/>
            <a:r>
              <a:rPr lang="en-US" altLang="en-US" sz="2200"/>
              <a:t>Develop community-wide health information exchange</a:t>
            </a:r>
          </a:p>
          <a:p>
            <a:pPr lvl="1"/>
            <a:r>
              <a:rPr lang="en-US" altLang="en-US" sz="2200"/>
              <a:t>Create healthcare portal with interoperable applications</a:t>
            </a:r>
          </a:p>
          <a:p>
            <a:pPr lvl="1"/>
            <a:r>
              <a:rPr lang="en-US" altLang="en-US" sz="2200"/>
              <a:t>Create a training and support infrastructure to ensure adoption of applications</a:t>
            </a:r>
          </a:p>
          <a:p>
            <a:pPr lvl="1"/>
            <a:r>
              <a:rPr lang="en-US" altLang="en-US" sz="2200"/>
              <a:t>Engaging payers in programs that align incentives appropriately</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B4BEFA-4954-4385-91C4-618A730FF880}"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a:t>Setting the boundaries</a:t>
            </a:r>
          </a:p>
        </p:txBody>
      </p:sp>
      <p:sp>
        <p:nvSpPr>
          <p:cNvPr id="29699" name="Tex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Patients receive care at multiple sites of care, independent of any geographical or legal boundary.</a:t>
            </a:r>
          </a:p>
          <a:p>
            <a:r>
              <a:rPr lang="en-US" altLang="en-US"/>
              <a:t>Even within one family, the members have different geographically boundaries for care.</a:t>
            </a:r>
          </a:p>
          <a:p>
            <a:r>
              <a:rPr lang="en-US" altLang="en-US"/>
              <a:t>On the average, an adult person receives their care from 5 different sites.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8F86A3-C5FB-4F55-AD65-CE88F2AD5086}"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normAutofit fontScale="90000"/>
          </a:bodyPr>
          <a:lstStyle/>
          <a:p>
            <a:r>
              <a:rPr lang="en-US" altLang="en-US" sz="4000" dirty="0"/>
              <a:t>Nationwide Healthcare Information Network (</a:t>
            </a:r>
            <a:r>
              <a:rPr lang="en-US" altLang="en-US" sz="4000" dirty="0" err="1"/>
              <a:t>NwHIN</a:t>
            </a:r>
            <a:r>
              <a:rPr lang="en-US" altLang="en-US" sz="4000" dirty="0"/>
              <a:t>)</a:t>
            </a:r>
          </a:p>
        </p:txBody>
      </p:sp>
      <p:sp>
        <p:nvSpPr>
          <p:cNvPr id="30723"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a:lnSpc>
                <a:spcPct val="90000"/>
              </a:lnSpc>
            </a:pPr>
            <a:r>
              <a:rPr lang="en-US" altLang="en-US" sz="2400" dirty="0"/>
              <a:t>To provide a secure, nationwide, interoperable health information infrastructure that will connect providers, consumers, and others involved in supporting health and healthcare.</a:t>
            </a:r>
          </a:p>
          <a:p>
            <a:pPr>
              <a:lnSpc>
                <a:spcPct val="90000"/>
              </a:lnSpc>
            </a:pPr>
            <a:r>
              <a:rPr lang="en-US" altLang="en-US" sz="2400" dirty="0"/>
              <a:t>E-health information to follow the consumer, be available for clinical decision making, and support appropriate use of healthcare information beyond direct patient care so as to improve health</a:t>
            </a:r>
          </a:p>
          <a:p>
            <a:pPr>
              <a:lnSpc>
                <a:spcPct val="90000"/>
              </a:lnSpc>
            </a:pPr>
            <a:r>
              <a:rPr lang="en-US" altLang="en-US" sz="2400" dirty="0"/>
              <a:t>De-identified regional data can be analyzed nationally in aggregate.  There is a proposed national MPI which would permit authenticated and authorized access to RHIOs for legal health-related purposes, but patient matching algorithms are the industry standard.</a:t>
            </a:r>
          </a:p>
          <a:p>
            <a:pPr>
              <a:lnSpc>
                <a:spcPct val="90000"/>
              </a:lnSpc>
            </a:pPr>
            <a:r>
              <a:rPr lang="en-US" altLang="en-US" sz="2400" dirty="0"/>
              <a:t>Security and privacy are top priorities.</a:t>
            </a:r>
          </a:p>
          <a:p>
            <a:pPr>
              <a:lnSpc>
                <a:spcPct val="90000"/>
              </a:lnSpc>
            </a:pPr>
            <a:endParaRPr lang="en-US" altLang="en-US" sz="2400" dirty="0"/>
          </a:p>
          <a:p>
            <a:pPr>
              <a:lnSpc>
                <a:spcPct val="90000"/>
              </a:lnSpc>
            </a:pPr>
            <a:endParaRPr lang="en-US" altLang="en-US" sz="24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9EE273-78DA-4141-A57F-9AF597E267F4}"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a:lstStyle/>
          <a:p>
            <a:r>
              <a:rPr lang="en-US" altLang="en-US" dirty="0"/>
              <a:t>Regional Healthcare Information Organizations</a:t>
            </a:r>
          </a:p>
        </p:txBody>
      </p:sp>
      <p:pic>
        <p:nvPicPr>
          <p:cNvPr id="31747" name="Picture Placeholder 2" descr="This slide shows an outline of the state of NC with 3 interconnected RHIOs. &#10;&#10;Source:  W. Ed Hammond, PhD.&#10;"/>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bwMode="auto">
          <a:xfrm>
            <a:off x="1581150" y="1416344"/>
            <a:ext cx="6093288" cy="26984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7"/>
          <p:cNvSpPr>
            <a:spLocks noGrp="1"/>
          </p:cNvSpPr>
          <p:nvPr>
            <p:ph type="body" sz="quarter" idx="32"/>
          </p:nvPr>
        </p:nvSpPr>
        <p:spPr/>
        <p:txBody>
          <a:bodyPr/>
          <a:lstStyle/>
          <a:p>
            <a:pPr eaLnBrk="1" hangingPunct="1">
              <a:spcBef>
                <a:spcPts val="1800"/>
              </a:spcBef>
              <a:defRPr/>
            </a:pPr>
            <a:r>
              <a:rPr lang="en-US" sz="1600" dirty="0"/>
              <a:t>Source: W. Ed Hammond</a:t>
            </a:r>
          </a:p>
          <a:p>
            <a:pPr eaLnBrk="1" hangingPunct="1">
              <a:spcBef>
                <a:spcPct val="50000"/>
              </a:spcBef>
              <a:buFontTx/>
              <a:buChar char="•"/>
              <a:defRPr/>
            </a:pPr>
            <a:endParaRPr lang="en-US" dirty="0"/>
          </a:p>
          <a:p>
            <a:pPr>
              <a:defRPr/>
            </a:pPr>
            <a:endParaRPr lang="en-US" dirty="0"/>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2436CF-CD2B-4BFD-83B3-92E3A068D637}" type="slidenum">
              <a:rPr lang="en-US" altLang="en-US">
                <a:solidFill>
                  <a:srgbClr val="898989"/>
                </a:solidFill>
              </a:rPr>
              <a:pPr eaLnBrk="1" hangingPunct="1"/>
              <a:t>17</a:t>
            </a:fld>
            <a:endParaRPr lang="en-US" altLang="en-US">
              <a:solidFill>
                <a:srgbClr val="898989"/>
              </a:solidFill>
            </a:endParaRPr>
          </a:p>
        </p:txBody>
      </p:sp>
      <p:sp>
        <p:nvSpPr>
          <p:cNvPr id="10" name="Content Placeholder 9"/>
          <p:cNvSpPr>
            <a:spLocks noGrp="1"/>
          </p:cNvSpPr>
          <p:nvPr>
            <p:ph sz="quarter" idx="18"/>
          </p:nvPr>
        </p:nvSpPr>
        <p:spPr>
          <a:xfrm>
            <a:off x="685800" y="4114800"/>
            <a:ext cx="8004048" cy="2057400"/>
          </a:xfrm>
        </p:spPr>
        <p:txBody>
          <a:bodyPr/>
          <a:lstStyle/>
          <a:p>
            <a:pPr marL="285750" indent="-285750">
              <a:spcBef>
                <a:spcPct val="50000"/>
              </a:spcBef>
              <a:defRPr/>
            </a:pPr>
            <a:r>
              <a:rPr lang="en-US" dirty="0"/>
              <a:t>Each RHIO provides backup for other RHIOs.</a:t>
            </a:r>
          </a:p>
          <a:p>
            <a:pPr marL="285750" indent="-285750">
              <a:spcBef>
                <a:spcPct val="50000"/>
              </a:spcBef>
              <a:defRPr/>
            </a:pPr>
            <a:r>
              <a:rPr lang="en-US" dirty="0"/>
              <a:t>MPI identifies home RHIO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r>
              <a:rPr lang="en-US" altLang="en-US"/>
              <a:t>Regional Center</a:t>
            </a:r>
          </a:p>
        </p:txBody>
      </p:sp>
      <p:sp>
        <p:nvSpPr>
          <p:cNvPr id="32771"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Accommodates 3 to 5 million persons</a:t>
            </a:r>
          </a:p>
          <a:p>
            <a:r>
              <a:rPr lang="en-US" altLang="en-US"/>
              <a:t>Contains aggregated data for EHR</a:t>
            </a:r>
          </a:p>
          <a:p>
            <a:r>
              <a:rPr lang="en-US" altLang="en-US"/>
              <a:t>Is a local ( to the region) database</a:t>
            </a:r>
          </a:p>
          <a:p>
            <a:r>
              <a:rPr lang="en-US" altLang="en-US"/>
              <a:t>Available 24/7</a:t>
            </a:r>
          </a:p>
          <a:p>
            <a:r>
              <a:rPr lang="en-US" altLang="en-US"/>
              <a:t>Contains linkages to other centers so patients crossing boundaries of regions can be aggregated</a:t>
            </a:r>
          </a:p>
          <a:p>
            <a:r>
              <a:rPr lang="en-US" altLang="en-US"/>
              <a:t>De-identified data available for local or global queries and analysis</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FBFA2E-3031-4DB0-ACD6-E6EAA395E022}"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Nationwide Health Information Network [NwHIN]</a:t>
            </a:r>
          </a:p>
        </p:txBody>
      </p:sp>
      <p:sp>
        <p:nvSpPr>
          <p:cNvPr id="3379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Initiative of the Office of the National Coordinator for Health Information Technology</a:t>
            </a:r>
          </a:p>
          <a:p>
            <a:r>
              <a:rPr lang="en-US" altLang="en-US"/>
              <a:t>Purpose is to tie together health information exchanges (HIEOs)</a:t>
            </a:r>
          </a:p>
          <a:p>
            <a:r>
              <a:rPr lang="en-US" altLang="en-US"/>
              <a:t>Assigns OID to participating organizations</a:t>
            </a:r>
          </a:p>
          <a:p>
            <a:r>
              <a:rPr lang="en-US" altLang="en-US"/>
              <a:t>Built on Open Source code using Java platform</a:t>
            </a:r>
          </a:p>
          <a:p>
            <a:r>
              <a:rPr lang="en-US" altLang="en-US"/>
              <a:t>Public/private venture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804ABE-1F39-4E01-955E-828C4F6D2383}"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rtlCol="0">
            <a:normAutofit fontScale="90000"/>
          </a:bodyPr>
          <a:lstStyle/>
          <a:p>
            <a:pPr eaLnBrk="1" hangingPunct="1">
              <a:defRPr/>
            </a:pPr>
            <a:r>
              <a:rPr lang="en-US" dirty="0"/>
              <a:t>Health Information Exchange</a:t>
            </a:r>
            <a:br>
              <a:rPr lang="en-US" dirty="0"/>
            </a:br>
            <a:r>
              <a:rPr lang="en-US" dirty="0"/>
              <a:t>Learning Objectives</a:t>
            </a:r>
          </a:p>
        </p:txBody>
      </p:sp>
      <p:sp>
        <p:nvSpPr>
          <p:cNvPr id="16388" name="Text Placeholder 3"/>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14350" indent="-514350" eaLnBrk="1" hangingPunct="1">
              <a:buFont typeface="Arial" panose="020B0604020202020204" pitchFamily="34" charset="0"/>
              <a:buAutoNum type="arabicPeriod"/>
            </a:pPr>
            <a:r>
              <a:rPr lang="en-US" altLang="en-US"/>
              <a:t>Understand the purpose and importance of a Health Information Exchange strategy</a:t>
            </a:r>
          </a:p>
          <a:p>
            <a:pPr marL="514350" indent="-514350" eaLnBrk="1" hangingPunct="1">
              <a:buFont typeface="Arial" panose="020B0604020202020204" pitchFamily="34" charset="0"/>
              <a:buAutoNum type="arabicPeriod"/>
            </a:pPr>
            <a:r>
              <a:rPr lang="en-US" altLang="en-US"/>
              <a:t>Understand what a HIE is</a:t>
            </a:r>
          </a:p>
          <a:p>
            <a:pPr marL="514350" indent="-514350" eaLnBrk="1" hangingPunct="1">
              <a:buFont typeface="Arial" panose="020B0604020202020204" pitchFamily="34" charset="0"/>
              <a:buAutoNum type="arabicPeriod"/>
            </a:pPr>
            <a:r>
              <a:rPr lang="en-US" altLang="en-US"/>
              <a:t>Understand the components of a HIE</a:t>
            </a:r>
          </a:p>
          <a:p>
            <a:pPr marL="514350" indent="-514350" eaLnBrk="1" hangingPunct="1">
              <a:buFont typeface="Arial" panose="020B0604020202020204" pitchFamily="34" charset="0"/>
              <a:buAutoNum type="arabicPeriod"/>
            </a:pPr>
            <a:r>
              <a:rPr lang="en-US" altLang="en-US"/>
              <a:t>Explore some examples of HIEs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2C4430-A8D7-4DF8-B811-F4584EC984DE}"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CONNECT</a:t>
            </a:r>
          </a:p>
        </p:txBody>
      </p:sp>
      <p:sp>
        <p:nvSpPr>
          <p:cNvPr id="3481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CONNECT is an open source software package that implements the NwHIN architecture.</a:t>
            </a:r>
          </a:p>
          <a:p>
            <a:r>
              <a:rPr lang="en-US" altLang="en-US"/>
              <a:t>Federal agencies collaborated through the Federal Health Architecture (FHA) to create the CONNECT package.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87D34-CFCB-4EA7-8395-9322692D20B3}"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t>The DIRECT Project</a:t>
            </a:r>
          </a:p>
        </p:txBody>
      </p:sp>
      <p:sp>
        <p:nvSpPr>
          <p:cNvPr id="3584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The DIRECT project specifies a simple, secure, scalable, standard-based implementation guide for users to send authenticated, encrypted health data directly to known, trusted recipients over the Internet.</a:t>
            </a:r>
          </a:p>
          <a:p>
            <a:r>
              <a:rPr lang="en-US" altLang="en-US" sz="2400" dirty="0"/>
              <a:t>DIRECT Project is a collaborative whose stakeholders represent over 50 provider, state, HIE, and HIT vendor organizations.</a:t>
            </a:r>
          </a:p>
          <a:p>
            <a:r>
              <a:rPr lang="en-US" altLang="en-US" sz="2400" dirty="0"/>
              <a:t>DIRECT accomplishes this using familiar protocols, such as SMTP (email) with S/MIME (encryption).</a:t>
            </a:r>
          </a:p>
          <a:p>
            <a:r>
              <a:rPr lang="en-US" altLang="en-US" sz="2400" dirty="0"/>
              <a:t>DIRECT is an excellent option for secure communication between providers, particularly those who are not connected to an HIE via CONNECT.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522340-D8A3-4522-BC33-A8EFF81D73F2}" type="slidenum">
              <a:rPr lang="en-US" altLang="en-US">
                <a:solidFill>
                  <a:srgbClr val="898989"/>
                </a:solidFill>
              </a:rPr>
              <a:pPr eaLnBrk="1" hangingPunct="1"/>
              <a:t>21</a:t>
            </a:fld>
            <a:endParaRPr lang="en-US" altLang="en-US">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p:txBody>
          <a:bodyPr/>
          <a:lstStyle/>
          <a:p>
            <a:r>
              <a:rPr lang="en-US" altLang="en-US"/>
              <a:t>State HIEs</a:t>
            </a:r>
          </a:p>
        </p:txBody>
      </p:sp>
      <p:sp>
        <p:nvSpPr>
          <p:cNvPr id="36867" name="Content Placeholder 7"/>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a:t>The State Health Information Exchange Cooperative Agreement Program was designed to promote HIE and advance information sharing across the health care system.</a:t>
            </a:r>
          </a:p>
          <a:p>
            <a:r>
              <a:rPr lang="en-US" altLang="en-US" sz="2800" dirty="0"/>
              <a:t>Long term goal was to enable a nationwide HIE and interoperability.</a:t>
            </a:r>
          </a:p>
          <a:p>
            <a:r>
              <a:rPr lang="en-US" altLang="en-US" sz="2800" dirty="0"/>
              <a:t>In total, 56 states, eligible territories and State Designated Entities received awards.</a:t>
            </a:r>
          </a:p>
          <a:p>
            <a:r>
              <a:rPr lang="en-US" altLang="en-US" sz="2800" dirty="0"/>
              <a:t>Program ended in 2014</a:t>
            </a:r>
          </a:p>
          <a:p>
            <a:endParaRPr lang="en-US" altLang="en-US" sz="2800" dirty="0"/>
          </a:p>
          <a:p>
            <a:endParaRPr lang="en-US" altLang="en-US" sz="28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C7B768-3833-45DC-AA63-090BC074A944}" type="slidenum">
              <a:rPr lang="en-US" altLang="en-US">
                <a:solidFill>
                  <a:srgbClr val="898989"/>
                </a:solidFill>
              </a:rPr>
              <a:pPr eaLnBrk="1" hangingPunct="1"/>
              <a:t>22</a:t>
            </a:fld>
            <a:endParaRPr lang="en-US" altLang="en-US">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a:t>Sequoia Project</a:t>
            </a:r>
          </a:p>
        </p:txBody>
      </p:sp>
      <p:sp>
        <p:nvSpPr>
          <p:cNvPr id="3789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 group of federal agencies and non-federal organizations have created a collaboration, known as  the Sequoia Project.</a:t>
            </a:r>
          </a:p>
          <a:p>
            <a:r>
              <a:rPr lang="en-US" altLang="en-US" dirty="0"/>
              <a:t>Its mission and purpose is to improve patient care, streamline disability benefit claims, and improve public health reporting through secure, trusted, and interoperable health information exchange.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907960-9EC6-460E-ACA5-62D3DA463440}" type="slidenum">
              <a:rPr lang="en-US" altLang="en-US">
                <a:solidFill>
                  <a:srgbClr val="898989"/>
                </a:solidFill>
              </a:rPr>
              <a:pPr eaLnBrk="1" hangingPunct="1"/>
              <a:t>23</a:t>
            </a:fld>
            <a:endParaRPr lang="en-US" altLang="en-US">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Health Information Exchange</a:t>
            </a:r>
            <a:br>
              <a:rPr lang="en-US" altLang="en-US"/>
            </a:br>
            <a:r>
              <a:rPr lang="en-US" altLang="en-US"/>
              <a:t>Summary </a:t>
            </a:r>
            <a:br>
              <a:rPr lang="en-US" altLang="en-US"/>
            </a:br>
            <a:endParaRPr lang="en-US" altLang="en-US" sz="2000"/>
          </a:p>
        </p:txBody>
      </p:sp>
      <p:sp>
        <p:nvSpPr>
          <p:cNvPr id="38915" name="Conten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In this lecture we have looked at Health Information Exchanges. We have examined the concept, purposes and value of HIEOs.</a:t>
            </a:r>
          </a:p>
          <a:p>
            <a:r>
              <a:rPr lang="en-US" altLang="en-US" dirty="0"/>
              <a:t>We have looked and several different models for realizing HIEOs or RHIOs.</a:t>
            </a:r>
          </a:p>
          <a:p>
            <a:r>
              <a:rPr lang="en-US" altLang="en-US" dirty="0"/>
              <a:t>We have looked at several federally- initiated programs.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6735A1-70D0-4B51-8917-897EE4D8A3F2}" type="slidenum">
              <a:rPr lang="en-US" altLang="en-US">
                <a:solidFill>
                  <a:srgbClr val="898989"/>
                </a:solidFill>
              </a:rPr>
              <a:pPr eaLnBrk="1" hangingPunct="1"/>
              <a:t>24</a:t>
            </a:fld>
            <a:endParaRPr lang="en-US" altLang="en-US">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a:t>Health Information Exchange</a:t>
            </a:r>
            <a:br>
              <a:rPr lang="en-US" altLang="en-US" dirty="0"/>
            </a:br>
            <a:r>
              <a:rPr lang="en-US" altLang="en-US" dirty="0"/>
              <a:t>References – Lecture a</a:t>
            </a:r>
          </a:p>
        </p:txBody>
      </p:sp>
      <p:sp>
        <p:nvSpPr>
          <p:cNvPr id="39942" name="Text Placeholder 7"/>
          <p:cNvSpPr>
            <a:spLocks noGrp="1"/>
          </p:cNvSpPr>
          <p:nvPr>
            <p:ph type="body" sz="quarter" idx="16"/>
          </p:nvPr>
        </p:nvSpPr>
        <p:spPr>
          <a:xfrm>
            <a:off x="457200" y="1600200"/>
            <a:ext cx="8229600" cy="4038600"/>
          </a:xfrm>
        </p:spPr>
        <p:txBody>
          <a:bodyPr/>
          <a:lstStyle/>
          <a:p>
            <a:r>
              <a:rPr lang="en-US" altLang="en-US" sz="2000" dirty="0"/>
              <a:t>References</a:t>
            </a:r>
          </a:p>
          <a:p>
            <a:r>
              <a:rPr lang="en-US" altLang="en-US" sz="2000" b="0" dirty="0"/>
              <a:t>No references were used in this lecture.</a:t>
            </a:r>
          </a:p>
          <a:p>
            <a:endParaRPr lang="en-US" sz="2000" dirty="0"/>
          </a:p>
          <a:p>
            <a:r>
              <a:rPr lang="en-US" sz="2000" dirty="0"/>
              <a:t>Images </a:t>
            </a:r>
          </a:p>
          <a:p>
            <a:r>
              <a:rPr lang="en-US" sz="2000" b="0" dirty="0"/>
              <a:t>Slide 5: Source – W. Ed Hammond, PhD., 2012.</a:t>
            </a:r>
          </a:p>
          <a:p>
            <a:pPr lvl="1"/>
            <a:r>
              <a:rPr lang="en-US" sz="2000" dirty="0"/>
              <a:t>Slide 6: Source – W. Ed Hammond, PhD., 2012.</a:t>
            </a:r>
          </a:p>
          <a:p>
            <a:pPr lvl="1"/>
            <a:r>
              <a:rPr lang="en-US" sz="2000" dirty="0"/>
              <a:t>Slide 7: Source – W. Ed Hammond, PhD., 2012.</a:t>
            </a:r>
          </a:p>
          <a:p>
            <a:pPr lvl="1"/>
            <a:r>
              <a:rPr lang="en-US" sz="2000" dirty="0"/>
              <a:t>Slide 17: Source– W. Ed Hammond, PhD., 2012.</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F40DE4-D2C9-46D3-9C01-58BD22C4DC14}" type="slidenum">
              <a:rPr lang="en-US" altLang="en-US" smtClean="0"/>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Health Information Exchange</a:t>
            </a:r>
            <a:br>
              <a:rPr lang="en-US" dirty="0"/>
            </a:br>
            <a:r>
              <a:rPr lang="en-US" dirty="0"/>
              <a:t>Lecture a </a:t>
            </a:r>
          </a:p>
        </p:txBody>
      </p:sp>
      <p:sp>
        <p:nvSpPr>
          <p:cNvPr id="8" name="Content Placeholder 7"/>
          <p:cNvSpPr>
            <a:spLocks noGrp="1"/>
          </p:cNvSpPr>
          <p:nvPr>
            <p:ph sz="quarter" idx="14"/>
          </p:nvPr>
        </p:nvSpPr>
        <p:spPr/>
        <p:txBody>
          <a:bodyPr/>
          <a:lstStyle/>
          <a:p>
            <a:r>
              <a:rPr lang="en-US" sz="2800" dirty="0"/>
              <a:t>This material was 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26</a:t>
            </a:fld>
            <a:endParaRPr lang="en-US" altLang="en-US"/>
          </a:p>
        </p:txBody>
      </p:sp>
    </p:spTree>
    <p:custDataLst>
      <p:tags r:id="rId1"/>
    </p:custDataLst>
    <p:extLst>
      <p:ext uri="{BB962C8B-B14F-4D97-AF65-F5344CB8AC3E}">
        <p14:creationId xmlns:p14="http://schemas.microsoft.com/office/powerpoint/2010/main" val="1011923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Definition</a:t>
            </a:r>
          </a:p>
        </p:txBody>
      </p:sp>
      <p:sp>
        <p:nvSpPr>
          <p:cNvPr id="17411" name="Tex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dirty="0"/>
              <a:t>Health Information Exchange enables the interoperable linkage of healthcare information across organizations within a hospital, an enterprise healthcare system, a region, or a nation.</a:t>
            </a:r>
          </a:p>
          <a:p>
            <a:pPr marL="0" indent="0">
              <a:buFont typeface="Arial" panose="020B0604020202020204" pitchFamily="34" charset="0"/>
              <a:buNone/>
            </a:pPr>
            <a:r>
              <a:rPr lang="en-US" altLang="en-US" dirty="0"/>
              <a:t>HIE can be the ACT of sharing information (the verb) or it can represent the SYSTEM which facilitates the exchange (the noun)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C3EA70-5889-430C-97D2-CEEB940C6441}"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Motivation</a:t>
            </a:r>
          </a:p>
        </p:txBody>
      </p:sp>
      <p:sp>
        <p:nvSpPr>
          <p:cNvPr id="18435" name="Tex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a:t>Issues of patient safety, effective and efficient care, quality care, lower cost care, and appropriate care all require the aggregation of all relevant data from and about a person, consolidated into a single real or virtual record – the patient-centric EHR.</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352F69-236A-4FD5-A66C-9639DB9F0CAD}"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4"/>
          <p:cNvSpPr>
            <a:spLocks noGrp="1"/>
          </p:cNvSpPr>
          <p:nvPr>
            <p:ph type="title"/>
          </p:nvPr>
        </p:nvSpPr>
        <p:spPr/>
        <p:txBody>
          <a:bodyPr/>
          <a:lstStyle/>
          <a:p>
            <a:r>
              <a:rPr lang="en-US" altLang="en-US"/>
              <a:t>EHR Settings</a:t>
            </a:r>
          </a:p>
        </p:txBody>
      </p:sp>
      <p:pic>
        <p:nvPicPr>
          <p:cNvPr id="7" name="Picture 6" descr="This figure shows the aggregation of data into a single patient-centric EHR.  Examples of sites illustrated include Inpatient, Intensive care, Outpatient (both primary and Specialist care), Emergency Care, Home Health, and Nursing Homes.  Source: W. Ed Hammond"/>
          <p:cNvPicPr>
            <a:picLocks noChangeAspect="1"/>
          </p:cNvPicPr>
          <p:nvPr/>
        </p:nvPicPr>
        <p:blipFill>
          <a:blip r:embed="rId3"/>
          <a:stretch>
            <a:fillRect/>
          </a:stretch>
        </p:blipFill>
        <p:spPr>
          <a:xfrm>
            <a:off x="747003" y="1524000"/>
            <a:ext cx="7976924" cy="4047116"/>
          </a:xfrm>
          <a:prstGeom prst="rect">
            <a:avLst/>
          </a:prstGeom>
        </p:spPr>
      </p:pic>
      <p:sp>
        <p:nvSpPr>
          <p:cNvPr id="19460" name="Text Placeholder 7"/>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1600" dirty="0"/>
              <a:t>Source:  W. Ed Hammond, PhD.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249CDC-8FA9-4053-AE00-47FF5B001731}" type="slidenum">
              <a:rPr lang="en-US" altLang="en-US"/>
              <a:pPr eaLnBrk="1" hangingPunct="1"/>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Title 5"/>
          <p:cNvSpPr>
            <a:spLocks noGrp="1"/>
          </p:cNvSpPr>
          <p:nvPr>
            <p:ph type="title"/>
          </p:nvPr>
        </p:nvSpPr>
        <p:spPr>
          <a:xfrm>
            <a:off x="456227" y="379728"/>
            <a:ext cx="8229600" cy="763272"/>
          </a:xfrm>
        </p:spPr>
        <p:txBody>
          <a:bodyPr>
            <a:normAutofit/>
          </a:bodyPr>
          <a:lstStyle/>
          <a:p>
            <a:r>
              <a:rPr lang="en-US" altLang="en-US" sz="3200" dirty="0"/>
              <a:t>Data Aggregation from Multiple Sites</a:t>
            </a:r>
          </a:p>
        </p:txBody>
      </p:sp>
      <p:pic>
        <p:nvPicPr>
          <p:cNvPr id="11" name="Picture 10" descr="This figure illustrates the aggregation of data from multiple sites of care, using data and transport standards into an aggregated database.  That data base feeds 3 types of EHR: Institutional, the Essential EHR, and the PHR, as well as being mined to produce new knowledge.  The database also creates reports, audits and data sharing using appropriate standards. The mined knowledge is used with decisions support standards and guideline standards to guide work flow and process. The result is better patient safety, quality, low cost and better access.  All are built from public/private and Vendor/Provider partnerships and requires a base of privacy, security, trust and integrity.   Source: W. Ed Hammond"/>
          <p:cNvPicPr>
            <a:picLocks noChangeAspect="1"/>
          </p:cNvPicPr>
          <p:nvPr/>
        </p:nvPicPr>
        <p:blipFill>
          <a:blip r:embed="rId3"/>
          <a:stretch>
            <a:fillRect/>
          </a:stretch>
        </p:blipFill>
        <p:spPr>
          <a:xfrm>
            <a:off x="222219" y="1213970"/>
            <a:ext cx="8697616" cy="5339230"/>
          </a:xfrm>
          <a:prstGeom prst="rect">
            <a:avLst/>
          </a:prstGeom>
        </p:spPr>
      </p:pic>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346DC9-BA46-4E49-B1CD-196DB0FE0997}" type="slidenum">
              <a:rPr lang="en-US" altLang="en-US">
                <a:solidFill>
                  <a:sysClr val="windowText" lastClr="000000"/>
                </a:solidFill>
                <a:effectLst/>
                <a:latin typeface="+mn-lt"/>
              </a:rPr>
              <a:pPr eaLnBrk="1" hangingPunct="1"/>
              <a:t>6</a:t>
            </a:fld>
            <a:endParaRPr lang="en-US" altLang="en-US">
              <a:solidFill>
                <a:sysClr val="windowText" lastClr="000000"/>
              </a:solidFill>
              <a:effectLst/>
              <a:latin typeface="+mn-lt"/>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a:lstStyle/>
          <a:p>
            <a:r>
              <a:rPr lang="en-US" altLang="en-US" dirty="0"/>
              <a:t>Download Process</a:t>
            </a:r>
          </a:p>
        </p:txBody>
      </p:sp>
      <p:pic>
        <p:nvPicPr>
          <p:cNvPr id="6" name="Picture 5" descr="This slide shows how an incoming HL7 message is distributed to separate identified from de-identified data.  The incoming message is encrypted, and the ID is pulled out and goes through a silicon-based conversion to an encryptioned ID.  Identifiable data is put into a secure database, and the unidentifying data is included into an aggregated essential EHR.  Source: W. Ed Hammond, PhD."/>
          <p:cNvPicPr>
            <a:picLocks noChangeAspect="1"/>
          </p:cNvPicPr>
          <p:nvPr/>
        </p:nvPicPr>
        <p:blipFill>
          <a:blip r:embed="rId3"/>
          <a:stretch>
            <a:fillRect/>
          </a:stretch>
        </p:blipFill>
        <p:spPr>
          <a:xfrm>
            <a:off x="304800" y="1295399"/>
            <a:ext cx="8534400" cy="4685081"/>
          </a:xfrm>
          <a:prstGeom prst="rect">
            <a:avLst/>
          </a:prstGeom>
        </p:spPr>
      </p:pic>
      <p:sp>
        <p:nvSpPr>
          <p:cNvPr id="21507" name="Text Placeholder 5"/>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1600"/>
              <a:t>Source: W. Ed Hammond</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69E0613-E9A1-497E-AA31-6320FDBDF0A3}" type="slidenum">
              <a:rPr lang="en-US" altLang="en-US">
                <a:solidFill>
                  <a:srgbClr val="898989"/>
                </a:solidFill>
                <a:latin typeface="+mn-lt"/>
              </a:rPr>
              <a:pPr eaLnBrk="1" hangingPunct="1"/>
              <a:t>7</a:t>
            </a:fld>
            <a:endParaRPr lang="en-US" altLang="en-US">
              <a:solidFill>
                <a:srgbClr val="898989"/>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r>
              <a:rPr lang="en-US" altLang="en-US" dirty="0"/>
              <a:t>Issues for Shared EHR</a:t>
            </a:r>
          </a:p>
        </p:txBody>
      </p:sp>
      <p:sp>
        <p:nvSpPr>
          <p:cNvPr id="22531"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a:lnSpc>
                <a:spcPct val="90000"/>
              </a:lnSpc>
            </a:pPr>
            <a:r>
              <a:rPr lang="en-US" altLang="en-US" sz="2800" dirty="0"/>
              <a:t>Federated vs centralized</a:t>
            </a:r>
          </a:p>
          <a:p>
            <a:pPr>
              <a:lnSpc>
                <a:spcPct val="90000"/>
              </a:lnSpc>
            </a:pPr>
            <a:r>
              <a:rPr lang="en-US" altLang="en-US" sz="2800" dirty="0"/>
              <a:t>Primary reason for federated is privacy concerns</a:t>
            </a:r>
          </a:p>
          <a:p>
            <a:pPr>
              <a:lnSpc>
                <a:spcPct val="90000"/>
              </a:lnSpc>
            </a:pPr>
            <a:r>
              <a:rPr lang="en-US" altLang="en-US" sz="2800" dirty="0"/>
              <a:t>Centralized features:</a:t>
            </a:r>
          </a:p>
          <a:p>
            <a:pPr lvl="1">
              <a:lnSpc>
                <a:spcPct val="90000"/>
              </a:lnSpc>
            </a:pPr>
            <a:r>
              <a:rPr lang="en-US" altLang="en-US" sz="2400" dirty="0"/>
              <a:t>Site deals with only one other site for send and receive</a:t>
            </a:r>
          </a:p>
          <a:p>
            <a:pPr lvl="1">
              <a:lnSpc>
                <a:spcPct val="90000"/>
              </a:lnSpc>
            </a:pPr>
            <a:r>
              <a:rPr lang="en-US" altLang="en-US" sz="2400" dirty="0"/>
              <a:t>Integration and validation of data done only once</a:t>
            </a:r>
          </a:p>
          <a:p>
            <a:pPr lvl="1">
              <a:lnSpc>
                <a:spcPct val="90000"/>
              </a:lnSpc>
            </a:pPr>
            <a:r>
              <a:rPr lang="en-US" altLang="en-US" sz="2400" dirty="0"/>
              <a:t>Better control of privacy and security</a:t>
            </a:r>
          </a:p>
          <a:p>
            <a:pPr lvl="1">
              <a:lnSpc>
                <a:spcPct val="90000"/>
              </a:lnSpc>
            </a:pPr>
            <a:r>
              <a:rPr lang="en-US" altLang="en-US" sz="2400" dirty="0"/>
              <a:t>Better reliability</a:t>
            </a:r>
          </a:p>
          <a:p>
            <a:pPr lvl="1">
              <a:lnSpc>
                <a:spcPct val="90000"/>
              </a:lnSpc>
            </a:pPr>
            <a:r>
              <a:rPr lang="en-US" altLang="en-US" sz="2400" dirty="0"/>
              <a:t>Better quality control</a:t>
            </a:r>
          </a:p>
          <a:p>
            <a:pPr lvl="1">
              <a:lnSpc>
                <a:spcPct val="90000"/>
              </a:lnSpc>
            </a:pPr>
            <a:r>
              <a:rPr lang="en-US" altLang="en-US" sz="2400" dirty="0"/>
              <a:t>Many HIEs can offer centralized data with federated segregation of data</a:t>
            </a:r>
          </a:p>
          <a:p>
            <a:pPr>
              <a:lnSpc>
                <a:spcPct val="90000"/>
              </a:lnSpc>
            </a:pPr>
            <a:r>
              <a:rPr lang="en-US" altLang="en-US" sz="2800" dirty="0"/>
              <a:t>Natural disasters better managed with centralized control with backup in other region</a:t>
            </a:r>
          </a:p>
          <a:p>
            <a:pPr>
              <a:lnSpc>
                <a:spcPct val="90000"/>
              </a:lnSpc>
            </a:pPr>
            <a:endParaRPr lang="en-US" altLang="en-US" sz="28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C3D8F4-3F12-4195-9678-5E5A28F24114}"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r>
              <a:rPr lang="en-US" altLang="en-US"/>
              <a:t>What is behind this model?</a:t>
            </a:r>
          </a:p>
        </p:txBody>
      </p:sp>
      <p:sp>
        <p:nvSpPr>
          <p:cNvPr id="23555"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a:lnSpc>
                <a:spcPct val="90000"/>
              </a:lnSpc>
            </a:pPr>
            <a:r>
              <a:rPr lang="en-US" altLang="en-US" sz="2400"/>
              <a:t>Standards</a:t>
            </a:r>
          </a:p>
          <a:p>
            <a:pPr>
              <a:lnSpc>
                <a:spcPct val="90000"/>
              </a:lnSpc>
            </a:pPr>
            <a:r>
              <a:rPr lang="en-US" altLang="en-US" sz="2400"/>
              <a:t>Infrastructure to support aggregation of data into a single patient record which requires …</a:t>
            </a:r>
          </a:p>
          <a:p>
            <a:pPr>
              <a:lnSpc>
                <a:spcPct val="90000"/>
              </a:lnSpc>
            </a:pPr>
            <a:r>
              <a:rPr lang="en-US" altLang="en-US" sz="2400"/>
              <a:t>Infrastructure to support a regional network</a:t>
            </a:r>
          </a:p>
          <a:p>
            <a:pPr>
              <a:lnSpc>
                <a:spcPct val="90000"/>
              </a:lnSpc>
            </a:pPr>
            <a:r>
              <a:rPr lang="en-US" altLang="en-US" sz="2400"/>
              <a:t>Infrastructure and linkage of regional networks to provide a virtual national network</a:t>
            </a:r>
          </a:p>
          <a:p>
            <a:pPr>
              <a:lnSpc>
                <a:spcPct val="90000"/>
              </a:lnSpc>
            </a:pPr>
            <a:r>
              <a:rPr lang="en-US" altLang="en-US" sz="2400"/>
              <a:t>A business case based on supported facts and includes a financial model that balances rewards with costs</a:t>
            </a:r>
          </a:p>
          <a:p>
            <a:pPr>
              <a:lnSpc>
                <a:spcPct val="90000"/>
              </a:lnSpc>
            </a:pPr>
            <a:r>
              <a:rPr lang="en-US" altLang="en-US" sz="2400"/>
              <a:t>A workable process that permits us to reach the destination in doable chunks</a:t>
            </a:r>
          </a:p>
          <a:p>
            <a:pPr>
              <a:lnSpc>
                <a:spcPct val="90000"/>
              </a:lnSpc>
            </a:pPr>
            <a:r>
              <a:rPr lang="en-US" altLang="en-US" sz="2400"/>
              <a:t>Understanding and creating the necessary linkages among stakeholders</a:t>
            </a:r>
          </a:p>
          <a:p>
            <a:pPr>
              <a:lnSpc>
                <a:spcPct val="90000"/>
              </a:lnSpc>
            </a:pPr>
            <a:r>
              <a:rPr lang="en-US" altLang="en-US" sz="2400"/>
              <a:t>State efforts blended into a common process that will support interoperability among states</a:t>
            </a:r>
          </a:p>
          <a:p>
            <a:pPr>
              <a:lnSpc>
                <a:spcPct val="90000"/>
              </a:lnSpc>
            </a:pPr>
            <a:endParaRPr lang="en-US" altLang="en-US" sz="240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3F6003-A8F0-41A1-B903-90BC6FA6E581}"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Networking and Health Information Exchange&amp;quot;&quot;/&gt;&lt;property id=&quot;20307&quot; value=&quot;256&quot;/&gt;&lt;/object&gt;&lt;object type=&quot;3&quot; unique_id=&quot;10005&quot;&gt;&lt;property id=&quot;20148&quot; value=&quot;5&quot;/&gt;&lt;property id=&quot;20300&quot; value=&quot;Slide 2 - &amp;quot;Unit Title&amp;#x0D;&amp;#x0A;Learning Objectives&amp;quot;&quot;/&gt;&lt;property id=&quot;20307&quot; value=&quot;257&quot;/&gt;&lt;/object&gt;&lt;object type=&quot;3&quot; unique_id=&quot;10013&quot;&gt;&lt;property id=&quot;20148&quot; value=&quot;5&quot;/&gt;&lt;property id=&quot;20300&quot; value=&quot;Slide 22 - &amp;quot;Unit Title&amp;#x0D;&amp;#x0A;Summary &amp;#x0D;&amp;#x0A;[for FINAL lecture of a unit ONLY]&amp;quot;&quot;/&gt;&lt;property id=&quot;20307&quot; value=&quot;270&quot;/&gt;&lt;/object&gt;&lt;object type=&quot;3&quot; unique_id=&quot;10014&quot;&gt;&lt;property id=&quot;20148&quot; value=&quot;5&quot;/&gt;&lt;property id=&quot;20300&quot; value=&quot;Slide 23 - &amp;quot;Unit Title&amp;#x0D;&amp;#x0A;References – Lecture a&amp;quot;&quot;/&gt;&lt;property id=&quot;20307&quot; value=&quot;267&quot;/&gt;&lt;/object&gt;&lt;object type=&quot;3&quot; unique_id=&quot;10015&quot;&gt;&lt;property id=&quot;20148&quot; value=&quot;5&quot;/&gt;&lt;property id=&quot;20300&quot; value=&quot;Slide 24 - &amp;quot;Unit Title&amp;#x0D;&amp;#x0A;References – Lecture a (alternate)&amp;quot;&quot;/&gt;&lt;property id=&quot;20307&quot; value=&quot;271&quot;/&gt;&lt;/object&gt;&lt;object type=&quot;3&quot; unique_id=&quot;10030&quot;&gt;&lt;property id=&quot;20148&quot; value=&quot;5&quot;/&gt;&lt;property id=&quot;20300&quot; value=&quot;Slide 3 - &amp;quot;Definition&amp;quot;&quot;/&gt;&lt;property id=&quot;20307&quot; value=&quot;272&quot;/&gt;&lt;/object&gt;&lt;object type=&quot;3&quot; unique_id=&quot;10031&quot;&gt;&lt;property id=&quot;20148&quot; value=&quot;5&quot;/&gt;&lt;property id=&quot;20300&quot; value=&quot;Slide 4 - &amp;quot;Motivation&amp;quot;&quot;/&gt;&lt;property id=&quot;20307&quot; value=&quot;289&quot;/&gt;&lt;/object&gt;&lt;object type=&quot;3&quot; unique_id=&quot;10032&quot;&gt;&lt;property id=&quot;20148&quot; value=&quot;5&quot;/&gt;&lt;property id=&quot;20300&quot; value=&quot;Slide 5&quot;/&gt;&lt;property id=&quot;20307&quot; value=&quot;273&quot;/&gt;&lt;/object&gt;&lt;object type=&quot;3&quot; unique_id=&quot;10033&quot;&gt;&lt;property id=&quot;20148&quot; value=&quot;5&quot;/&gt;&lt;property id=&quot;20300&quot; value=&quot;Slide 6&quot;/&gt;&lt;property id=&quot;20307&quot; value=&quot;274&quot;/&gt;&lt;/object&gt;&lt;object type=&quot;3&quot; unique_id=&quot;10034&quot;&gt;&lt;property id=&quot;20148&quot; value=&quot;5&quot;/&gt;&lt;property id=&quot;20300&quot; value=&quot;Slide 7 - &amp;quot;Download Process&amp;quot;&quot;/&gt;&lt;property id=&quot;20307&quot; value=&quot;275&quot;/&gt;&lt;/object&gt;&lt;object type=&quot;3&quot; unique_id=&quot;10035&quot;&gt;&lt;property id=&quot;20148&quot; value=&quot;5&quot;/&gt;&lt;property id=&quot;20300&quot; value=&quot;Slide 8 - &amp;quot;Issues for Shared EHR&amp;quot;&quot;/&gt;&lt;property id=&quot;20307&quot; value=&quot;276&quot;/&gt;&lt;/object&gt;&lt;object type=&quot;3&quot; unique_id=&quot;10036&quot;&gt;&lt;property id=&quot;20148&quot; value=&quot;5&quot;/&gt;&lt;property id=&quot;20300&quot; value=&quot;Slide 9 - &amp;quot;What is behind this model?&amp;quot;&quot;/&gt;&lt;property id=&quot;20307&quot; value=&quot;278&quot;/&gt;&lt;/object&gt;&lt;object type=&quot;3&quot; unique_id=&quot;10037&quot;&gt;&lt;property id=&quot;20148&quot; value=&quot;5&quot;/&gt;&lt;property id=&quot;20300&quot; value=&quot;Slide 10 - &amp;quot;These views must serve …&amp;quot;&quot;/&gt;&lt;property id=&quot;20307&quot; value=&quot;279&quot;/&gt;&lt;/object&gt;&lt;object type=&quot;3&quot; unique_id=&quot;10038&quot;&gt;&lt;property id=&quot;20148&quot; value=&quot;5&quot;/&gt;&lt;property id=&quot;20300&quot; value=&quot;Slide 11 - &amp;quot;Consumer value …&amp;quot;&quot;/&gt;&lt;property id=&quot;20307&quot; value=&quot;280&quot;/&gt;&lt;/object&gt;&lt;object type=&quot;3&quot; unique_id=&quot;10039&quot;&gt;&lt;property id=&quot;20148&quot; value=&quot;5&quot;/&gt;&lt;property id=&quot;20300&quot; value=&quot;Slide 12 - &amp;quot;Consumer value (2)&amp;quot;&quot;/&gt;&lt;property id=&quot;20307&quot; value=&quot;281&quot;/&gt;&lt;/object&gt;&lt;object type=&quot;3&quot; unique_id=&quot;10040&quot;&gt;&lt;property id=&quot;20148&quot; value=&quot;5&quot;/&gt;&lt;property id=&quot;20300&quot; value=&quot;Slide 13 - &amp;quot;More consumer value&amp;quot;&quot;/&gt;&lt;property id=&quot;20307&quot; value=&quot;282&quot;/&gt;&lt;/object&gt;&lt;object type=&quot;3&quot; unique_id=&quot;10041&quot;&gt;&lt;property id=&quot;20148&quot; value=&quot;5&quot;/&gt;&lt;property id=&quot;20300&quot; value=&quot;Slide 14 - &amp;quot;Regional Health Information Organizations &amp;quot;&quot;/&gt;&lt;property id=&quot;20307&quot; value=&quot;283&quot;/&gt;&lt;/object&gt;&lt;object type=&quot;3&quot; unique_id=&quot;10042&quot;&gt;&lt;property id=&quot;20148&quot; value=&quot;5&quot;/&gt;&lt;property id=&quot;20300&quot; value=&quot;Slide 17 - &amp;quot;Regional Healthcare Information Organizations&amp;quot;&quot;/&gt;&lt;property id=&quot;20307&quot; value=&quot;284&quot;/&gt;&lt;/object&gt;&lt;object type=&quot;3&quot; unique_id=&quot;10043&quot;&gt;&lt;property id=&quot;20148&quot; value=&quot;5&quot;/&gt;&lt;property id=&quot;20300&quot; value=&quot;Slide 16 - &amp;quot;National Healthcare Information Network (NHIN)&amp;quot;&quot;/&gt;&lt;property id=&quot;20307&quot; value=&quot;285&quot;/&gt;&lt;/object&gt;&lt;object type=&quot;3&quot; unique_id=&quot;10045&quot;&gt;&lt;property id=&quot;20148&quot; value=&quot;5&quot;/&gt;&lt;property id=&quot;20300&quot; value=&quot;Slide 18 - &amp;quot;Regional Center&amp;quot;&quot;/&gt;&lt;property id=&quot;20307&quot; value=&quot;287&quot;/&gt;&lt;/object&gt;&lt;object type=&quot;3&quot; unique_id=&quot;10095&quot;&gt;&lt;property id=&quot;20148&quot; value=&quot;5&quot;/&gt;&lt;property id=&quot;20300&quot; value=&quot;Slide 15 - &amp;quot;Setting the boundaries&amp;quot;&quot;/&gt;&lt;property id=&quot;20307&quot; value=&quot;290&quot;/&gt;&lt;/object&gt;&lt;object type=&quot;3&quot; unique_id=&quot;10096&quot;&gt;&lt;property id=&quot;20148&quot; value=&quot;5&quot;/&gt;&lt;property id=&quot;20300&quot; value=&quot;Slide 19 - &amp;quot;Nationwide Health Information Network [NwHIN]&amp;quot;&quot;/&gt;&lt;property id=&quot;20307&quot; value=&quot;291&quot;/&gt;&lt;/object&gt;&lt;object type=&quot;3&quot; unique_id=&quot;10145&quot;&gt;&lt;property id=&quot;20148&quot; value=&quot;5&quot;/&gt;&lt;property id=&quot;20300&quot; value=&quot;Slide 20 - &amp;quot;CONNECT&amp;quot;&quot;/&gt;&lt;property id=&quot;20307&quot; value=&quot;293&quot;/&gt;&lt;/object&gt;&lt;object type=&quot;3&quot; unique_id=&quot;10146&quot;&gt;&lt;property id=&quot;20148&quot; value=&quot;5&quot;/&gt;&lt;property id=&quot;20300&quot; value=&quot;Slide 21 - &amp;quot;State HIEs&amp;quot;&quot;/&gt;&lt;property id=&quot;20307&quot; value=&quot;292&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1359</TotalTime>
  <Words>4410</Words>
  <Application>Microsoft Office PowerPoint</Application>
  <PresentationFormat>On-screen Show (4:3)</PresentationFormat>
  <Paragraphs>294</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ONC_2016</vt:lpstr>
      <vt:lpstr>Networking and Health  Information Exchange</vt:lpstr>
      <vt:lpstr>Health Information Exchange Learning Objectives</vt:lpstr>
      <vt:lpstr>Definition</vt:lpstr>
      <vt:lpstr>Motivation</vt:lpstr>
      <vt:lpstr>EHR Settings</vt:lpstr>
      <vt:lpstr>Data Aggregation from Multiple Sites</vt:lpstr>
      <vt:lpstr>Download Process</vt:lpstr>
      <vt:lpstr>Issues for Shared EHR</vt:lpstr>
      <vt:lpstr>What is behind this model?</vt:lpstr>
      <vt:lpstr>These views must serve</vt:lpstr>
      <vt:lpstr>Consumer value</vt:lpstr>
      <vt:lpstr>Consumer value (2)</vt:lpstr>
      <vt:lpstr>More consumer value</vt:lpstr>
      <vt:lpstr>Regional Health Information Organizations </vt:lpstr>
      <vt:lpstr>Setting the boundaries</vt:lpstr>
      <vt:lpstr>Nationwide Healthcare Information Network (NwHIN)</vt:lpstr>
      <vt:lpstr>Regional Healthcare Information Organizations</vt:lpstr>
      <vt:lpstr>Regional Center</vt:lpstr>
      <vt:lpstr>Nationwide Health Information Network [NwHIN]</vt:lpstr>
      <vt:lpstr>CONNECT</vt:lpstr>
      <vt:lpstr>The DIRECT Project</vt:lpstr>
      <vt:lpstr>State HIEs</vt:lpstr>
      <vt:lpstr>Sequoia Project</vt:lpstr>
      <vt:lpstr>Health Information Exchange Summary  </vt:lpstr>
      <vt:lpstr>Health Information Exchange References – Lecture a</vt:lpstr>
      <vt:lpstr>Health Information Exchange Lecture a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9, Unit 10</dc:title>
  <dc:subject>Networking and Health Information Exchange</dc:subject>
  <dc:creator>U.S. Department of Health and Human Services, The Office of the National Coordinator for Health Information Technology</dc:creator>
  <cp:keywords>Health IT, Health IT Curriculum, Computer Science</cp:keywords>
  <cp:lastModifiedBy>admin</cp:lastModifiedBy>
  <cp:revision>19</cp:revision>
  <dcterms:created xsi:type="dcterms:W3CDTF">2011-10-13T19:09:01Z</dcterms:created>
  <dcterms:modified xsi:type="dcterms:W3CDTF">2017-07-15T21:20:21Z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