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xml" ContentType="application/vnd.openxmlformats-officedocument.presentationml.tags+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notesMasterIdLst>
    <p:notesMasterId r:id="rId32"/>
  </p:notesMasterIdLst>
  <p:sldIdLst>
    <p:sldId id="256" r:id="rId5"/>
    <p:sldId id="292" r:id="rId6"/>
    <p:sldId id="293" r:id="rId7"/>
    <p:sldId id="281" r:id="rId8"/>
    <p:sldId id="280" r:id="rId9"/>
    <p:sldId id="286" r:id="rId10"/>
    <p:sldId id="297" r:id="rId11"/>
    <p:sldId id="257" r:id="rId12"/>
    <p:sldId id="276" r:id="rId13"/>
    <p:sldId id="275" r:id="rId14"/>
    <p:sldId id="290" r:id="rId15"/>
    <p:sldId id="298" r:id="rId16"/>
    <p:sldId id="273" r:id="rId17"/>
    <p:sldId id="277" r:id="rId18"/>
    <p:sldId id="264" r:id="rId19"/>
    <p:sldId id="266" r:id="rId20"/>
    <p:sldId id="288" r:id="rId21"/>
    <p:sldId id="259" r:id="rId22"/>
    <p:sldId id="261" r:id="rId23"/>
    <p:sldId id="265" r:id="rId24"/>
    <p:sldId id="291" r:id="rId25"/>
    <p:sldId id="268" r:id="rId26"/>
    <p:sldId id="296" r:id="rId27"/>
    <p:sldId id="287" r:id="rId28"/>
    <p:sldId id="272" r:id="rId29"/>
    <p:sldId id="294" r:id="rId30"/>
    <p:sldId id="299"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5" autoAdjust="0"/>
    <p:restoredTop sz="70612" autoAdjust="0"/>
  </p:normalViewPr>
  <p:slideViewPr>
    <p:cSldViewPr snapToGrid="0">
      <p:cViewPr varScale="1">
        <p:scale>
          <a:sx n="63" d="100"/>
          <a:sy n="63" d="100"/>
        </p:scale>
        <p:origin x="-725"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160"/>
    </p:cViewPr>
  </p:sorterViewPr>
  <p:notesViewPr>
    <p:cSldViewPr snapToGrid="0">
      <p:cViewPr>
        <p:scale>
          <a:sx n="87" d="100"/>
          <a:sy n="87" d="100"/>
        </p:scale>
        <p:origin x="-3822" y="-2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B7340B-60D0-4B25-941F-E6FDA17E0B2B}" type="datetimeFigureOut">
              <a:rPr lang="en-US" smtClean="0"/>
              <a:t>7/15/2017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095B21-B096-4693-AD11-53C6BF9CFE33}" type="slidenum">
              <a:rPr lang="en-US" smtClean="0"/>
              <a:t>‹#›</a:t>
            </a:fld>
            <a:endParaRPr lang="en-US"/>
          </a:p>
        </p:txBody>
      </p:sp>
    </p:spTree>
    <p:extLst>
      <p:ext uri="{BB962C8B-B14F-4D97-AF65-F5344CB8AC3E}">
        <p14:creationId xmlns:p14="http://schemas.microsoft.com/office/powerpoint/2010/main" val="1365504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healthit.gov/public-course/interoperability-basics-training/HITRC_lsn1069/wrap_menupage.htm"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healthit.gov/providers-professionals/health-information-exchange/getting-started-hi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en.wikipedia.org/wiki/Regional_Health_Information_Organization" TargetMode="External"/><Relationship Id="rId2" Type="http://schemas.openxmlformats.org/officeDocument/2006/relationships/slide" Target="../slides/slide22.xml"/><Relationship Id="rId1" Type="http://schemas.openxmlformats.org/officeDocument/2006/relationships/notesMaster" Target="../notesMasters/notesMaster1.xml"/><Relationship Id="rId5" Type="http://schemas.openxmlformats.org/officeDocument/2006/relationships/hyperlink" Target="http://en.wikipedia.org/wiki/Medical_home" TargetMode="External"/><Relationship Id="rId4" Type="http://schemas.openxmlformats.org/officeDocument/2006/relationships/hyperlink" Target="http://en.wikipedia.org/wiki/Accountable_care_organization"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Health_information_exchange_(HIE)"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healthit.gov/HIE"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health.state.mn.us/divs/hpsc/ohit/hieguidance/assesslandscape.html"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www.connectopensource.org/about/faq#whatisconnect" TargetMode="External"/><Relationship Id="rId4" Type="http://schemas.openxmlformats.org/officeDocument/2006/relationships/hyperlink" Target="http://www.healthit.gov/policy-researchers-implementers/direct-project"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onnectopensource.org/"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www.healthit.gov/sites/default/files/pdf/fact-sheets/onc-office-of-interoperability-and-standards.pdf" TargetMode="External"/><Relationship Id="rId4" Type="http://schemas.openxmlformats.org/officeDocument/2006/relationships/hyperlink" Target="http://directproject.org/"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ms-hin.ms.gov/Sub/Pages/Benefits.aspx"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Welcome to </a:t>
            </a:r>
            <a:r>
              <a:rPr lang="en-US" altLang="en-US" b="1" dirty="0"/>
              <a:t>Networking and Health Information Exchange, Health Information Exchange. </a:t>
            </a:r>
            <a:r>
              <a:rPr lang="en-US" altLang="en-US" b="0" dirty="0"/>
              <a:t>This</a:t>
            </a:r>
            <a:r>
              <a:rPr lang="en-US" altLang="en-US" b="0" baseline="0" dirty="0"/>
              <a:t> is lecture</a:t>
            </a:r>
            <a:r>
              <a:rPr lang="en-US" altLang="en-US" b="1" baseline="0" dirty="0"/>
              <a:t> b, Practical Health Information Exchange</a:t>
            </a:r>
            <a:endParaRPr lang="en-US" altLang="en-US" b="1" dirty="0"/>
          </a:p>
        </p:txBody>
      </p:sp>
      <p:sp>
        <p:nvSpPr>
          <p:cNvPr id="4" name="Slide Number Placeholder 3"/>
          <p:cNvSpPr>
            <a:spLocks noGrp="1"/>
          </p:cNvSpPr>
          <p:nvPr>
            <p:ph type="sldNum" sz="quarter" idx="10"/>
          </p:nvPr>
        </p:nvSpPr>
        <p:spPr/>
        <p:txBody>
          <a:bodyPr/>
          <a:lstStyle/>
          <a:p>
            <a:fld id="{2D095B21-B096-4693-AD11-53C6BF9CFE33}" type="slidenum">
              <a:rPr lang="en-US" smtClean="0"/>
              <a:t>1</a:t>
            </a:fld>
            <a:endParaRPr lang="en-US"/>
          </a:p>
        </p:txBody>
      </p:sp>
    </p:spTree>
    <p:extLst>
      <p:ext uri="{BB962C8B-B14F-4D97-AF65-F5344CB8AC3E}">
        <p14:creationId xmlns:p14="http://schemas.microsoft.com/office/powerpoint/2010/main" val="2394927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perspective of Government, Health Information Exchange shapes a greater understanding of the needs of patients in a given population. Because interoperability permits efficient data exchange, public health reporting and monitoring is improved and agencies and providers have more timely access to the population health data. The trends seen in this data help to shape the development and prioritization of programs to improve the health of residents.</a:t>
            </a:r>
          </a:p>
        </p:txBody>
      </p:sp>
      <p:sp>
        <p:nvSpPr>
          <p:cNvPr id="4" name="Slide Number Placeholder 3"/>
          <p:cNvSpPr>
            <a:spLocks noGrp="1"/>
          </p:cNvSpPr>
          <p:nvPr>
            <p:ph type="sldNum" sz="quarter" idx="10"/>
          </p:nvPr>
        </p:nvSpPr>
        <p:spPr/>
        <p:txBody>
          <a:bodyPr/>
          <a:lstStyle/>
          <a:p>
            <a:fld id="{2D095B21-B096-4693-AD11-53C6BF9CFE33}" type="slidenum">
              <a:rPr lang="en-US" smtClean="0"/>
              <a:t>10</a:t>
            </a:fld>
            <a:endParaRPr lang="en-US"/>
          </a:p>
        </p:txBody>
      </p:sp>
    </p:spTree>
    <p:extLst>
      <p:ext uri="{BB962C8B-B14F-4D97-AF65-F5344CB8AC3E}">
        <p14:creationId xmlns:p14="http://schemas.microsoft.com/office/powerpoint/2010/main" val="2946101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 IT will be especially beneficial to rural America. In rural areas where distances between clinics are great and specialists are often few and far between, health IT can:</a:t>
            </a:r>
          </a:p>
          <a:p>
            <a:endParaRPr lang="en-US" dirty="0"/>
          </a:p>
          <a:p>
            <a:pPr marL="171450" indent="-171450">
              <a:buFont typeface="Arial" panose="020B0604020202020204" pitchFamily="34" charset="0"/>
              <a:buChar char="•"/>
            </a:pPr>
            <a:r>
              <a:rPr lang="en-US" dirty="0"/>
              <a:t>Give health care providers instant access to information they need to make timely, vital decisions and save lives</a:t>
            </a:r>
          </a:p>
          <a:p>
            <a:pPr marL="171450" indent="-171450">
              <a:buFont typeface="Arial" panose="020B0604020202020204" pitchFamily="34" charset="0"/>
              <a:buChar char="•"/>
            </a:pPr>
            <a:r>
              <a:rPr lang="en-US" dirty="0"/>
              <a:t>Decrease travel time for patients and their families</a:t>
            </a:r>
          </a:p>
          <a:p>
            <a:pPr marL="171450" indent="-171450">
              <a:buFont typeface="Arial" panose="020B0604020202020204" pitchFamily="34" charset="0"/>
              <a:buChar char="•"/>
            </a:pPr>
            <a:r>
              <a:rPr lang="en-US" dirty="0"/>
              <a:t>Enable rural hospitals to utilize remote clinicians, pharmacists, and staff members to improve and extend access</a:t>
            </a:r>
          </a:p>
          <a:p>
            <a:pPr marL="171450" indent="-171450">
              <a:buFont typeface="Arial" panose="020B0604020202020204" pitchFamily="34" charset="0"/>
              <a:buChar char="•"/>
            </a:pPr>
            <a:r>
              <a:rPr lang="en-US" dirty="0"/>
              <a:t>Facilitate efficient transfer to other facilities for vital services not offered locally</a:t>
            </a:r>
          </a:p>
          <a:p>
            <a:pPr marL="171450" indent="-171450">
              <a:buFont typeface="Arial" panose="020B0604020202020204" pitchFamily="34" charset="0"/>
              <a:buChar char="•"/>
            </a:pPr>
            <a:r>
              <a:rPr lang="en-US" dirty="0"/>
              <a:t>Facilitate efficient local care after intense care in a tertiary hospital by enabling patients to get care near their families and primary care providers</a:t>
            </a:r>
          </a:p>
        </p:txBody>
      </p:sp>
      <p:sp>
        <p:nvSpPr>
          <p:cNvPr id="4" name="Slide Number Placeholder 3"/>
          <p:cNvSpPr>
            <a:spLocks noGrp="1"/>
          </p:cNvSpPr>
          <p:nvPr>
            <p:ph type="sldNum" sz="quarter" idx="10"/>
          </p:nvPr>
        </p:nvSpPr>
        <p:spPr/>
        <p:txBody>
          <a:bodyPr/>
          <a:lstStyle/>
          <a:p>
            <a:fld id="{2D095B21-B096-4693-AD11-53C6BF9CFE33}" type="slidenum">
              <a:rPr lang="en-US" smtClean="0"/>
              <a:t>11</a:t>
            </a:fld>
            <a:endParaRPr lang="en-US"/>
          </a:p>
        </p:txBody>
      </p:sp>
    </p:spTree>
    <p:extLst>
      <p:ext uri="{BB962C8B-B14F-4D97-AF65-F5344CB8AC3E}">
        <p14:creationId xmlns:p14="http://schemas.microsoft.com/office/powerpoint/2010/main" val="4181124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940146"/>
          </a:xfrm>
        </p:spPr>
        <p:txBody>
          <a:bodyPr/>
          <a:lstStyle/>
          <a:p>
            <a:r>
              <a:rPr lang="en-US" dirty="0"/>
              <a:t>Patient consent is a concept of considerable debate. State law or HIPAA decide how patient consent is managed in each state. In an opt-out State, patient’s data automatically is available to the HIE unless they opt-out. In an opt-in State, none of your data is shared unless you opt-in to the program. Some of the questions this raises:</a:t>
            </a:r>
          </a:p>
          <a:p>
            <a:endParaRPr lang="en-US" dirty="0"/>
          </a:p>
          <a:p>
            <a:r>
              <a:rPr lang="en-US" dirty="0"/>
              <a:t>In an opt-in state the patient has to specifically opt in to participate in health information </a:t>
            </a:r>
            <a:r>
              <a:rPr lang="en-US" dirty="0" err="1"/>
              <a:t>exhcange</a:t>
            </a:r>
            <a:r>
              <a:rPr lang="en-US" dirty="0"/>
              <a:t>. In an emergency situation, for example, this can be problematic. If patient</a:t>
            </a:r>
            <a:r>
              <a:rPr lang="en-US" baseline="0" dirty="0"/>
              <a:t> data is stored on an HIE, and the emergency provider has not been given specific consent from the patient, then they would likely not be able to access important information at a time of need. Often a feature called “break the glass” is available that can allow access to this information, but only if it is in fact stored in the HIE. Some implementation of HIE do not store information where a patient has </a:t>
            </a:r>
            <a:r>
              <a:rPr lang="en-US" baseline="0"/>
              <a:t>not opted in.</a:t>
            </a:r>
            <a:endParaRPr lang="en-US" baseline="0" dirty="0"/>
          </a:p>
          <a:p>
            <a:endParaRPr lang="en-US" dirty="0"/>
          </a:p>
          <a:p>
            <a:r>
              <a:rPr lang="en-US" dirty="0"/>
              <a:t>In an opt-out state, the patient requests others NOT have access to their data. Data is still stored, but no one has access to it, except in a case of “Break the glass.”</a:t>
            </a:r>
          </a:p>
          <a:p>
            <a:r>
              <a:rPr lang="en-US" dirty="0"/>
              <a:t>Partial opt-out is hard to do technically, but easy to understand the reasons some patients want it. For example, a pregnant youth may choose to withhold information from parents or an adult in mental health counseling may want this information hidden from an employer, yet may still want a future provider to know.</a:t>
            </a:r>
          </a:p>
          <a:p>
            <a:endParaRPr lang="en-US" dirty="0"/>
          </a:p>
          <a:p>
            <a:r>
              <a:rPr lang="en-US" dirty="0"/>
              <a:t>The right time to talk about opt-in opt-out is when advanced care is discussed, rather than at admission.</a:t>
            </a: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9197B46C-77A8-43A7-9BB2-761639C5DC43}"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804905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EHR’s are designed with stringent security measures to protect health information. In this era of hackers and data breaches, health records are at the same risk that exists in other areas, such as defense or finance. The risk of Identity theft is magnified with digital files because a breach can affect a greater number of records.</a:t>
            </a:r>
          </a:p>
          <a:p>
            <a:endParaRPr lang="en-US" dirty="0"/>
          </a:p>
          <a:p>
            <a:r>
              <a:rPr lang="en-US" dirty="0"/>
              <a:t>Interoperable EHRs have great potential to enhance care, but they also carry potential for errors. Data entry by providers must be accurate and in the right fields. The system can provide checks and balances to make accuracy easier to attain.</a:t>
            </a:r>
          </a:p>
          <a:p>
            <a:r>
              <a:rPr lang="en-US" i="1" dirty="0"/>
              <a:t>This information was developed by the Consumer Engagement and Education Collaborative of the Health information Security and Privacy Collaboration (HISPC) project, funded by the ONC.</a:t>
            </a:r>
          </a:p>
          <a:p>
            <a:endParaRPr lang="en-US" dirty="0"/>
          </a:p>
          <a:p>
            <a:r>
              <a:rPr lang="en-US" dirty="0"/>
              <a:t>Government involvement in oversight of HIEs, adds layers of complexity and additional time to make progress. All stakeholders, the Federal and State governments, the healthcare providers and patients have a role in building HIE capabilities and success. There are choices to be made as to which Accountable Care Organizations (ACOs) and HIE providers and their patients will choose to engage with. Finally, the technology costs are very high. And it takes time to sift through all of the priorities to implement what is needed and necessary vs what is possible.</a:t>
            </a:r>
          </a:p>
          <a:p>
            <a:endParaRPr lang="en-US" dirty="0"/>
          </a:p>
          <a:p>
            <a:r>
              <a:rPr lang="en-US" dirty="0"/>
              <a:t>Although these risks are present, they can</a:t>
            </a:r>
            <a:r>
              <a:rPr lang="en-US" baseline="0" dirty="0"/>
              <a:t> be mitigated very effectively in an HIE, often more effectively than paper-based systems. </a:t>
            </a:r>
            <a:endParaRPr lang="en-US" dirty="0"/>
          </a:p>
          <a:p>
            <a:endParaRPr lang="en-US" dirty="0"/>
          </a:p>
        </p:txBody>
      </p:sp>
      <p:sp>
        <p:nvSpPr>
          <p:cNvPr id="4" name="Slide Number Placeholder 3"/>
          <p:cNvSpPr>
            <a:spLocks noGrp="1"/>
          </p:cNvSpPr>
          <p:nvPr>
            <p:ph type="sldNum" sz="quarter" idx="10"/>
          </p:nvPr>
        </p:nvSpPr>
        <p:spPr/>
        <p:txBody>
          <a:bodyPr/>
          <a:lstStyle/>
          <a:p>
            <a:fld id="{2D095B21-B096-4693-AD11-53C6BF9CFE33}" type="slidenum">
              <a:rPr lang="en-US" smtClean="0"/>
              <a:t>13</a:t>
            </a:fld>
            <a:endParaRPr lang="en-US"/>
          </a:p>
        </p:txBody>
      </p:sp>
    </p:spTree>
    <p:extLst>
      <p:ext uri="{BB962C8B-B14F-4D97-AF65-F5344CB8AC3E}">
        <p14:creationId xmlns:p14="http://schemas.microsoft.com/office/powerpoint/2010/main" val="3876433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033331"/>
          </a:xfrm>
        </p:spPr>
        <p:txBody>
          <a:bodyPr/>
          <a:lstStyle/>
          <a:p>
            <a:r>
              <a:rPr lang="en-US" dirty="0"/>
              <a:t>As we moved from meaningful use stage 1</a:t>
            </a:r>
            <a:r>
              <a:rPr lang="en-US" baseline="0" dirty="0"/>
              <a:t> to stage 3</a:t>
            </a:r>
            <a:r>
              <a:rPr lang="en-US" dirty="0"/>
              <a:t>, the focus has shifted from information capture to the sharing of information with other providers, patients and public health agencies. This is accomplished though interoperability, which involves exchanging key pieces of health information securely, with the goal being to obtain and share the right information in the right context. </a:t>
            </a:r>
          </a:p>
          <a:p>
            <a:r>
              <a:rPr lang="en-US" dirty="0">
                <a:hlinkClick r:id="rId3"/>
              </a:rPr>
              <a:t>http://www.healthit.gov/public-course/interoperability-basics-training/HITRC_lsn1069/wrap_menupage.htm</a:t>
            </a:r>
            <a:endParaRPr lang="en-US" dirty="0"/>
          </a:p>
          <a:p>
            <a:endParaRPr lang="en-US" dirty="0"/>
          </a:p>
          <a:p>
            <a:r>
              <a:rPr lang="en-US" dirty="0"/>
              <a:t>The Office of the National Coordinator for Health Information Technology (ONC) defined a common Meaningful Use data set for reporting for all summary of care records, care transitions, discharges, and patient access. This Meaningful Use Common Data Set, can be accessed by selecting the link on this page. For exchange purposes, there is an ONC-defined framework for a set of building blocks that support system interoperability. These building blocks include:</a:t>
            </a:r>
          </a:p>
          <a:p>
            <a:r>
              <a:rPr lang="en-US" dirty="0"/>
              <a:t>	· Vocabulary &amp; Code Sets</a:t>
            </a:r>
          </a:p>
          <a:p>
            <a:r>
              <a:rPr lang="en-US" dirty="0"/>
              <a:t>	· Content Structure</a:t>
            </a:r>
          </a:p>
          <a:p>
            <a:r>
              <a:rPr lang="en-US" dirty="0"/>
              <a:t>	· Transport</a:t>
            </a:r>
          </a:p>
          <a:p>
            <a:r>
              <a:rPr lang="en-US" dirty="0"/>
              <a:t>	· Security</a:t>
            </a:r>
          </a:p>
          <a:p>
            <a:r>
              <a:rPr lang="en-US" dirty="0"/>
              <a:t>	· Services</a:t>
            </a:r>
          </a:p>
          <a:p>
            <a:r>
              <a:rPr lang="en-US" dirty="0">
                <a:hlinkClick r:id="rId3"/>
              </a:rPr>
              <a:t>http://www.healthit.gov/public-course/interoperability-basics-training/HITRC_lsn1069/wrap_menupage.htm</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D095B21-B096-4693-AD11-53C6BF9CFE33}" type="slidenum">
              <a:rPr lang="en-US" smtClean="0"/>
              <a:t>14</a:t>
            </a:fld>
            <a:endParaRPr lang="en-US"/>
          </a:p>
        </p:txBody>
      </p:sp>
    </p:spTree>
    <p:extLst>
      <p:ext uri="{BB962C8B-B14F-4D97-AF65-F5344CB8AC3E}">
        <p14:creationId xmlns:p14="http://schemas.microsoft.com/office/powerpoint/2010/main" val="1870414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ＭＳ Ｐゴシック" charset="-128"/>
                <a:cs typeface="Arial" charset="0"/>
              </a:rPr>
              <a:t>To further refine our definition of interoperability, it revolves around the ability for diverse systems to work together. </a:t>
            </a:r>
          </a:p>
          <a:p>
            <a:endParaRPr lang="en-US" dirty="0">
              <a:latin typeface="Arial" charset="0"/>
              <a:ea typeface="ＭＳ Ｐゴシック" charset="-128"/>
              <a:cs typeface="Arial" charset="0"/>
            </a:endParaRPr>
          </a:p>
          <a:p>
            <a:r>
              <a:rPr lang="en-US" dirty="0">
                <a:latin typeface="Arial" charset="0"/>
                <a:ea typeface="ＭＳ Ｐゴシック" charset="-128"/>
                <a:cs typeface="Arial" charset="0"/>
              </a:rPr>
              <a:t>There are two levels of interoperability. </a:t>
            </a:r>
          </a:p>
          <a:p>
            <a:r>
              <a:rPr lang="en-US" b="1" dirty="0">
                <a:latin typeface="Arial" charset="0"/>
                <a:ea typeface="ＭＳ Ｐゴシック" charset="-128"/>
                <a:cs typeface="Arial" charset="0"/>
              </a:rPr>
              <a:t>Syntactic Interoperability </a:t>
            </a:r>
            <a:r>
              <a:rPr lang="en-US" dirty="0">
                <a:latin typeface="Arial" charset="0"/>
                <a:ea typeface="ＭＳ Ｐゴシック" charset="-128"/>
                <a:cs typeface="Arial" charset="0"/>
              </a:rPr>
              <a:t>refers to moving computer systems from communication to exchange of discrete data. To effectively accomplish this, industry standards in vocabulary have been developed. </a:t>
            </a:r>
          </a:p>
          <a:p>
            <a:endParaRPr lang="en-US" dirty="0">
              <a:latin typeface="Arial" charset="0"/>
              <a:ea typeface="ＭＳ Ｐゴシック" charset="-128"/>
              <a:cs typeface="Arial" charset="0"/>
            </a:endParaRPr>
          </a:p>
          <a:p>
            <a:r>
              <a:rPr lang="en-US" b="1" dirty="0">
                <a:latin typeface="Arial" charset="0"/>
                <a:ea typeface="ＭＳ Ｐゴシック" charset="-128"/>
                <a:cs typeface="Arial" charset="0"/>
              </a:rPr>
              <a:t>Semantic Interoperability </a:t>
            </a:r>
            <a:r>
              <a:rPr lang="en-US" dirty="0">
                <a:latin typeface="Arial" charset="0"/>
                <a:ea typeface="ＭＳ Ｐゴシック" charset="-128"/>
                <a:cs typeface="Arial" charset="0"/>
              </a:rPr>
              <a:t>involves data interpretation. Discrete data populates your flow sheets and organizes a series of isolated numbers so they can be charted and aggregated by patient. Organizing the data in this way is Semantic Interoperability, where the information is interpreted so it can be usable. For data exchange, semantic interoperability is of key importance.</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0B398C6-740F-4916-BC13-7210D7248B1C}" type="slidenum">
              <a:rPr lang="en-US" sz="1200">
                <a:cs typeface="Arial" charset="0"/>
              </a:rPr>
              <a:pPr eaLnBrk="1" hangingPunct="1"/>
              <a:t>15</a:t>
            </a:fld>
            <a:endParaRPr lang="en-US" sz="1200">
              <a:cs typeface="Arial" charset="0"/>
            </a:endParaRPr>
          </a:p>
        </p:txBody>
      </p:sp>
    </p:spTree>
    <p:extLst>
      <p:ext uri="{BB962C8B-B14F-4D97-AF65-F5344CB8AC3E}">
        <p14:creationId xmlns:p14="http://schemas.microsoft.com/office/powerpoint/2010/main" val="1934067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ea typeface="ＭＳ Ｐゴシック" charset="-128"/>
              </a:rPr>
              <a:t>In attempting to achieve point to point interoperability, many vendors utilize quick-to-implement, easy-to-replicate systems. Unfortunately, these become a nightmare to support, especially for the sites. Because of this, point to point is often seen as a chaotic model. The centralized model is generally preferred because if a system updates and goes down in the point to point model, 20 sites may subsequently be down. Some HIEs now have over 200 sites, so this could be a major problem.</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39D8245-A1B9-41AC-ACB7-9415320F939B}" type="slidenum">
              <a:rPr lang="en-US" sz="1200">
                <a:latin typeface="Calibri" charset="0"/>
              </a:rPr>
              <a:pPr eaLnBrk="1" hangingPunct="1"/>
              <a:t>16</a:t>
            </a:fld>
            <a:endParaRPr lang="en-US" sz="1200">
              <a:latin typeface="Calibri" charset="0"/>
            </a:endParaRPr>
          </a:p>
        </p:txBody>
      </p:sp>
    </p:spTree>
    <p:extLst>
      <p:ext uri="{BB962C8B-B14F-4D97-AF65-F5344CB8AC3E}">
        <p14:creationId xmlns:p14="http://schemas.microsoft.com/office/powerpoint/2010/main" val="3256636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xfrm>
            <a:off x="685800" y="4488099"/>
            <a:ext cx="5486400" cy="3600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ea typeface="ＭＳ Ｐゴシック" charset="-128"/>
              </a:rPr>
              <a:t>While this graphic tends to over-simplify the nature of the interoperability transactions and their complexity, it does highlight a scalable, modular approach to information exchange as well as a standards-based approach.</a:t>
            </a:r>
          </a:p>
          <a:p>
            <a:endParaRPr lang="en-US" dirty="0">
              <a:ea typeface="ＭＳ Ｐゴシック" charset="-128"/>
            </a:endParaRPr>
          </a:p>
          <a:p>
            <a:r>
              <a:rPr lang="en-US" dirty="0">
                <a:ea typeface="ＭＳ Ｐゴシック" charset="-128"/>
              </a:rPr>
              <a:t>In this model, if a lab system happens to go down after an update, the problem is isolated and doesn’t affect multiple sites.</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F9CEFF0-28B2-45CA-A0EB-79B9EF51B285}" type="slidenum">
              <a:rPr lang="en-US" sz="1200">
                <a:solidFill>
                  <a:prstClr val="black"/>
                </a:solidFill>
                <a:latin typeface="Calibri" charset="0"/>
              </a:rPr>
              <a:pPr eaLnBrk="1" hangingPunct="1"/>
              <a:t>17</a:t>
            </a:fld>
            <a:endParaRPr lang="en-US" sz="1200">
              <a:solidFill>
                <a:prstClr val="black"/>
              </a:solidFill>
              <a:latin typeface="Calibri" charset="0"/>
            </a:endParaRPr>
          </a:p>
        </p:txBody>
      </p:sp>
    </p:spTree>
    <p:extLst>
      <p:ext uri="{BB962C8B-B14F-4D97-AF65-F5344CB8AC3E}">
        <p14:creationId xmlns:p14="http://schemas.microsoft.com/office/powerpoint/2010/main" val="3529852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ea typeface="ＭＳ Ｐゴシック" charset="-128"/>
              </a:rPr>
              <a:t>Originally, when the American Recovery and Reinvestment Act (also known as ARRA) defined Government entities, the National Health Information Network was known as the N-H-I-N, (pronounced “</a:t>
            </a:r>
            <a:r>
              <a:rPr lang="en-US" dirty="0" err="1">
                <a:ea typeface="ＭＳ Ｐゴシック" charset="-128"/>
              </a:rPr>
              <a:t>nin</a:t>
            </a:r>
            <a:r>
              <a:rPr lang="en-US" dirty="0">
                <a:ea typeface="ＭＳ Ｐゴシック" charset="-128"/>
              </a:rPr>
              <a:t>”). But then this was found to have different meanings – especially in International circles. The ONC converted NHIN into eHealth Exchange, a public-private partnership to increase health information exchange (HIE) innovation in the private sector. The term </a:t>
            </a:r>
            <a:r>
              <a:rPr lang="en-US" dirty="0" err="1">
                <a:ea typeface="ＭＳ Ｐゴシック" charset="-128"/>
              </a:rPr>
              <a:t>NwHIN</a:t>
            </a:r>
            <a:r>
              <a:rPr lang="en-US" dirty="0">
                <a:ea typeface="ＭＳ Ｐゴシック" charset="-128"/>
              </a:rPr>
              <a:t> (pronounced “new </a:t>
            </a:r>
            <a:r>
              <a:rPr lang="en-US" dirty="0" err="1">
                <a:ea typeface="ＭＳ Ｐゴシック" charset="-128"/>
              </a:rPr>
              <a:t>hin</a:t>
            </a:r>
            <a:r>
              <a:rPr lang="en-US" dirty="0">
                <a:ea typeface="ＭＳ Ｐゴシック" charset="-128"/>
              </a:rPr>
              <a:t>”) Nationwide Health Information Network designation was adopted.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a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ea typeface="ＭＳ Ｐゴシック" charset="-128"/>
              </a:rPr>
              <a:t>Integrating the Healthcare Enterprise (IHE) is a U.S. non-profit organization established in 1998 to improve the way computer systems share information in the healthcare industry.  The IHE standards are driving toward global interoperability. We will see this in the next few years – already there are signs as other nations outside of the US have embarked on HIE initiatives.</a:t>
            </a:r>
          </a:p>
          <a:p>
            <a:endParaRPr lang="en-US" dirty="0">
              <a:ea typeface="ＭＳ Ｐゴシック" charset="-128"/>
            </a:endParaRPr>
          </a:p>
          <a:p>
            <a:r>
              <a:rPr lang="en-US" dirty="0">
                <a:ea typeface="ＭＳ Ｐゴシック" charset="-128"/>
              </a:rPr>
              <a:t>Why are we doing this?  As history has shown, innovations such as the Space race and microwaves are important for a nation to progress and modernize.  Improving healthcare is motivated by a desire to protect our population from health related issues and threats and, influenced by 911, to have an efficient system in place in the event of a national emergency.  The U.S. will move to improve healthcare both individually and as a community. Healthcare IS the new Space race.</a:t>
            </a:r>
          </a:p>
          <a:p>
            <a:endParaRPr lang="en-US" dirty="0">
              <a:ea typeface="ＭＳ Ｐゴシック" charset="-128"/>
            </a:endParaRP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02F8D1A-01EC-413D-BD26-AD549AC0575F}" type="slidenum">
              <a:rPr lang="en-US" sz="1200">
                <a:solidFill>
                  <a:srgbClr val="000000"/>
                </a:solidFill>
                <a:latin typeface="Calibri" charset="0"/>
              </a:rPr>
              <a:pPr eaLnBrk="1" hangingPunct="1"/>
              <a:t>18</a:t>
            </a:fld>
            <a:endParaRPr lang="en-US" sz="1200">
              <a:solidFill>
                <a:srgbClr val="000000"/>
              </a:solidFill>
              <a:latin typeface="Calibri" charset="0"/>
            </a:endParaRPr>
          </a:p>
        </p:txBody>
      </p:sp>
    </p:spTree>
    <p:extLst>
      <p:ext uri="{BB962C8B-B14F-4D97-AF65-F5344CB8AC3E}">
        <p14:creationId xmlns:p14="http://schemas.microsoft.com/office/powerpoint/2010/main" val="37392852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charset="-128"/>
              </a:rPr>
              <a:t>This image depicts how the the internet connects Health Bank or PHR Support Organization, State and Local Government</a:t>
            </a:r>
          </a:p>
          <a:p>
            <a:endParaRPr lang="en-US" dirty="0" smtClean="0">
              <a:ea typeface="ＭＳ Ｐゴシック" charset="-128"/>
            </a:endParaRPr>
          </a:p>
          <a:p>
            <a:r>
              <a:rPr lang="en-US" dirty="0" smtClean="0">
                <a:ea typeface="ＭＳ Ｐゴシック" charset="-128"/>
              </a:rPr>
              <a:t>This </a:t>
            </a:r>
            <a:r>
              <a:rPr lang="en-US" dirty="0">
                <a:ea typeface="ＭＳ Ｐゴシック" charset="-128"/>
              </a:rPr>
              <a:t>slide is from the IHE.net website – a great resource with extensive information about Health Information Exchange. </a:t>
            </a:r>
          </a:p>
          <a:p>
            <a:r>
              <a:rPr lang="en-US" dirty="0">
                <a:ea typeface="ＭＳ Ｐゴシック" charset="-128"/>
              </a:rPr>
              <a:t>Please take a minute to look at all the components. You will notice the focus is the common tie-in utilizing internet-based technology.</a:t>
            </a:r>
          </a:p>
          <a:p>
            <a:endParaRPr lang="en-US" dirty="0">
              <a:ea typeface="ＭＳ Ｐゴシック" charset="-128"/>
            </a:endParaRPr>
          </a:p>
          <a:p>
            <a:r>
              <a:rPr lang="en-US" dirty="0">
                <a:ea typeface="ＭＳ Ｐゴシック" charset="-128"/>
              </a:rPr>
              <a:t>We could not have embarked on this effort 10 years ago. The </a:t>
            </a:r>
            <a:r>
              <a:rPr lang="en-US" dirty="0" err="1">
                <a:ea typeface="ＭＳ Ｐゴシック" charset="-128"/>
              </a:rPr>
              <a:t>NwHIN</a:t>
            </a:r>
            <a:r>
              <a:rPr lang="en-US" dirty="0">
                <a:ea typeface="ＭＳ Ｐゴシック" charset="-128"/>
              </a:rPr>
              <a:t> is evolving as the technology grows in parallel – look what you can do on a phone today that you couldn’t in high school.  </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465C102-7C56-42BC-B00D-43EDB65058A8}" type="slidenum">
              <a:rPr lang="en-US" sz="1200">
                <a:latin typeface="Calibri" charset="0"/>
              </a:rPr>
              <a:pPr eaLnBrk="1" hangingPunct="1"/>
              <a:t>19</a:t>
            </a:fld>
            <a:endParaRPr lang="en-US" sz="1200">
              <a:latin typeface="Calibri" charset="0"/>
            </a:endParaRPr>
          </a:p>
        </p:txBody>
      </p:sp>
    </p:spTree>
    <p:extLst>
      <p:ext uri="{BB962C8B-B14F-4D97-AF65-F5344CB8AC3E}">
        <p14:creationId xmlns:p14="http://schemas.microsoft.com/office/powerpoint/2010/main" val="2978009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Objective for this component covering Health Information Exchange are: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Clarify that HIE is both a noun and a verb.</a:t>
            </a:r>
          </a:p>
          <a:p>
            <a:pPr marL="171450" indent="-171450">
              <a:buFont typeface="Arial" panose="020B0604020202020204" pitchFamily="34" charset="0"/>
              <a:buChar char="•"/>
            </a:pPr>
            <a:r>
              <a:rPr lang="en-US" dirty="0"/>
              <a:t>Identify benefits/risks of HIE for patients, providers, government and specific benefits for rural health.</a:t>
            </a:r>
          </a:p>
          <a:p>
            <a:pPr marL="171450" indent="-171450">
              <a:buFont typeface="Arial" panose="020B0604020202020204" pitchFamily="34" charset="0"/>
              <a:buChar char="•"/>
            </a:pPr>
            <a:r>
              <a:rPr lang="en-US" dirty="0"/>
              <a:t>Describe the push and pull methods of moving data and give an example of each.</a:t>
            </a:r>
          </a:p>
          <a:p>
            <a:pPr marL="171450" indent="-171450">
              <a:buFont typeface="Arial" panose="020B0604020202020204" pitchFamily="34" charset="0"/>
              <a:buChar char="•"/>
            </a:pPr>
            <a:r>
              <a:rPr lang="en-US" dirty="0"/>
              <a:t>Identify benefits/risks of HIE for patients, providers, government</a:t>
            </a:r>
          </a:p>
          <a:p>
            <a:pPr marL="171450" indent="-171450">
              <a:buFont typeface="Arial" panose="020B0604020202020204" pitchFamily="34" charset="0"/>
              <a:buChar char="•"/>
            </a:pPr>
            <a:r>
              <a:rPr lang="en-US" dirty="0"/>
              <a:t>Contrast the difference between syntactic and semantic interoperability. </a:t>
            </a:r>
          </a:p>
          <a:p>
            <a:endParaRPr lang="en-US" dirty="0"/>
          </a:p>
          <a:p>
            <a:endParaRPr lang="en-US" dirty="0"/>
          </a:p>
        </p:txBody>
      </p:sp>
      <p:sp>
        <p:nvSpPr>
          <p:cNvPr id="4" name="Slide Number Placeholder 3"/>
          <p:cNvSpPr>
            <a:spLocks noGrp="1"/>
          </p:cNvSpPr>
          <p:nvPr>
            <p:ph type="sldNum" sz="quarter" idx="10"/>
          </p:nvPr>
        </p:nvSpPr>
        <p:spPr/>
        <p:txBody>
          <a:bodyPr/>
          <a:lstStyle/>
          <a:p>
            <a:fld id="{2D095B21-B096-4693-AD11-53C6BF9CFE3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102710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buClr>
                <a:srgbClr val="FFFFFF"/>
              </a:buClr>
            </a:pPr>
            <a:fld id="{E91034F0-3A0C-4146-97C3-D9D7691BDDCB}" type="slidenum">
              <a:rPr lang="en-US" altLang="ja-JP" sz="1200">
                <a:solidFill>
                  <a:srgbClr val="000000"/>
                </a:solidFill>
                <a:latin typeface="Times New Roman" charset="0"/>
              </a:rPr>
              <a:pPr eaLnBrk="1" hangingPunct="1">
                <a:buClr>
                  <a:srgbClr val="FFFFFF"/>
                </a:buClr>
              </a:pPr>
              <a:t>20</a:t>
            </a:fld>
            <a:endParaRPr lang="en-US" altLang="ja-JP" sz="1200">
              <a:solidFill>
                <a:srgbClr val="000000"/>
              </a:solidFill>
              <a:latin typeface="Times New Roman" charset="0"/>
            </a:endParaRPr>
          </a:p>
        </p:txBody>
      </p:sp>
      <p:sp>
        <p:nvSpPr>
          <p:cNvPr id="62467" name="Rectangle 3074"/>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8" name="Rectangle 307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Wingdings" pitchFamily="2" charset="2"/>
              <a:buNone/>
            </a:pPr>
            <a:r>
              <a:rPr lang="en-GB" altLang="ja-JP" dirty="0">
                <a:latin typeface="Arial" charset="0"/>
                <a:ea typeface="ＭＳ Ｐゴシック" charset="-128"/>
              </a:rPr>
              <a:t>A quick note on standards development – this slide is also from IHE.net, which is one of the more pre-eminent standards authorities.</a:t>
            </a:r>
          </a:p>
          <a:p>
            <a:pPr eaLnBrk="1" hangingPunct="1">
              <a:spcBef>
                <a:spcPct val="0"/>
              </a:spcBef>
              <a:buFont typeface="Wingdings" pitchFamily="2" charset="2"/>
              <a:buNone/>
            </a:pPr>
            <a:endParaRPr lang="en-GB" altLang="ja-JP" dirty="0">
              <a:latin typeface="Arial" charset="0"/>
              <a:ea typeface="ＭＳ Ｐゴシック" charset="-128"/>
            </a:endParaRPr>
          </a:p>
          <a:p>
            <a:pPr eaLnBrk="1" hangingPunct="1">
              <a:spcBef>
                <a:spcPct val="0"/>
              </a:spcBef>
              <a:buFont typeface="Wingdings" pitchFamily="2" charset="2"/>
              <a:buNone/>
            </a:pPr>
            <a:r>
              <a:rPr lang="en-GB" altLang="ja-JP" dirty="0">
                <a:latin typeface="Arial" charset="0"/>
                <a:ea typeface="ＭＳ Ｐゴシック" charset="-128"/>
              </a:rPr>
              <a:t>The point is, this work is not new – and it takes time to evolve. Industry representatives and those representing many healthcare disciplines are collaborating on an ongoing basis to create the structure and function to drive healthcare reform.</a:t>
            </a:r>
          </a:p>
          <a:p>
            <a:pPr eaLnBrk="1" hangingPunct="1">
              <a:spcBef>
                <a:spcPct val="0"/>
              </a:spcBef>
              <a:buFont typeface="Wingdings" pitchFamily="2" charset="2"/>
              <a:buNone/>
            </a:pPr>
            <a:endParaRPr lang="en-GB" altLang="ja-JP" dirty="0">
              <a:latin typeface="Arial" charset="0"/>
              <a:ea typeface="ＭＳ Ｐゴシック" charset="-128"/>
            </a:endParaRPr>
          </a:p>
          <a:p>
            <a:pPr eaLnBrk="1" hangingPunct="1">
              <a:spcBef>
                <a:spcPct val="0"/>
              </a:spcBef>
              <a:buFont typeface="Wingdings" pitchFamily="2" charset="2"/>
              <a:buNone/>
            </a:pPr>
            <a:r>
              <a:rPr lang="en-GB" altLang="ja-JP" dirty="0">
                <a:latin typeface="Arial" charset="0"/>
                <a:ea typeface="ＭＳ Ｐゴシック" charset="-128"/>
              </a:rPr>
              <a:t>Complexity all of these groups need to come up with a common standard.</a:t>
            </a:r>
          </a:p>
        </p:txBody>
      </p:sp>
    </p:spTree>
    <p:extLst>
      <p:ext uri="{BB962C8B-B14F-4D97-AF65-F5344CB8AC3E}">
        <p14:creationId xmlns:p14="http://schemas.microsoft.com/office/powerpoint/2010/main" val="27448848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Most vendors have incorporated the functionality of electronic health information exchange into their Electronic Health Record (EHR). To determine if an EHR is ready to exchange information, check with the vendor regarding your system’s capabilities. </a:t>
            </a:r>
          </a:p>
          <a:p>
            <a:r>
              <a:rPr lang="en-US" dirty="0">
                <a:solidFill>
                  <a:schemeClr val="tx1"/>
                </a:solidFill>
              </a:rPr>
              <a:t>Ask:</a:t>
            </a:r>
          </a:p>
          <a:p>
            <a:r>
              <a:rPr lang="en-US" dirty="0">
                <a:solidFill>
                  <a:schemeClr val="tx1"/>
                </a:solidFill>
              </a:rPr>
              <a:t>What privacy and security features does your product currently provide and support?</a:t>
            </a:r>
          </a:p>
          <a:p>
            <a:r>
              <a:rPr lang="en-US" dirty="0">
                <a:solidFill>
                  <a:schemeClr val="tx1"/>
                </a:solidFill>
              </a:rPr>
              <a:t>What form(s) of exchange does your EHR support? Which protocols? Direct and Connect?</a:t>
            </a:r>
          </a:p>
          <a:p>
            <a:r>
              <a:rPr lang="en-US" dirty="0">
                <a:solidFill>
                  <a:schemeClr val="tx1"/>
                </a:solidFill>
              </a:rPr>
              <a:t>What are the costs associated with upgrading to include HIE functionality within our practice’s EHR?</a:t>
            </a:r>
          </a:p>
          <a:p>
            <a:r>
              <a:rPr lang="en-US" dirty="0">
                <a:solidFill>
                  <a:schemeClr val="tx1"/>
                </a:solidFill>
              </a:rPr>
              <a:t>What are the maintenance and monthly costs of adding this functionality?</a:t>
            </a:r>
          </a:p>
          <a:p>
            <a:r>
              <a:rPr lang="en-US" dirty="0">
                <a:solidFill>
                  <a:schemeClr val="tx1"/>
                </a:solidFill>
              </a:rPr>
              <a:t>If the vendor does not currently offer HIE functionality, when do they plan to integrate HIE into the EHR?</a:t>
            </a:r>
          </a:p>
          <a:p>
            <a:endParaRPr lang="en-US" dirty="0">
              <a:solidFill>
                <a:schemeClr val="tx1"/>
              </a:solidFill>
            </a:endParaRPr>
          </a:p>
          <a:p>
            <a:r>
              <a:rPr lang="en-US" dirty="0">
                <a:solidFill>
                  <a:schemeClr val="tx1"/>
                </a:solidFill>
                <a:hlinkClick r:id="rId3"/>
              </a:rPr>
              <a:t>http://healthit.gov/providers-professionals/health-information-exchange/getting-started-hie</a:t>
            </a:r>
            <a:endParaRPr lang="en-US" dirty="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AB9A0FC1-1E33-4BD4-B6E1-B76B9F322D75}"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77705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ea typeface="ＭＳ Ｐゴシック" charset="-128"/>
              </a:rPr>
              <a:t>So to review some basic terms – </a:t>
            </a:r>
          </a:p>
          <a:p>
            <a:r>
              <a:rPr lang="en-US" dirty="0">
                <a:ea typeface="ＭＳ Ｐゴシック" charset="-128"/>
              </a:rPr>
              <a:t>HIE is used as a verb describing the process of the exchange of Health information. It is also used as noun that refers to the entities that accomplish HIE.</a:t>
            </a:r>
          </a:p>
          <a:p>
            <a:endParaRPr lang="en-US" dirty="0">
              <a:ea typeface="ＭＳ Ｐゴシック" charset="-128"/>
            </a:endParaRPr>
          </a:p>
          <a:p>
            <a:r>
              <a:rPr lang="en-US" dirty="0">
                <a:ea typeface="ＭＳ Ｐゴシック" charset="-128"/>
              </a:rPr>
              <a:t>A Regional Health Information Organization (RHIO, pronounced </a:t>
            </a:r>
            <a:r>
              <a:rPr lang="en-US" dirty="0" err="1">
                <a:ea typeface="ＭＳ Ｐゴシック" charset="-128"/>
              </a:rPr>
              <a:t>rio</a:t>
            </a:r>
            <a:r>
              <a:rPr lang="en-US" dirty="0">
                <a:ea typeface="ＭＳ Ｐゴシック" charset="-128"/>
              </a:rPr>
              <a:t>), is a multi-stakeholder organization that facilitates the transfer of healthcare information electronically across organizations and among stakeholders in a particular region. RHIOs also support using clinical data for research and quality assessment and improvement. RHIO stakeholders include smaller clinics, hospitals, medical societies, major employers and payers.</a:t>
            </a:r>
          </a:p>
          <a:p>
            <a:r>
              <a:rPr lang="en-US" dirty="0">
                <a:ea typeface="ＭＳ Ｐゴシック" charset="-128"/>
                <a:hlinkClick r:id="rId3"/>
              </a:rPr>
              <a:t>http://en.wikipedia.org/wiki/Regional_Health_Information_Organization</a:t>
            </a:r>
            <a:endParaRPr lang="en-US" dirty="0">
              <a:ea typeface="ＭＳ Ｐゴシック" charset="-128"/>
            </a:endParaRPr>
          </a:p>
          <a:p>
            <a:endParaRPr lang="en-US" dirty="0">
              <a:ea typeface="ＭＳ Ｐゴシック" charset="-128"/>
            </a:endParaRPr>
          </a:p>
          <a:p>
            <a:r>
              <a:rPr lang="en-US" dirty="0">
                <a:ea typeface="ＭＳ Ｐゴシック" charset="-128"/>
              </a:rPr>
              <a:t>An Accountable Care Organization (ACO) ties provider reimbursements to quality metrics and healthcare cost reductions. A group of coordinated health care providers forms an ACO, which then provides care to a group of patients. </a:t>
            </a:r>
            <a:r>
              <a:rPr lang="en-US" dirty="0">
                <a:ea typeface="ＭＳ Ｐゴシック" charset="-128"/>
                <a:hlinkClick r:id="rId4"/>
              </a:rPr>
              <a:t>http://en.wikipedia.org/wiki/Accountable_care_organization</a:t>
            </a:r>
            <a:endParaRPr lang="en-US" dirty="0">
              <a:ea typeface="ＭＳ Ｐゴシック" charset="-128"/>
            </a:endParaRPr>
          </a:p>
          <a:p>
            <a:endParaRPr lang="en-US" dirty="0">
              <a:ea typeface="ＭＳ Ｐゴシック" charset="-128"/>
            </a:endParaRPr>
          </a:p>
          <a:p>
            <a:r>
              <a:rPr lang="en-US" dirty="0">
                <a:ea typeface="ＭＳ Ｐゴシック" charset="-128"/>
              </a:rPr>
              <a:t>A Patient Centered Medical Home (PCMH) provides comprehensive and continuous medical care to patients with the goal of obtaining maximized health outcomes through providing coordinated care through team-based models.</a:t>
            </a:r>
          </a:p>
          <a:p>
            <a:r>
              <a:rPr lang="en-US" dirty="0">
                <a:ea typeface="ＭＳ Ｐゴシック" charset="-128"/>
                <a:hlinkClick r:id="rId5"/>
              </a:rPr>
              <a:t>http://en.wikipedia.org/wiki/Medical_home</a:t>
            </a:r>
            <a:endParaRPr lang="en-US" dirty="0">
              <a:ea typeface="ＭＳ Ｐゴシック" charset="-128"/>
            </a:endParaRPr>
          </a:p>
          <a:p>
            <a:endParaRPr lang="en-US" dirty="0">
              <a:ea typeface="ＭＳ Ｐゴシック" charset="-128"/>
            </a:endParaRPr>
          </a:p>
          <a:p>
            <a:endParaRPr lang="en-US" dirty="0">
              <a:ea typeface="ＭＳ Ｐゴシック" charset="-128"/>
            </a:endParaRP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4291EC7-3151-4C71-9DEB-DEF94C78D177}" type="slidenum">
              <a:rPr lang="en-US" sz="1200">
                <a:solidFill>
                  <a:srgbClr val="000000"/>
                </a:solidFill>
                <a:latin typeface="Calibri" charset="0"/>
              </a:rPr>
              <a:pPr eaLnBrk="1" hangingPunct="1"/>
              <a:t>22</a:t>
            </a:fld>
            <a:endParaRPr lang="en-US" sz="1200" dirty="0">
              <a:solidFill>
                <a:srgbClr val="000000"/>
              </a:solidFill>
              <a:latin typeface="Calibri" charset="0"/>
            </a:endParaRPr>
          </a:p>
        </p:txBody>
      </p:sp>
    </p:spTree>
    <p:extLst>
      <p:ext uri="{BB962C8B-B14F-4D97-AF65-F5344CB8AC3E}">
        <p14:creationId xmlns:p14="http://schemas.microsoft.com/office/powerpoint/2010/main" val="689850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5143" y="4355282"/>
            <a:ext cx="5486400" cy="4224513"/>
          </a:xfrm>
        </p:spPr>
        <p:txBody>
          <a:bodyPr/>
          <a:lstStyle/>
          <a:p>
            <a:r>
              <a:rPr lang="en-US" dirty="0"/>
              <a:t>F – H – I – R …this new term is spreading like Wildfire! HL7 Fast Healthcare Interoperable Resource is abbreviated: F-H-I-R and is pronounced, “Fire.” It combines the best features of HL7 version 2 and HL7 version 3 and the Clinical Document Architecture, or CDA and leverages the latest web service technologies.</a:t>
            </a:r>
          </a:p>
          <a:p>
            <a:endParaRPr lang="en-US" sz="600" dirty="0"/>
          </a:p>
          <a:p>
            <a:r>
              <a:rPr lang="en-US" dirty="0"/>
              <a:t>In a shift from the majority of IHE profiles based on SOAP, FHIR utilizes a software architectural style known as </a:t>
            </a:r>
            <a:r>
              <a:rPr lang="en-US" dirty="0" err="1"/>
              <a:t>RESTful</a:t>
            </a:r>
            <a:r>
              <a:rPr lang="en-US" dirty="0"/>
              <a:t> web services. This modular approach helps bring practical solutions to clinical and administrative problems</a:t>
            </a:r>
          </a:p>
          <a:p>
            <a:endParaRPr lang="en-US" sz="600" dirty="0"/>
          </a:p>
          <a:p>
            <a:r>
              <a:rPr lang="en-US" dirty="0"/>
              <a:t>HL7 International makes FHIR freely available and improvements to the standard,</a:t>
            </a:r>
            <a:r>
              <a:rPr lang="en-US" baseline="0" dirty="0"/>
              <a:t> along with </a:t>
            </a:r>
            <a:r>
              <a:rPr lang="en-US" dirty="0"/>
              <a:t>public comment periods, are still </a:t>
            </a:r>
            <a:r>
              <a:rPr lang="en-US"/>
              <a:t>being made. </a:t>
            </a:r>
            <a:r>
              <a:rPr lang="en-US" dirty="0"/>
              <a:t>These new and emerging standards will make FHIR easier to implement, yet will still be based on exiting CDA models.</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D095B21-B096-4693-AD11-53C6BF9CFE33}" type="slidenum">
              <a:rPr kumimoji="0" lang="en-US" sz="1800" b="0" i="0" u="none" strike="noStrike" kern="0" cap="none" spc="0" normalizeH="0" baseline="0" noProof="0" smtClean="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23</a:t>
            </a:fld>
            <a:endParaRPr kumimoji="0" lang="en-US" sz="1800" b="0" i="0" u="none" strike="noStrike" kern="0" cap="none" spc="0" normalizeH="0" baseline="0" noProof="0">
              <a:ln>
                <a:noFill/>
              </a:ln>
              <a:solidFill>
                <a:prstClr val="black"/>
              </a:solidFill>
              <a:effectLst/>
              <a:uLnTx/>
              <a:uFillTx/>
            </a:endParaRPr>
          </a:p>
        </p:txBody>
      </p:sp>
    </p:spTree>
    <p:extLst>
      <p:ext uri="{BB962C8B-B14F-4D97-AF65-F5344CB8AC3E}">
        <p14:creationId xmlns:p14="http://schemas.microsoft.com/office/powerpoint/2010/main" val="21994574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overall goal is to reach a system of seamless secure information exchange across diverse systems at the regional, national and eventually global level. Then providers will have instant access to key patient data. </a:t>
            </a:r>
          </a:p>
          <a:p>
            <a:r>
              <a:rPr lang="en-US" dirty="0"/>
              <a:t>In the future, HIE’s as we know them today will cease to exist, because the lines will blur between the Hospital and Vendor, and we will take a lot of the </a:t>
            </a:r>
            <a:r>
              <a:rPr lang="en-US" dirty="0" err="1"/>
              <a:t>NwHIN</a:t>
            </a:r>
            <a:r>
              <a:rPr lang="en-US" dirty="0"/>
              <a:t> infrastructure for granted. State Designated Entities (SDE’s) will evolve into the type of Regional entities that best fits the community. This will not necessarily be governed by geographical boundaries.</a:t>
            </a:r>
          </a:p>
        </p:txBody>
      </p:sp>
      <p:sp>
        <p:nvSpPr>
          <p:cNvPr id="4" name="Slide Number Placeholder 3"/>
          <p:cNvSpPr>
            <a:spLocks noGrp="1"/>
          </p:cNvSpPr>
          <p:nvPr>
            <p:ph type="sldNum" sz="quarter" idx="10"/>
          </p:nvPr>
        </p:nvSpPr>
        <p:spPr/>
        <p:txBody>
          <a:bodyPr/>
          <a:lstStyle/>
          <a:p>
            <a:fld id="{2D095B21-B096-4693-AD11-53C6BF9CFE33}" type="slidenum">
              <a:rPr lang="en-US" smtClean="0"/>
              <a:t>24</a:t>
            </a:fld>
            <a:endParaRPr lang="en-US"/>
          </a:p>
        </p:txBody>
      </p:sp>
    </p:spTree>
    <p:extLst>
      <p:ext uri="{BB962C8B-B14F-4D97-AF65-F5344CB8AC3E}">
        <p14:creationId xmlns:p14="http://schemas.microsoft.com/office/powerpoint/2010/main" val="35121270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ea typeface="ＭＳ Ｐゴシック" charset="-128"/>
              </a:rPr>
              <a:t>In this unit we </a:t>
            </a:r>
          </a:p>
          <a:p>
            <a:pPr marL="171450" indent="-171450">
              <a:buFont typeface="Arial" panose="020B0604020202020204" pitchFamily="34" charset="0"/>
              <a:buChar char="•"/>
            </a:pPr>
            <a:r>
              <a:rPr lang="en-US" dirty="0">
                <a:ea typeface="ＭＳ Ｐゴシック" charset="-128"/>
              </a:rPr>
              <a:t>Defined HIE and Interoperability</a:t>
            </a:r>
          </a:p>
          <a:p>
            <a:pPr marL="171450" indent="-171450">
              <a:buFont typeface="Arial" panose="020B0604020202020204" pitchFamily="34" charset="0"/>
              <a:buChar char="•"/>
            </a:pPr>
            <a:r>
              <a:rPr lang="en-US" dirty="0">
                <a:ea typeface="ＭＳ Ｐゴシック" charset="-128"/>
              </a:rPr>
              <a:t>Benefits and Risks of HIE</a:t>
            </a:r>
          </a:p>
          <a:p>
            <a:pPr marL="171450" indent="-171450">
              <a:buFont typeface="Arial" panose="020B0604020202020204" pitchFamily="34" charset="0"/>
              <a:buChar char="•"/>
            </a:pPr>
            <a:r>
              <a:rPr lang="en-US" dirty="0">
                <a:ea typeface="ＭＳ Ｐゴシック" charset="-128"/>
              </a:rPr>
              <a:t>Basic terminology of interoperability &amp; data exchange</a:t>
            </a:r>
          </a:p>
          <a:p>
            <a:pPr marL="171450" indent="-171450">
              <a:buFont typeface="Arial" panose="020B0604020202020204" pitchFamily="34" charset="0"/>
              <a:buChar char="•"/>
            </a:pPr>
            <a:r>
              <a:rPr lang="en-US" dirty="0">
                <a:ea typeface="ＭＳ Ｐゴシック" charset="-128"/>
              </a:rPr>
              <a:t>Highlighted the structure of HIE entities</a:t>
            </a:r>
          </a:p>
          <a:p>
            <a:pPr marL="171450" indent="-171450">
              <a:buFont typeface="Arial" panose="020B0604020202020204" pitchFamily="34" charset="0"/>
              <a:buChar char="•"/>
            </a:pPr>
            <a:r>
              <a:rPr lang="en-US" dirty="0">
                <a:ea typeface="ＭＳ Ｐゴシック" charset="-128"/>
              </a:rPr>
              <a:t>Shared some future expectations for HIE</a:t>
            </a:r>
          </a:p>
          <a:p>
            <a:pPr marL="171450" indent="-171450">
              <a:buFont typeface="Arial" panose="020B0604020202020204" pitchFamily="34" charset="0"/>
              <a:buChar char="•"/>
            </a:pPr>
            <a:endParaRPr lang="en-US" dirty="0">
              <a:ea typeface="ＭＳ Ｐゴシック" charset="-128"/>
            </a:endParaRPr>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C74023F-9357-4C91-A479-020A798927DB}" type="slidenum">
              <a:rPr lang="en-US" sz="1200">
                <a:solidFill>
                  <a:srgbClr val="000000"/>
                </a:solidFill>
                <a:latin typeface="Calibri" charset="0"/>
              </a:rPr>
              <a:pPr eaLnBrk="1" hangingPunct="1"/>
              <a:t>25</a:t>
            </a:fld>
            <a:endParaRPr lang="en-US" sz="1200">
              <a:solidFill>
                <a:srgbClr val="000000"/>
              </a:solidFill>
              <a:latin typeface="Calibri" charset="0"/>
            </a:endParaRPr>
          </a:p>
        </p:txBody>
      </p:sp>
    </p:spTree>
    <p:extLst>
      <p:ext uri="{BB962C8B-B14F-4D97-AF65-F5344CB8AC3E}">
        <p14:creationId xmlns:p14="http://schemas.microsoft.com/office/powerpoint/2010/main" val="2456251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Slide Number Placeholder 3"/>
          <p:cNvSpPr>
            <a:spLocks noGrp="1"/>
          </p:cNvSpPr>
          <p:nvPr>
            <p:ph type="sldNum" sz="quarter" idx="10"/>
          </p:nvPr>
        </p:nvSpPr>
        <p:spPr/>
        <p:txBody>
          <a:bodyPr/>
          <a:lstStyle/>
          <a:p>
            <a:fld id="{2D095B21-B096-4693-AD11-53C6BF9CFE33}"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42236822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a:solidFill>
                  <a:schemeClr val="tx1"/>
                </a:solidFill>
                <a:latin typeface="Arial" panose="020B0604020202020204" pitchFamily="34" charset="0"/>
                <a:cs typeface="Arial" panose="020B0604020202020204" pitchFamily="34" charset="0"/>
              </a:rPr>
              <a:t>No</a:t>
            </a:r>
            <a:r>
              <a:rPr lang="en-US" sz="1000" baseline="0" dirty="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27</a:t>
            </a:fld>
            <a:endParaRPr lang="en-US" altLang="en-US" dirty="0"/>
          </a:p>
        </p:txBody>
      </p:sp>
    </p:spTree>
    <p:extLst>
      <p:ext uri="{BB962C8B-B14F-4D97-AF65-F5344CB8AC3E}">
        <p14:creationId xmlns:p14="http://schemas.microsoft.com/office/powerpoint/2010/main" val="426967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Describe how the major advantage of the centralized model over point to point interoperability.</a:t>
            </a:r>
          </a:p>
          <a:p>
            <a:pPr marL="171450" indent="-171450">
              <a:buFont typeface="Arial" panose="020B0604020202020204" pitchFamily="34" charset="0"/>
              <a:buChar char="•"/>
            </a:pPr>
            <a:r>
              <a:rPr lang="en-US" dirty="0"/>
              <a:t>Identify the various acronyms describing the structure of HIE: </a:t>
            </a:r>
            <a:r>
              <a:rPr lang="en-US" dirty="0" err="1"/>
              <a:t>NwHIN</a:t>
            </a:r>
            <a:r>
              <a:rPr lang="en-US" dirty="0"/>
              <a:t>, PCMH, ACO, IHE, FHIR.</a:t>
            </a:r>
          </a:p>
          <a:p>
            <a:pPr marL="171450" indent="-171450">
              <a:buFont typeface="Arial" panose="020B0604020202020204" pitchFamily="34" charset="0"/>
              <a:buChar char="•"/>
            </a:pPr>
            <a:r>
              <a:rPr lang="en-US" sz="1200" dirty="0">
                <a:solidFill>
                  <a:prstClr val="black"/>
                </a:solidFill>
              </a:rPr>
              <a:t>Understand the features to ask an EHR vendor provide effective HIE</a:t>
            </a:r>
            <a:r>
              <a:rPr lang="en-US" dirty="0"/>
              <a:t>.</a:t>
            </a:r>
          </a:p>
          <a:p>
            <a:pPr marL="171450" indent="-171450">
              <a:buFont typeface="Arial" panose="020B0604020202020204" pitchFamily="34" charset="0"/>
              <a:buChar char="•"/>
            </a:pPr>
            <a:r>
              <a:rPr lang="en-US" dirty="0"/>
              <a:t>Discuss future trends for HIE.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D095B21-B096-4693-AD11-53C6BF9CFE33}" type="slidenum">
              <a:rPr lang="en-US" smtClean="0"/>
              <a:t>3</a:t>
            </a:fld>
            <a:endParaRPr lang="en-US"/>
          </a:p>
        </p:txBody>
      </p:sp>
    </p:spTree>
    <p:extLst>
      <p:ext uri="{BB962C8B-B14F-4D97-AF65-F5344CB8AC3E}">
        <p14:creationId xmlns:p14="http://schemas.microsoft.com/office/powerpoint/2010/main" val="4015007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Electronic health information exchange (HIE) allows doctors, nurses, pharmacists, other health care providers and patients to appropriately access and securely share a patient’s vital medical information electronically, thus improving the speed, quality, safety and cost of patient care. </a:t>
            </a:r>
          </a:p>
          <a:p>
            <a:endParaRPr lang="en-US" dirty="0"/>
          </a:p>
          <a:p>
            <a:r>
              <a:rPr lang="en-US" dirty="0"/>
              <a:t>Appropriate, timely sharing of vital patient information can foster better informed decision making at the point of care and allows providers to:</a:t>
            </a:r>
          </a:p>
          <a:p>
            <a:endParaRPr lang="en-US" dirty="0"/>
          </a:p>
          <a:p>
            <a:pPr marL="171450" indent="-171450">
              <a:buFont typeface="Arial" panose="020B0604020202020204" pitchFamily="34" charset="0"/>
              <a:buChar char="•"/>
            </a:pPr>
            <a:r>
              <a:rPr lang="en-US" dirty="0"/>
              <a:t>Avoid readmissions</a:t>
            </a:r>
          </a:p>
          <a:p>
            <a:pPr marL="171450" indent="-171450">
              <a:buFont typeface="Arial" panose="020B0604020202020204" pitchFamily="34" charset="0"/>
              <a:buChar char="•"/>
            </a:pPr>
            <a:r>
              <a:rPr lang="en-US" dirty="0"/>
              <a:t>Avoid medication errors</a:t>
            </a:r>
          </a:p>
          <a:p>
            <a:pPr marL="171450" indent="-171450">
              <a:buFont typeface="Arial" panose="020B0604020202020204" pitchFamily="34" charset="0"/>
              <a:buChar char="•"/>
            </a:pPr>
            <a:r>
              <a:rPr lang="en-US" dirty="0"/>
              <a:t>Improve diagnoses</a:t>
            </a:r>
          </a:p>
          <a:p>
            <a:pPr marL="171450" indent="-171450">
              <a:buFont typeface="Arial" panose="020B0604020202020204" pitchFamily="34" charset="0"/>
              <a:buChar char="•"/>
            </a:pPr>
            <a:r>
              <a:rPr lang="en-US" dirty="0"/>
              <a:t>Decrease duplicate testing</a:t>
            </a:r>
          </a:p>
          <a:p>
            <a:endParaRPr lang="en-US" dirty="0"/>
          </a:p>
          <a:p>
            <a:r>
              <a:rPr lang="en-US" dirty="0"/>
              <a:t>Patient engagement is a major overarching goal as communication though health information exchange can help motivate patient behavior with managing wellness as a goal.</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9C3C144-0B20-4F58-BE98-82B223E0FD6F}" type="slidenum">
              <a:rPr lang="en-US" smtClean="0"/>
              <a:t>4</a:t>
            </a:fld>
            <a:endParaRPr lang="en-US"/>
          </a:p>
        </p:txBody>
      </p:sp>
    </p:spTree>
    <p:extLst>
      <p:ext uri="{BB962C8B-B14F-4D97-AF65-F5344CB8AC3E}">
        <p14:creationId xmlns:p14="http://schemas.microsoft.com/office/powerpoint/2010/main" val="2862323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more formal definition of Health information exchange (HIE) is the mobilization of healthcare information electronically across organizations within a region, community or hospital system. In practice the term HIE may also refer to the organization that facilitates the exchange.</a:t>
            </a:r>
          </a:p>
          <a:p>
            <a:endParaRPr lang="en-US" dirty="0"/>
          </a:p>
          <a:p>
            <a:r>
              <a:rPr lang="en-US" dirty="0"/>
              <a:t>Health Information Exchange allows health care professionals and patients to appropriately access and securely share a patient’s vital medical information electronically. </a:t>
            </a:r>
          </a:p>
          <a:p>
            <a:endParaRPr lang="en-US" dirty="0"/>
          </a:p>
          <a:p>
            <a:r>
              <a:rPr lang="en-US" dirty="0"/>
              <a:t>The goal of HIE is to facilitate access to and retrieval of clinical data to provide safer and more timely, efficient, effective, and equitable patient-centered care. HIE is also useful to public health authorities to assist in analyses of the health of the population.</a:t>
            </a:r>
          </a:p>
          <a:p>
            <a:endParaRPr lang="en-US" dirty="0"/>
          </a:p>
          <a:p>
            <a:r>
              <a:rPr lang="en-US" dirty="0">
                <a:hlinkClick r:id="rId3"/>
              </a:rPr>
              <a:t>http://en.wikipedia.org/wiki/Health_information_exchange_(HIE)</a:t>
            </a:r>
            <a:endParaRPr lang="en-US" dirty="0"/>
          </a:p>
          <a:p>
            <a:endParaRPr lang="en-US" dirty="0"/>
          </a:p>
          <a:p>
            <a:r>
              <a:rPr lang="en-US" dirty="0">
                <a:hlinkClick r:id="rId4"/>
              </a:rPr>
              <a:t>http://www.healthit.gov/HIE</a:t>
            </a:r>
            <a:endParaRPr lang="en-US" dirty="0"/>
          </a:p>
          <a:p>
            <a:endParaRPr lang="en-US" dirty="0"/>
          </a:p>
        </p:txBody>
      </p:sp>
      <p:sp>
        <p:nvSpPr>
          <p:cNvPr id="4" name="Slide Number Placeholder 3"/>
          <p:cNvSpPr>
            <a:spLocks noGrp="1"/>
          </p:cNvSpPr>
          <p:nvPr>
            <p:ph type="sldNum" sz="quarter" idx="10"/>
          </p:nvPr>
        </p:nvSpPr>
        <p:spPr/>
        <p:txBody>
          <a:bodyPr/>
          <a:lstStyle/>
          <a:p>
            <a:fld id="{2D095B21-B096-4693-AD11-53C6BF9CFE33}" type="slidenum">
              <a:rPr lang="en-US" smtClean="0"/>
              <a:t>5</a:t>
            </a:fld>
            <a:endParaRPr lang="en-US"/>
          </a:p>
        </p:txBody>
      </p:sp>
    </p:spTree>
    <p:extLst>
      <p:ext uri="{BB962C8B-B14F-4D97-AF65-F5344CB8AC3E}">
        <p14:creationId xmlns:p14="http://schemas.microsoft.com/office/powerpoint/2010/main" val="4278368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101424"/>
          </a:xfrm>
        </p:spPr>
        <p:txBody>
          <a:bodyPr/>
          <a:lstStyle/>
          <a:p>
            <a:r>
              <a:rPr lang="en-US" dirty="0"/>
              <a:t>At its simplest level, HIE requires the capability to "push" a message securely from one party to another. This involves sending a message or document - such as a laboratory result or an e-prescription - from one organization to another. Another metaphor would be sending an email message. This is considered "direct," "point-to-point" or "transactional" exchange. In healthcare, the Direct Project, launched in 2010 as part of the </a:t>
            </a:r>
            <a:r>
              <a:rPr lang="en-US" dirty="0" err="1"/>
              <a:t>NwHIN</a:t>
            </a:r>
            <a:r>
              <a:rPr lang="en-US" dirty="0"/>
              <a:t>, focuses on the technical standards and services necessary to securely push content from a sender to a receiver and not the actual content exchanged.</a:t>
            </a:r>
          </a:p>
          <a:p>
            <a:endParaRPr lang="en-US" dirty="0"/>
          </a:p>
          <a:p>
            <a:r>
              <a:rPr lang="en-US" dirty="0"/>
              <a:t>A secure accessing of information that involves a query and a response describes the “pull” transmission. The query requests information about a patient, and the response is the retrieval of clinical information about the patient or information pointing to where the clinical data can be found. Using a search engine, such as Google, to conduct a web search is an example of a pull transaction.</a:t>
            </a:r>
          </a:p>
          <a:p>
            <a:endParaRPr lang="en-US" dirty="0"/>
          </a:p>
          <a:p>
            <a:r>
              <a:rPr lang="en-US" dirty="0"/>
              <a:t>CONNECT is a software solution that organizations can use to securely link their existing health IT systems into the health information exchanges. </a:t>
            </a:r>
          </a:p>
          <a:p>
            <a:endParaRPr lang="en-US" dirty="0"/>
          </a:p>
          <a:p>
            <a:r>
              <a:rPr lang="en-US" dirty="0">
                <a:hlinkClick r:id="rId3"/>
              </a:rPr>
              <a:t>http://www.health.state.mn.us/divs/hpsc/ohit/hieguidance/assesslandscape.html</a:t>
            </a:r>
            <a:endParaRPr lang="en-US" dirty="0"/>
          </a:p>
          <a:p>
            <a:r>
              <a:rPr lang="en-US" dirty="0">
                <a:hlinkClick r:id="rId4"/>
              </a:rPr>
              <a:t>http://www.healthit.gov/policy-researchers-implementers/direct-project</a:t>
            </a:r>
            <a:endParaRPr lang="en-US" dirty="0"/>
          </a:p>
          <a:p>
            <a:r>
              <a:rPr lang="en-US" dirty="0">
                <a:hlinkClick r:id="rId5"/>
              </a:rPr>
              <a:t>http://www.connectopensource.org/about/faq#whatisconnect</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D095B21-B096-4693-AD11-53C6BF9CFE33}" type="slidenum">
              <a:rPr lang="en-US" smtClean="0"/>
              <a:t>6</a:t>
            </a:fld>
            <a:endParaRPr lang="en-US"/>
          </a:p>
        </p:txBody>
      </p:sp>
    </p:spTree>
    <p:extLst>
      <p:ext uri="{BB962C8B-B14F-4D97-AF65-F5344CB8AC3E}">
        <p14:creationId xmlns:p14="http://schemas.microsoft.com/office/powerpoint/2010/main" val="263944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DIRECT Project launched in March 2010  is a part of the Nationwide Health Information Network. It specified a simple, secure, scalable, standards-based way for participants to send authenticated, encrypted health information directly to known, trusted recipients over the Internet. </a:t>
            </a:r>
          </a:p>
          <a:p>
            <a:endParaRPr lang="en-US" dirty="0"/>
          </a:p>
          <a:p>
            <a:r>
              <a:rPr lang="en-US" dirty="0"/>
              <a:t>The Direct</a:t>
            </a:r>
            <a:r>
              <a:rPr lang="en-US" baseline="0" dirty="0"/>
              <a:t> </a:t>
            </a:r>
            <a:r>
              <a:rPr lang="en-US" dirty="0"/>
              <a:t>Project focuses on the technical standards and services necessary to securely push content from a sender to a receiver, considered point-to-point exchange. Direct Project participants include EHR vendors, medical organizations, systems integrators, integrated delivery networks, federal, state and regional health information organizations, HIE organizations, and HIE consultants.</a:t>
            </a:r>
          </a:p>
          <a:p>
            <a:r>
              <a:rPr lang="en-US" dirty="0">
                <a:solidFill>
                  <a:srgbClr val="FF0000"/>
                </a:solidFill>
              </a:rPr>
              <a:t> </a:t>
            </a:r>
          </a:p>
          <a:p>
            <a:r>
              <a:rPr lang="en-US" dirty="0"/>
              <a:t>CONNECT is another path to health information exchange. It is an open-source, flexible platform for secure HIE using Sequoia Project standards and governance as a framework. The Federal Health Architecture (FHA) has made CONNECT available to the public free of charge and it is open for continued software development, improvement and contribution.</a:t>
            </a:r>
          </a:p>
          <a:p>
            <a:endParaRPr lang="en-US" dirty="0"/>
          </a:p>
          <a:p>
            <a:r>
              <a:rPr lang="en-US" dirty="0"/>
              <a:t>For more information about DIRECT or CONNECT, visit the links provided here: </a:t>
            </a:r>
            <a:r>
              <a:rPr lang="en-US" dirty="0">
                <a:hlinkClick r:id="rId3"/>
              </a:rPr>
              <a:t>http://www.connectopensource.org</a:t>
            </a:r>
            <a:r>
              <a:rPr lang="en-US" dirty="0"/>
              <a:t>  	</a:t>
            </a:r>
            <a:r>
              <a:rPr lang="en-US" dirty="0">
                <a:hlinkClick r:id="rId4"/>
              </a:rPr>
              <a:t>http://directproject.org/</a:t>
            </a:r>
            <a:endParaRPr lang="en-US" dirty="0"/>
          </a:p>
          <a:p>
            <a:r>
              <a:rPr lang="en-US" dirty="0">
                <a:hlinkClick r:id="rId5"/>
              </a:rPr>
              <a:t>http://www.healthit.gov/sites/default/files/pdf/fact-sheets/onc-office-of-interoperability-and-standards.pdf</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EF3D55E-BB63-4AF8-B5D2-D2099A635758}"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034990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799" y="4400549"/>
            <a:ext cx="5425069" cy="3918261"/>
          </a:xfrm>
        </p:spPr>
        <p:txBody>
          <a:bodyPr/>
          <a:lstStyle/>
          <a:p>
            <a:pPr marL="171450" indent="-171450">
              <a:buFont typeface="Arial" panose="020B0604020202020204" pitchFamily="34" charset="0"/>
              <a:buChar char="•"/>
            </a:pPr>
            <a:r>
              <a:rPr lang="en-US" dirty="0"/>
              <a:t>Interoperable health records allow health care providers to access patient data, even when patients are unable to explain their medical history, such as when they are injured. In the event of a disaster, such as a hurricane, health information stored in electronic form is safer than paper records. </a:t>
            </a:r>
            <a:endParaRPr lang="en-US" dirty="0">
              <a:solidFill>
                <a:srgbClr val="FF0000"/>
              </a:solidFill>
            </a:endParaRPr>
          </a:p>
          <a:p>
            <a:pPr marL="171450" indent="-171450">
              <a:buFont typeface="Arial" panose="020B0604020202020204" pitchFamily="34" charset="0"/>
              <a:buChar char="•"/>
            </a:pPr>
            <a:r>
              <a:rPr lang="en-US" dirty="0"/>
              <a:t>Public Health monitoring makes it possible to achieve </a:t>
            </a:r>
            <a:r>
              <a:rPr lang="en-US" dirty="0" err="1"/>
              <a:t>syndromic</a:t>
            </a:r>
            <a:r>
              <a:rPr lang="en-US" dirty="0"/>
              <a:t> surveillance and early alerts in the case of a disease outbreak or terrorist event.</a:t>
            </a:r>
          </a:p>
          <a:p>
            <a:pPr marL="171450" indent="-171450">
              <a:buFont typeface="Arial" panose="020B0604020202020204" pitchFamily="34" charset="0"/>
              <a:buChar char="•"/>
            </a:pPr>
            <a:r>
              <a:rPr lang="en-US" dirty="0"/>
              <a:t>From the provider’s standpoint, considering a patient’s complete health picture can lead to improvements in care and fewer errors.  This allows for responsible choices about treatments and medication, making certain new modalities won’t interact badly with the patient’s existing treatment regimen, and reducing redundant services. For example, a provider able to access a patient’s record can see current x-rays and lab test results, so there is no need to repeat these services</a:t>
            </a:r>
          </a:p>
          <a:p>
            <a:pPr marL="171450" indent="-171450">
              <a:buFont typeface="Arial" panose="020B0604020202020204" pitchFamily="34" charset="0"/>
              <a:buChar char="•"/>
            </a:pPr>
            <a:r>
              <a:rPr lang="en-US" dirty="0"/>
              <a:t>Enhanced clinical decision support is a key component of HIE. Data collected through reporting, is aggregated and analyzed to identify best practices that assist point of care decision making. And because the records are stored electronically, there are safeguards in place that log the identity of those who access a patient’s record, the date of access, reason for access and the types of information accessed. Protecting patient’s privacy is critical. Because HIE can increase the efficiency of delivering care, it has the potential to reduce costs. </a:t>
            </a:r>
          </a:p>
          <a:p>
            <a:r>
              <a:rPr lang="en-US" dirty="0">
                <a:hlinkClick r:id="rId3"/>
              </a:rPr>
              <a:t>http://www.ms-hin.ms.gov/Sub/Pages/Benefits.aspx</a:t>
            </a:r>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D095B21-B096-4693-AD11-53C6BF9CFE33}" type="slidenum">
              <a:rPr lang="en-US" smtClean="0"/>
              <a:t>8</a:t>
            </a:fld>
            <a:endParaRPr lang="en-US"/>
          </a:p>
        </p:txBody>
      </p:sp>
    </p:spTree>
    <p:extLst>
      <p:ext uri="{BB962C8B-B14F-4D97-AF65-F5344CB8AC3E}">
        <p14:creationId xmlns:p14="http://schemas.microsoft.com/office/powerpoint/2010/main" val="150887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benefit of HIE is the ability to involve patients through access to their history and health-related educational materials. The consumer portals being established allow a new avenue for communication between providers and patients. And patient engagement on all levels is an overarching goal of Health Information Exchange (HIE).</a:t>
            </a:r>
          </a:p>
          <a:p>
            <a:endParaRPr lang="en-US" dirty="0"/>
          </a:p>
          <a:p>
            <a:r>
              <a:rPr lang="en-US" dirty="0"/>
              <a:t>HIE facilitates efficient data exchange for claims processing for payment coordination. </a:t>
            </a:r>
          </a:p>
          <a:p>
            <a:endParaRPr lang="en-US" dirty="0"/>
          </a:p>
          <a:p>
            <a:r>
              <a:rPr lang="en-US" dirty="0"/>
              <a:t>Providers are able to bring about improved clinical outcomes when they have a clear picture of all of a patient’s medical information to guide decision-making. </a:t>
            </a:r>
          </a:p>
          <a:p>
            <a:endParaRPr lang="en-US" dirty="0"/>
          </a:p>
          <a:p>
            <a:r>
              <a:rPr lang="en-US" dirty="0"/>
              <a:t>When a patient is moved between facilities, the transition is eased by the electronic access of the patient’s chart across facilities. The documentation of all previous tests and procedures eliminates the need to repeat them at the new facility. These efficiencies contribute to the overall patient satisfaction.</a:t>
            </a:r>
          </a:p>
          <a:p>
            <a:endParaRPr lang="en-US" dirty="0"/>
          </a:p>
        </p:txBody>
      </p:sp>
      <p:sp>
        <p:nvSpPr>
          <p:cNvPr id="4" name="Slide Number Placeholder 3"/>
          <p:cNvSpPr>
            <a:spLocks noGrp="1"/>
          </p:cNvSpPr>
          <p:nvPr>
            <p:ph type="sldNum" sz="quarter" idx="10"/>
          </p:nvPr>
        </p:nvSpPr>
        <p:spPr/>
        <p:txBody>
          <a:bodyPr/>
          <a:lstStyle/>
          <a:p>
            <a:fld id="{2D095B21-B096-4693-AD11-53C6BF9CFE33}" type="slidenum">
              <a:rPr lang="en-US" smtClean="0"/>
              <a:t>9</a:t>
            </a:fld>
            <a:endParaRPr lang="en-US"/>
          </a:p>
        </p:txBody>
      </p:sp>
    </p:spTree>
    <p:extLst>
      <p:ext uri="{BB962C8B-B14F-4D97-AF65-F5344CB8AC3E}">
        <p14:creationId xmlns:p14="http://schemas.microsoft.com/office/powerpoint/2010/main" val="27778636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EB0C3529-C4E9-4AAC-ABE7-597EA0A6C86B}" type="slidenum">
              <a:rPr lang="en-US" smtClean="0"/>
              <a:t>‹#›</a:t>
            </a:fld>
            <a:endParaRPr lang="en-US"/>
          </a:p>
        </p:txBody>
      </p:sp>
    </p:spTree>
    <p:extLst>
      <p:ext uri="{BB962C8B-B14F-4D97-AF65-F5344CB8AC3E}">
        <p14:creationId xmlns:p14="http://schemas.microsoft.com/office/powerpoint/2010/main" val="3303735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B0C3529-C4E9-4AAC-ABE7-597EA0A6C86B}" type="slidenum">
              <a:rPr lang="en-US" smtClean="0"/>
              <a:t>‹#›</a:t>
            </a:fld>
            <a:endParaRPr lang="en-US"/>
          </a:p>
        </p:txBody>
      </p:sp>
    </p:spTree>
    <p:extLst>
      <p:ext uri="{BB962C8B-B14F-4D97-AF65-F5344CB8AC3E}">
        <p14:creationId xmlns:p14="http://schemas.microsoft.com/office/powerpoint/2010/main" val="88232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EB0C3529-C4E9-4AAC-ABE7-597EA0A6C86B}" type="slidenum">
              <a:rPr lang="en-US" smtClean="0"/>
              <a:t>‹#›</a:t>
            </a:fld>
            <a:endParaRPr 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299694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B0C3529-C4E9-4AAC-ABE7-597EA0A6C86B}" type="slidenum">
              <a:rPr lang="en-US" smtClean="0"/>
              <a:t>‹#›</a:t>
            </a:fld>
            <a:endParaRPr lang="en-US"/>
          </a:p>
        </p:txBody>
      </p:sp>
    </p:spTree>
    <p:extLst>
      <p:ext uri="{BB962C8B-B14F-4D97-AF65-F5344CB8AC3E}">
        <p14:creationId xmlns:p14="http://schemas.microsoft.com/office/powerpoint/2010/main" val="112827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B0C3529-C4E9-4AAC-ABE7-597EA0A6C86B}" type="slidenum">
              <a:rPr lang="en-US" smtClean="0"/>
              <a:t>‹#›</a:t>
            </a:fld>
            <a:endParaRPr lang="en-US"/>
          </a:p>
        </p:txBody>
      </p:sp>
    </p:spTree>
    <p:extLst>
      <p:ext uri="{BB962C8B-B14F-4D97-AF65-F5344CB8AC3E}">
        <p14:creationId xmlns:p14="http://schemas.microsoft.com/office/powerpoint/2010/main" val="2232033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B0C3529-C4E9-4AAC-ABE7-597EA0A6C86B}" type="slidenum">
              <a:rPr lang="en-US" smtClean="0"/>
              <a:t>‹#›</a:t>
            </a:fld>
            <a:endParaRPr lang="en-US"/>
          </a:p>
        </p:txBody>
      </p:sp>
    </p:spTree>
    <p:extLst>
      <p:ext uri="{BB962C8B-B14F-4D97-AF65-F5344CB8AC3E}">
        <p14:creationId xmlns:p14="http://schemas.microsoft.com/office/powerpoint/2010/main" val="11546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B0C3529-C4E9-4AAC-ABE7-597EA0A6C86B}" type="slidenum">
              <a:rPr lang="en-US" smtClean="0"/>
              <a:t>‹#›</a:t>
            </a:fld>
            <a:endParaRPr lang="en-US"/>
          </a:p>
        </p:txBody>
      </p:sp>
    </p:spTree>
    <p:extLst>
      <p:ext uri="{BB962C8B-B14F-4D97-AF65-F5344CB8AC3E}">
        <p14:creationId xmlns:p14="http://schemas.microsoft.com/office/powerpoint/2010/main" val="1862910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B0C3529-C4E9-4AAC-ABE7-597EA0A6C86B}" type="slidenum">
              <a:rPr lang="en-US" smtClean="0"/>
              <a:t>‹#›</a:t>
            </a:fld>
            <a:endParaRPr lang="en-US"/>
          </a:p>
        </p:txBody>
      </p:sp>
    </p:spTree>
    <p:extLst>
      <p:ext uri="{BB962C8B-B14F-4D97-AF65-F5344CB8AC3E}">
        <p14:creationId xmlns:p14="http://schemas.microsoft.com/office/powerpoint/2010/main" val="29656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B0C3529-C4E9-4AAC-ABE7-597EA0A6C86B}" type="slidenum">
              <a:rPr lang="en-US" smtClean="0"/>
              <a:t>‹#›</a:t>
            </a:fld>
            <a:endParaRPr lang="en-US"/>
          </a:p>
        </p:txBody>
      </p:sp>
    </p:spTree>
    <p:extLst>
      <p:ext uri="{BB962C8B-B14F-4D97-AF65-F5344CB8AC3E}">
        <p14:creationId xmlns:p14="http://schemas.microsoft.com/office/powerpoint/2010/main" val="420808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B0C3529-C4E9-4AAC-ABE7-597EA0A6C86B}" type="slidenum">
              <a:rPr lang="en-US" smtClean="0"/>
              <a:t>‹#›</a:t>
            </a:fld>
            <a:endParaRPr lang="en-US"/>
          </a:p>
        </p:txBody>
      </p:sp>
    </p:spTree>
    <p:extLst>
      <p:ext uri="{BB962C8B-B14F-4D97-AF65-F5344CB8AC3E}">
        <p14:creationId xmlns:p14="http://schemas.microsoft.com/office/powerpoint/2010/main" val="225791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B0C3529-C4E9-4AAC-ABE7-597EA0A6C86B}" type="slidenum">
              <a:rPr lang="en-US" smtClean="0"/>
              <a:t>‹#›</a:t>
            </a:fld>
            <a:endParaRPr lang="en-US"/>
          </a:p>
        </p:txBody>
      </p:sp>
    </p:spTree>
    <p:extLst>
      <p:ext uri="{BB962C8B-B14F-4D97-AF65-F5344CB8AC3E}">
        <p14:creationId xmlns:p14="http://schemas.microsoft.com/office/powerpoint/2010/main" val="286394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B0C3529-C4E9-4AAC-ABE7-597EA0A6C86B}" type="slidenum">
              <a:rPr lang="en-US" smtClean="0"/>
              <a:t>‹#›</a:t>
            </a:fld>
            <a:endParaRPr lang="en-US"/>
          </a:p>
        </p:txBody>
      </p:sp>
    </p:spTree>
    <p:extLst>
      <p:ext uri="{BB962C8B-B14F-4D97-AF65-F5344CB8AC3E}">
        <p14:creationId xmlns:p14="http://schemas.microsoft.com/office/powerpoint/2010/main" val="214913533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hcf.dc.gov/page/benefits-health-information-exchang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ccda.sitenv.org/Common+MU+Data+Se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8" Type="http://schemas.openxmlformats.org/officeDocument/2006/relationships/hyperlink" Target="https://en.wikipedia.org/wiki/Regional_Health_Information_Organization" TargetMode="External"/><Relationship Id="rId3" Type="http://schemas.openxmlformats.org/officeDocument/2006/relationships/hyperlink" Target="https://en.wikipedia.org/wiki/Health_information_exchange" TargetMode="External"/><Relationship Id="rId7" Type="http://schemas.openxmlformats.org/officeDocument/2006/relationships/hyperlink" Target="https://www.healthit.gov/providers-professionals/health-information-exchange/getting-started-hie" TargetMode="External"/><Relationship Id="rId2" Type="http://schemas.openxmlformats.org/officeDocument/2006/relationships/notesSlide" Target="../notesSlides/notesSlide26.xml"/><Relationship Id="rId1" Type="http://schemas.openxmlformats.org/officeDocument/2006/relationships/slideLayout" Target="../slideLayouts/slideLayout9.xml"/><Relationship Id="rId6" Type="http://schemas.openxmlformats.org/officeDocument/2006/relationships/hyperlink" Target="http://www.healthit.gov/public-course/interoperability-basics-training/HITRC_lsn1069/wrap_menupage.htm" TargetMode="External"/><Relationship Id="rId5" Type="http://schemas.openxmlformats.org/officeDocument/2006/relationships/hyperlink" Target="http://www.connectopensource.org/about/faq#whatisconnect" TargetMode="External"/><Relationship Id="rId10" Type="http://schemas.openxmlformats.org/officeDocument/2006/relationships/hyperlink" Target="https://en.wikipedia.org/wiki/Medical_home" TargetMode="External"/><Relationship Id="rId4" Type="http://schemas.openxmlformats.org/officeDocument/2006/relationships/hyperlink" Target="http://www.health.state.mn.us/divs/hpsc/ohit/hieguidance/assesslandscape.html" TargetMode="External"/><Relationship Id="rId9" Type="http://schemas.openxmlformats.org/officeDocument/2006/relationships/hyperlink" Target="http://en.wikipedia.org/wiki/Accountable_care_organization"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0.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www.connectopensource.org/" TargetMode="External"/><Relationship Id="rId5" Type="http://schemas.openxmlformats.org/officeDocument/2006/relationships/image" Target="../media/image4.png"/><Relationship Id="rId4" Type="http://schemas.openxmlformats.org/officeDocument/2006/relationships/hyperlink" Target="http://directproject.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Networking and Health Information </a:t>
            </a:r>
            <a:br>
              <a:rPr lang="en-US" dirty="0"/>
            </a:br>
            <a:r>
              <a:rPr lang="en-US" dirty="0"/>
              <a:t>Exchange (HIE)</a:t>
            </a:r>
          </a:p>
        </p:txBody>
      </p:sp>
      <p:sp>
        <p:nvSpPr>
          <p:cNvPr id="8" name="Text Placeholder 7"/>
          <p:cNvSpPr>
            <a:spLocks noGrp="1"/>
          </p:cNvSpPr>
          <p:nvPr>
            <p:ph type="body" sz="half" idx="2"/>
          </p:nvPr>
        </p:nvSpPr>
        <p:spPr/>
        <p:txBody>
          <a:bodyPr/>
          <a:lstStyle/>
          <a:p>
            <a:r>
              <a:rPr lang="en-US"/>
              <a:t>Health Information Exchange</a:t>
            </a:r>
            <a:endParaRPr lang="en-US" dirty="0"/>
          </a:p>
        </p:txBody>
      </p:sp>
      <p:sp>
        <p:nvSpPr>
          <p:cNvPr id="6" name="Text Placeholder 5"/>
          <p:cNvSpPr>
            <a:spLocks noGrp="1"/>
          </p:cNvSpPr>
          <p:nvPr>
            <p:ph type="body" sz="quarter" idx="11"/>
          </p:nvPr>
        </p:nvSpPr>
        <p:spPr/>
        <p:txBody>
          <a:bodyPr/>
          <a:lstStyle/>
          <a:p>
            <a:r>
              <a:rPr lang="en-US" dirty="0"/>
              <a:t>Lecture b</a:t>
            </a:r>
          </a:p>
        </p:txBody>
      </p:sp>
      <p:sp>
        <p:nvSpPr>
          <p:cNvPr id="7" name="Text Placeholder 6"/>
          <p:cNvSpPr>
            <a:spLocks noGrp="1"/>
          </p:cNvSpPr>
          <p:nvPr>
            <p:ph type="body" sz="quarter" idx="12"/>
          </p:nvPr>
        </p:nvSpPr>
        <p:spPr/>
        <p:txBody>
          <a:bodyPr/>
          <a:lstStyle/>
          <a:p>
            <a:r>
              <a:rPr lang="en-US" dirty="0"/>
              <a:t>This material (</a:t>
            </a:r>
            <a:r>
              <a:rPr lang="en-US" altLang="en-US" dirty="0"/>
              <a:t>Comp 9 Unit 10b</a:t>
            </a:r>
            <a:r>
              <a:rPr lang="en-US" dirty="0"/>
              <a:t>) was developed by Normandale Community College, funded by the Department of Health and Human Services, Office of the National Coordinator for Health Information Technology under Award Number 90WT0003.</a:t>
            </a:r>
          </a:p>
          <a:p>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License"/>
              </a:rPr>
              <a:t>http://creativecommons.org/licenses/by-nc-sa/4.0/</a:t>
            </a:r>
            <a:endParaRPr lang="en-US" dirty="0"/>
          </a:p>
          <a:p>
            <a:endParaRPr lang="en-US" dirty="0"/>
          </a:p>
          <a:p>
            <a:endParaRPr lang="en-US" dirty="0"/>
          </a:p>
        </p:txBody>
      </p:sp>
      <p:sp>
        <p:nvSpPr>
          <p:cNvPr id="9" name="Slide Number Placeholder 8"/>
          <p:cNvSpPr>
            <a:spLocks noGrp="1"/>
          </p:cNvSpPr>
          <p:nvPr>
            <p:ph type="sldNum" sz="quarter" idx="4"/>
          </p:nvPr>
        </p:nvSpPr>
        <p:spPr/>
        <p:txBody>
          <a:bodyPr/>
          <a:lstStyle/>
          <a:p>
            <a:fld id="{EB0C3529-C4E9-4AAC-ABE7-597EA0A6C86B}" type="slidenum">
              <a:rPr lang="en-US" smtClean="0"/>
              <a:pPr/>
              <a:t>1</a:t>
            </a:fld>
            <a:endParaRPr lang="en-US"/>
          </a:p>
        </p:txBody>
      </p:sp>
    </p:spTree>
    <p:extLst>
      <p:ext uri="{BB962C8B-B14F-4D97-AF65-F5344CB8AC3E}">
        <p14:creationId xmlns:p14="http://schemas.microsoft.com/office/powerpoint/2010/main" val="6533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HIE: </a:t>
            </a:r>
            <a:br>
              <a:rPr lang="en-US" dirty="0"/>
            </a:br>
            <a:r>
              <a:rPr lang="en-US" dirty="0"/>
              <a:t>Government/Public Health</a:t>
            </a:r>
          </a:p>
        </p:txBody>
      </p:sp>
      <p:sp>
        <p:nvSpPr>
          <p:cNvPr id="3" name="Content Placeholder 2"/>
          <p:cNvSpPr>
            <a:spLocks noGrp="1"/>
          </p:cNvSpPr>
          <p:nvPr>
            <p:ph sz="quarter" idx="14"/>
          </p:nvPr>
        </p:nvSpPr>
        <p:spPr/>
        <p:txBody>
          <a:bodyPr/>
          <a:lstStyle/>
          <a:p>
            <a:r>
              <a:rPr lang="en-US" dirty="0"/>
              <a:t>Improved understanding of patients’ clinical needs</a:t>
            </a:r>
          </a:p>
          <a:p>
            <a:r>
              <a:rPr lang="en-US" dirty="0"/>
              <a:t>Improves Public Health Reporting /Monitoring</a:t>
            </a:r>
          </a:p>
          <a:p>
            <a:r>
              <a:rPr lang="en-US" dirty="0"/>
              <a:t>More timely access to public health and population health data </a:t>
            </a:r>
          </a:p>
          <a:p>
            <a:r>
              <a:rPr lang="en-US" dirty="0"/>
              <a:t>Supports Medicaid in developing programs to improve health of residents</a:t>
            </a:r>
          </a:p>
        </p:txBody>
      </p:sp>
      <p:sp>
        <p:nvSpPr>
          <p:cNvPr id="4" name="Slide Number Placeholder 3"/>
          <p:cNvSpPr>
            <a:spLocks noGrp="1"/>
          </p:cNvSpPr>
          <p:nvPr>
            <p:ph type="sldNum" sz="quarter" idx="4"/>
          </p:nvPr>
        </p:nvSpPr>
        <p:spPr/>
        <p:txBody>
          <a:bodyPr/>
          <a:lstStyle/>
          <a:p>
            <a:fld id="{EB0C3529-C4E9-4AAC-ABE7-597EA0A6C86B}" type="slidenum">
              <a:rPr lang="en-US" smtClean="0"/>
              <a:pPr/>
              <a:t>10</a:t>
            </a:fld>
            <a:endParaRPr lang="en-US"/>
          </a:p>
        </p:txBody>
      </p:sp>
      <p:sp>
        <p:nvSpPr>
          <p:cNvPr id="5" name="Rectangle 4"/>
          <p:cNvSpPr/>
          <p:nvPr/>
        </p:nvSpPr>
        <p:spPr>
          <a:xfrm>
            <a:off x="647700" y="6354762"/>
            <a:ext cx="6858000" cy="276999"/>
          </a:xfrm>
          <a:prstGeom prst="rect">
            <a:avLst/>
          </a:prstGeom>
        </p:spPr>
        <p:txBody>
          <a:bodyPr wrap="square">
            <a:spAutoFit/>
          </a:bodyPr>
          <a:lstStyle/>
          <a:p>
            <a:r>
              <a:rPr lang="en-US" sz="1200" dirty="0"/>
              <a:t>Source: </a:t>
            </a:r>
            <a:r>
              <a:rPr lang="en-US" sz="1200" dirty="0">
                <a:hlinkClick r:id="rId3"/>
              </a:rPr>
              <a:t>District of Columbia Department of Healthcare Finance</a:t>
            </a:r>
            <a:endParaRPr lang="en-US" sz="1200" dirty="0"/>
          </a:p>
        </p:txBody>
      </p:sp>
    </p:spTree>
    <p:extLst>
      <p:ext uri="{BB962C8B-B14F-4D97-AF65-F5344CB8AC3E}">
        <p14:creationId xmlns:p14="http://schemas.microsoft.com/office/powerpoint/2010/main" val="4211034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Benefits of HIE- Rural </a:t>
            </a:r>
            <a:endParaRPr lang="en-US" dirty="0"/>
          </a:p>
        </p:txBody>
      </p:sp>
      <p:sp>
        <p:nvSpPr>
          <p:cNvPr id="3" name="Content Placeholder 2"/>
          <p:cNvSpPr>
            <a:spLocks noGrp="1"/>
          </p:cNvSpPr>
          <p:nvPr>
            <p:ph sz="quarter" idx="14"/>
          </p:nvPr>
        </p:nvSpPr>
        <p:spPr/>
        <p:txBody>
          <a:bodyPr/>
          <a:lstStyle/>
          <a:p>
            <a:r>
              <a:rPr lang="en-US"/>
              <a:t>Timely real-time access to health information</a:t>
            </a:r>
          </a:p>
          <a:p>
            <a:r>
              <a:rPr lang="en-US"/>
              <a:t>Decreased travel time for patients /families</a:t>
            </a:r>
          </a:p>
          <a:p>
            <a:r>
              <a:rPr lang="en-US"/>
              <a:t>Extended access to remote clinicians, pharmacists</a:t>
            </a:r>
          </a:p>
          <a:p>
            <a:r>
              <a:rPr lang="en-US"/>
              <a:t>Efficient transfer for services not offered locally</a:t>
            </a:r>
          </a:p>
          <a:p>
            <a:r>
              <a:rPr lang="en-US"/>
              <a:t>Efficient local care after intense care in a tertiary hospital</a:t>
            </a:r>
          </a:p>
          <a:p>
            <a:endParaRPr lang="en-US" dirty="0"/>
          </a:p>
        </p:txBody>
      </p:sp>
      <p:sp>
        <p:nvSpPr>
          <p:cNvPr id="4" name="Slide Number Placeholder 3"/>
          <p:cNvSpPr>
            <a:spLocks noGrp="1"/>
          </p:cNvSpPr>
          <p:nvPr>
            <p:ph type="sldNum" sz="quarter" idx="4"/>
          </p:nvPr>
        </p:nvSpPr>
        <p:spPr/>
        <p:txBody>
          <a:bodyPr/>
          <a:lstStyle/>
          <a:p>
            <a:fld id="{EB0C3529-C4E9-4AAC-ABE7-597EA0A6C86B}" type="slidenum">
              <a:rPr lang="en-US" smtClean="0"/>
              <a:pPr/>
              <a:t>11</a:t>
            </a:fld>
            <a:endParaRPr lang="en-US"/>
          </a:p>
        </p:txBody>
      </p:sp>
    </p:spTree>
    <p:extLst>
      <p:ext uri="{BB962C8B-B14F-4D97-AF65-F5344CB8AC3E}">
        <p14:creationId xmlns:p14="http://schemas.microsoft.com/office/powerpoint/2010/main" val="1392372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Patient Consent</a:t>
            </a:r>
            <a:endParaRPr lang="en-US" dirty="0"/>
          </a:p>
        </p:txBody>
      </p:sp>
      <p:sp>
        <p:nvSpPr>
          <p:cNvPr id="3" name="Content Placeholder 2"/>
          <p:cNvSpPr>
            <a:spLocks noGrp="1"/>
          </p:cNvSpPr>
          <p:nvPr>
            <p:ph sz="quarter" idx="14"/>
          </p:nvPr>
        </p:nvSpPr>
        <p:spPr/>
        <p:txBody>
          <a:bodyPr/>
          <a:lstStyle/>
          <a:p>
            <a:r>
              <a:rPr lang="en-US" dirty="0"/>
              <a:t>State and federal law decides if patents have the option to opt in or out of exchange:</a:t>
            </a:r>
          </a:p>
          <a:p>
            <a:r>
              <a:rPr lang="en-US" dirty="0"/>
              <a:t>Opt-in State</a:t>
            </a:r>
          </a:p>
          <a:p>
            <a:pPr lvl="1"/>
            <a:r>
              <a:rPr lang="en-US" dirty="0"/>
              <a:t>None of your data is shared unless you opt-in to the program</a:t>
            </a:r>
          </a:p>
          <a:p>
            <a:r>
              <a:rPr lang="en-US" dirty="0"/>
              <a:t>Opt-out State</a:t>
            </a:r>
          </a:p>
          <a:p>
            <a:pPr lvl="1"/>
            <a:r>
              <a:rPr lang="en-US" dirty="0"/>
              <a:t>Patient’s data automatically is available to the HIE unless they opt-out</a:t>
            </a:r>
          </a:p>
          <a:p>
            <a:pPr lvl="1"/>
            <a:endParaRPr lang="en-US" dirty="0"/>
          </a:p>
          <a:p>
            <a:pPr lvl="1"/>
            <a:endParaRPr lang="en-US" dirty="0"/>
          </a:p>
        </p:txBody>
      </p:sp>
      <p:sp>
        <p:nvSpPr>
          <p:cNvPr id="4" name="Slide Number Placeholder 3"/>
          <p:cNvSpPr>
            <a:spLocks noGrp="1"/>
          </p:cNvSpPr>
          <p:nvPr>
            <p:ph type="sldNum" sz="quarter" idx="4"/>
          </p:nvPr>
        </p:nvSpPr>
        <p:spPr/>
        <p:txBody>
          <a:bodyPr/>
          <a:lstStyle/>
          <a:p>
            <a:fld id="{EB0C3529-C4E9-4AAC-ABE7-597EA0A6C86B}" type="slidenum">
              <a:rPr lang="en-US" smtClean="0"/>
              <a:pPr/>
              <a:t>12</a:t>
            </a:fld>
            <a:endParaRPr lang="en-US"/>
          </a:p>
        </p:txBody>
      </p:sp>
    </p:spTree>
    <p:extLst>
      <p:ext uri="{BB962C8B-B14F-4D97-AF65-F5344CB8AC3E}">
        <p14:creationId xmlns:p14="http://schemas.microsoft.com/office/powerpoint/2010/main" val="3149951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Risks of HIE</a:t>
            </a:r>
            <a:endParaRPr lang="en-US" dirty="0"/>
          </a:p>
        </p:txBody>
      </p:sp>
      <p:sp>
        <p:nvSpPr>
          <p:cNvPr id="3" name="Content Placeholder 2"/>
          <p:cNvSpPr>
            <a:spLocks noGrp="1"/>
          </p:cNvSpPr>
          <p:nvPr>
            <p:ph sz="quarter" idx="14"/>
          </p:nvPr>
        </p:nvSpPr>
        <p:spPr/>
        <p:txBody>
          <a:bodyPr/>
          <a:lstStyle/>
          <a:p>
            <a:r>
              <a:rPr lang="en-US"/>
              <a:t>Identity Theft</a:t>
            </a:r>
          </a:p>
          <a:p>
            <a:r>
              <a:rPr lang="en-US"/>
              <a:t>Hackers</a:t>
            </a:r>
          </a:p>
          <a:p>
            <a:r>
              <a:rPr lang="en-US"/>
              <a:t>Errors</a:t>
            </a:r>
          </a:p>
          <a:p>
            <a:r>
              <a:rPr lang="en-US"/>
              <a:t>Complexity</a:t>
            </a:r>
          </a:p>
          <a:p>
            <a:r>
              <a:rPr lang="en-US"/>
              <a:t>Cost</a:t>
            </a:r>
          </a:p>
          <a:p>
            <a:endParaRPr lang="en-US" dirty="0"/>
          </a:p>
        </p:txBody>
      </p:sp>
      <p:sp>
        <p:nvSpPr>
          <p:cNvPr id="16" name="Text Placeholder 15"/>
          <p:cNvSpPr>
            <a:spLocks noGrp="1"/>
          </p:cNvSpPr>
          <p:nvPr>
            <p:ph type="body" sz="quarter" idx="32"/>
          </p:nvPr>
        </p:nvSpPr>
        <p:spPr/>
        <p:txBody>
          <a:bodyPr/>
          <a:lstStyle/>
          <a:p>
            <a:endParaRPr lang="en-US"/>
          </a:p>
        </p:txBody>
      </p:sp>
      <p:sp>
        <p:nvSpPr>
          <p:cNvPr id="17" name="Text Placeholder 16"/>
          <p:cNvSpPr>
            <a:spLocks noGrp="1"/>
          </p:cNvSpPr>
          <p:nvPr>
            <p:ph type="body" sz="quarter" idx="33"/>
          </p:nvPr>
        </p:nvSpPr>
        <p:spPr/>
        <p:txBody>
          <a:bodyPr/>
          <a:lstStyle/>
          <a:p>
            <a:endParaRPr lang="en-US"/>
          </a:p>
        </p:txBody>
      </p:sp>
      <p:pic>
        <p:nvPicPr>
          <p:cNvPr id="4" name="Picture 3" descr="computer screen reads &quot;access denied&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3446" y="2695486"/>
            <a:ext cx="4881323" cy="2744464"/>
          </a:xfrm>
          <a:prstGeom prst="rect">
            <a:avLst/>
          </a:prstGeom>
        </p:spPr>
      </p:pic>
      <p:sp>
        <p:nvSpPr>
          <p:cNvPr id="8" name="Slide Number Placeholder 7"/>
          <p:cNvSpPr>
            <a:spLocks noGrp="1"/>
          </p:cNvSpPr>
          <p:nvPr>
            <p:ph type="sldNum" sz="quarter" idx="4"/>
          </p:nvPr>
        </p:nvSpPr>
        <p:spPr/>
        <p:txBody>
          <a:bodyPr/>
          <a:lstStyle/>
          <a:p>
            <a:fld id="{EB0C3529-C4E9-4AAC-ABE7-597EA0A6C86B}" type="slidenum">
              <a:rPr lang="en-US" smtClean="0"/>
              <a:pPr/>
              <a:t>13</a:t>
            </a:fld>
            <a:endParaRPr lang="en-US"/>
          </a:p>
        </p:txBody>
      </p:sp>
    </p:spTree>
    <p:extLst>
      <p:ext uri="{BB962C8B-B14F-4D97-AF65-F5344CB8AC3E}">
        <p14:creationId xmlns:p14="http://schemas.microsoft.com/office/powerpoint/2010/main" val="3387192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Defining Interoperability</a:t>
            </a:r>
            <a:endParaRPr lang="en-US" dirty="0"/>
          </a:p>
        </p:txBody>
      </p:sp>
      <p:sp>
        <p:nvSpPr>
          <p:cNvPr id="4" name="Content Placeholder 3"/>
          <p:cNvSpPr>
            <a:spLocks noGrp="1"/>
          </p:cNvSpPr>
          <p:nvPr>
            <p:ph sz="quarter" idx="14"/>
          </p:nvPr>
        </p:nvSpPr>
        <p:spPr/>
        <p:txBody>
          <a:bodyPr/>
          <a:lstStyle/>
          <a:p>
            <a:pPr marL="0" indent="0">
              <a:buNone/>
            </a:pPr>
            <a:r>
              <a:rPr lang="en-US" sz="2000" b="1" dirty="0"/>
              <a:t>Interoperability</a:t>
            </a:r>
            <a:r>
              <a:rPr lang="en-US" sz="2000" dirty="0"/>
              <a:t> involves exchanging key pieces of health information securely, with the goal  of being to obtain and share the right information in the right context. </a:t>
            </a:r>
          </a:p>
          <a:p>
            <a:endParaRPr lang="en-US" sz="2000" dirty="0"/>
          </a:p>
          <a:p>
            <a:pPr marL="0" indent="0">
              <a:buNone/>
            </a:pPr>
            <a:r>
              <a:rPr lang="en-US" sz="2000" dirty="0"/>
              <a:t>Meaningful Use data set:</a:t>
            </a:r>
          </a:p>
          <a:p>
            <a:pPr marL="0" indent="0">
              <a:buNone/>
            </a:pPr>
            <a:r>
              <a:rPr lang="en-US" sz="2000" dirty="0">
                <a:hlinkClick r:id="rId3" tooltip="Meaningful Use Data Set"/>
              </a:rPr>
              <a:t>http://ccda.sitenv.org/Common+MU+Data+Set</a:t>
            </a:r>
            <a:endParaRPr lang="en-US" sz="2000" dirty="0"/>
          </a:p>
          <a:p>
            <a:endParaRPr lang="en-US" sz="2000" dirty="0"/>
          </a:p>
          <a:p>
            <a:r>
              <a:rPr lang="en-US" sz="2000" dirty="0"/>
              <a:t>Vocabulary &amp; Code Sets (</a:t>
            </a:r>
            <a:r>
              <a:rPr lang="en-US" sz="2000" dirty="0" err="1"/>
              <a:t>Snomed</a:t>
            </a:r>
            <a:r>
              <a:rPr lang="en-US" sz="2000" dirty="0"/>
              <a:t>, ICD9 or10)</a:t>
            </a:r>
          </a:p>
          <a:p>
            <a:r>
              <a:rPr lang="en-US" sz="2000" dirty="0"/>
              <a:t>Content Structure</a:t>
            </a:r>
          </a:p>
          <a:p>
            <a:r>
              <a:rPr lang="en-US" sz="2000" dirty="0"/>
              <a:t>Transport</a:t>
            </a:r>
          </a:p>
          <a:p>
            <a:r>
              <a:rPr lang="en-US" sz="2000" dirty="0"/>
              <a:t>Security</a:t>
            </a:r>
          </a:p>
          <a:p>
            <a:r>
              <a:rPr lang="en-US" sz="2000" dirty="0"/>
              <a:t>Services</a:t>
            </a:r>
          </a:p>
        </p:txBody>
      </p:sp>
      <p:sp>
        <p:nvSpPr>
          <p:cNvPr id="2" name="Slide Number Placeholder 1"/>
          <p:cNvSpPr>
            <a:spLocks noGrp="1"/>
          </p:cNvSpPr>
          <p:nvPr>
            <p:ph type="sldNum" sz="quarter" idx="4"/>
          </p:nvPr>
        </p:nvSpPr>
        <p:spPr/>
        <p:txBody>
          <a:bodyPr/>
          <a:lstStyle/>
          <a:p>
            <a:fld id="{EB0C3529-C4E9-4AAC-ABE7-597EA0A6C86B}" type="slidenum">
              <a:rPr lang="en-US" smtClean="0"/>
              <a:pPr/>
              <a:t>14</a:t>
            </a:fld>
            <a:endParaRPr lang="en-US"/>
          </a:p>
        </p:txBody>
      </p:sp>
      <p:pic>
        <p:nvPicPr>
          <p:cNvPr id="6" name="Picture 5" descr="ICD-10 logo"/>
          <p:cNvPicPr>
            <a:picLocks noChangeAspect="1"/>
          </p:cNvPicPr>
          <p:nvPr/>
        </p:nvPicPr>
        <p:blipFill>
          <a:blip r:embed="rId4"/>
          <a:stretch>
            <a:fillRect/>
          </a:stretch>
        </p:blipFill>
        <p:spPr>
          <a:xfrm>
            <a:off x="5366892" y="4675128"/>
            <a:ext cx="2588655" cy="154279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91224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6"/>
          <p:cNvSpPr>
            <a:spLocks noGrp="1"/>
          </p:cNvSpPr>
          <p:nvPr>
            <p:ph type="title"/>
          </p:nvPr>
        </p:nvSpPr>
        <p:spPr/>
        <p:txBody>
          <a:bodyPr/>
          <a:lstStyle/>
          <a:p>
            <a:r>
              <a:rPr lang="en-US"/>
              <a:t>Healthcare Interoperability: Terms</a:t>
            </a:r>
            <a:endParaRPr lang="en-US" dirty="0"/>
          </a:p>
        </p:txBody>
      </p:sp>
      <p:sp>
        <p:nvSpPr>
          <p:cNvPr id="16" name="Content Placeholder 15"/>
          <p:cNvSpPr>
            <a:spLocks noGrp="1"/>
          </p:cNvSpPr>
          <p:nvPr>
            <p:ph sz="quarter" idx="14"/>
          </p:nvPr>
        </p:nvSpPr>
        <p:spPr/>
        <p:txBody>
          <a:bodyPr/>
          <a:lstStyle/>
          <a:p>
            <a:pPr marL="0" indent="0">
              <a:buNone/>
            </a:pPr>
            <a:r>
              <a:rPr lang="en-US" sz="2800" b="1" dirty="0"/>
              <a:t>Interoperability</a:t>
            </a:r>
            <a:r>
              <a:rPr lang="en-US" sz="2800" dirty="0"/>
              <a:t>:  The ability of diverse systems to work together.</a:t>
            </a:r>
          </a:p>
          <a:p>
            <a:pPr marL="0" indent="0">
              <a:buNone/>
            </a:pPr>
            <a:endParaRPr lang="en-US" sz="2800" dirty="0"/>
          </a:p>
          <a:p>
            <a:pPr marL="0" indent="0">
              <a:buNone/>
            </a:pPr>
            <a:r>
              <a:rPr lang="en-US" sz="2800" dirty="0"/>
              <a:t>Two types of Interoperability</a:t>
            </a:r>
          </a:p>
          <a:p>
            <a:pPr marL="514350" indent="-514350">
              <a:buFont typeface="+mj-lt"/>
              <a:buAutoNum type="arabicPeriod"/>
            </a:pPr>
            <a:r>
              <a:rPr lang="en-US" sz="2800" b="1" dirty="0"/>
              <a:t>Syntactic: </a:t>
            </a:r>
            <a:r>
              <a:rPr lang="en-US" sz="2800" dirty="0"/>
              <a:t>The ability of computer systems to communicate and exchange data.  </a:t>
            </a:r>
          </a:p>
          <a:p>
            <a:pPr marL="514350" indent="-514350">
              <a:buFont typeface="+mj-lt"/>
              <a:buAutoNum type="arabicPeriod"/>
            </a:pPr>
            <a:r>
              <a:rPr lang="en-US" sz="2800" b="1" dirty="0"/>
              <a:t>Semantic: </a:t>
            </a:r>
            <a:r>
              <a:rPr lang="en-US" sz="2800" dirty="0"/>
              <a:t>The ability of computer systems to meaningfully interpret the information exchanged.</a:t>
            </a:r>
          </a:p>
        </p:txBody>
      </p:sp>
      <p:sp>
        <p:nvSpPr>
          <p:cNvPr id="3" name="Slide Number Placeholder 2"/>
          <p:cNvSpPr>
            <a:spLocks noGrp="1"/>
          </p:cNvSpPr>
          <p:nvPr>
            <p:ph type="sldNum" sz="quarter" idx="4"/>
          </p:nvPr>
        </p:nvSpPr>
        <p:spPr/>
        <p:txBody>
          <a:bodyPr/>
          <a:lstStyle/>
          <a:p>
            <a:fld id="{EB0C3529-C4E9-4AAC-ABE7-597EA0A6C86B}" type="slidenum">
              <a:rPr lang="en-US" smtClean="0"/>
              <a:pPr/>
              <a:t>15</a:t>
            </a:fld>
            <a:endParaRPr lang="en-US"/>
          </a:p>
        </p:txBody>
      </p:sp>
    </p:spTree>
    <p:extLst>
      <p:ext uri="{BB962C8B-B14F-4D97-AF65-F5344CB8AC3E}">
        <p14:creationId xmlns:p14="http://schemas.microsoft.com/office/powerpoint/2010/main" val="3639794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a:t>Interoperability: Chaotic</a:t>
            </a:r>
          </a:p>
        </p:txBody>
      </p:sp>
      <p:pic>
        <p:nvPicPr>
          <p:cNvPr id="29699" name="Picture 3" descr="image showing transactions between internal and external locations that cris cross all over and are very unorganized.&#10;&#10;In attempting to achieve point to point interoperability, many vendors utilize quick-to-implement, easy-to-replicate systems. Unfortunately, these become a nightmare to support, especially for the sites. Because of this, point to point is often seen as a chaotic model. The centralized model is generally preferred because if a system updates and goes down in the point to point model, 20 sites may subsequently be down. Some HIEs now have over 200 sites, so this could be a major problem.&#10;"/>
          <p:cNvPicPr>
            <a:picLocks noChangeAspect="1"/>
          </p:cNvPicPr>
          <p:nvPr/>
        </p:nvPicPr>
        <p:blipFill rotWithShape="1">
          <a:blip r:embed="rId3">
            <a:extLst>
              <a:ext uri="{28A0092B-C50C-407E-A947-70E740481C1C}">
                <a14:useLocalDpi xmlns:a14="http://schemas.microsoft.com/office/drawing/2010/main" val="0"/>
              </a:ext>
            </a:extLst>
          </a:blip>
          <a:srcRect l="13925" t="21368" r="16210" b="36545"/>
          <a:stretch/>
        </p:blipFill>
        <p:spPr bwMode="auto">
          <a:xfrm>
            <a:off x="819537" y="1417637"/>
            <a:ext cx="7357617" cy="4432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32"/>
          </p:nvPr>
        </p:nvSpPr>
        <p:spPr/>
        <p:txBody>
          <a:bodyPr/>
          <a:lstStyle/>
          <a:p>
            <a:endParaRPr lang="en-US"/>
          </a:p>
        </p:txBody>
      </p:sp>
      <p:sp>
        <p:nvSpPr>
          <p:cNvPr id="4" name="Slide Number Placeholder 3"/>
          <p:cNvSpPr>
            <a:spLocks noGrp="1"/>
          </p:cNvSpPr>
          <p:nvPr>
            <p:ph type="sldNum" sz="quarter" idx="4"/>
          </p:nvPr>
        </p:nvSpPr>
        <p:spPr/>
        <p:txBody>
          <a:bodyPr/>
          <a:lstStyle/>
          <a:p>
            <a:fld id="{EB0C3529-C4E9-4AAC-ABE7-597EA0A6C86B}" type="slidenum">
              <a:rPr lang="en-US" smtClean="0"/>
              <a:pPr/>
              <a:t>16</a:t>
            </a:fld>
            <a:endParaRPr lang="en-US"/>
          </a:p>
        </p:txBody>
      </p:sp>
    </p:spTree>
    <p:extLst>
      <p:ext uri="{BB962C8B-B14F-4D97-AF65-F5344CB8AC3E}">
        <p14:creationId xmlns:p14="http://schemas.microsoft.com/office/powerpoint/2010/main" val="3056039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a:t>Interoperability: Structured</a:t>
            </a:r>
          </a:p>
        </p:txBody>
      </p:sp>
      <p:pic>
        <p:nvPicPr>
          <p:cNvPr id="9" name="Picture 8" descr="Image showing structured interoperability where there are direct lines between clinical data, a centralized exchange model and external transactions.&#10;&#10;"/>
          <p:cNvPicPr>
            <a:picLocks noChangeAspect="1"/>
          </p:cNvPicPr>
          <p:nvPr/>
        </p:nvPicPr>
        <p:blipFill>
          <a:blip r:embed="rId3"/>
          <a:stretch>
            <a:fillRect/>
          </a:stretch>
        </p:blipFill>
        <p:spPr>
          <a:xfrm>
            <a:off x="759811" y="1277788"/>
            <a:ext cx="7624378" cy="4846003"/>
          </a:xfrm>
          <a:prstGeom prst="rect">
            <a:avLst/>
          </a:prstGeom>
        </p:spPr>
      </p:pic>
      <p:sp>
        <p:nvSpPr>
          <p:cNvPr id="28" name="Text Placeholder 27"/>
          <p:cNvSpPr>
            <a:spLocks noGrp="1"/>
          </p:cNvSpPr>
          <p:nvPr>
            <p:ph type="body" sz="quarter" idx="32"/>
          </p:nvPr>
        </p:nvSpPr>
        <p:spPr/>
        <p:txBody>
          <a:bodyPr/>
          <a:lstStyle/>
          <a:p>
            <a:endParaRPr lang="en-US" dirty="0"/>
          </a:p>
        </p:txBody>
      </p:sp>
      <p:sp>
        <p:nvSpPr>
          <p:cNvPr id="5" name="Slide Number Placeholder 4"/>
          <p:cNvSpPr>
            <a:spLocks noGrp="1"/>
          </p:cNvSpPr>
          <p:nvPr>
            <p:ph type="sldNum" sz="quarter" idx="4"/>
          </p:nvPr>
        </p:nvSpPr>
        <p:spPr/>
        <p:txBody>
          <a:bodyPr/>
          <a:lstStyle/>
          <a:p>
            <a:fld id="{EB0C3529-C4E9-4AAC-ABE7-597EA0A6C86B}" type="slidenum">
              <a:rPr lang="en-US" smtClean="0"/>
              <a:pPr/>
              <a:t>17</a:t>
            </a:fld>
            <a:endParaRPr lang="en-US"/>
          </a:p>
        </p:txBody>
      </p:sp>
    </p:spTree>
    <p:extLst>
      <p:ext uri="{BB962C8B-B14F-4D97-AF65-F5344CB8AC3E}">
        <p14:creationId xmlns:p14="http://schemas.microsoft.com/office/powerpoint/2010/main" val="2404349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p:txBody>
          <a:bodyPr/>
          <a:lstStyle/>
          <a:p>
            <a:pPr lvl="0"/>
            <a:r>
              <a:rPr lang="en-US" dirty="0"/>
              <a:t>Big Picture: </a:t>
            </a:r>
            <a:r>
              <a:rPr lang="en-US" dirty="0" err="1"/>
              <a:t>NwHIN</a:t>
            </a:r>
            <a:r>
              <a:rPr lang="en-US" dirty="0"/>
              <a:t/>
            </a:r>
            <a:br>
              <a:rPr lang="en-US" dirty="0"/>
            </a:br>
            <a:r>
              <a:rPr lang="en-US" dirty="0"/>
              <a:t>Nationwide Health Information Network</a:t>
            </a:r>
          </a:p>
        </p:txBody>
      </p:sp>
      <p:sp>
        <p:nvSpPr>
          <p:cNvPr id="23555" name="Content Placeholder 2"/>
          <p:cNvSpPr>
            <a:spLocks noGrp="1"/>
          </p:cNvSpPr>
          <p:nvPr>
            <p:ph sz="quarter" idx="14"/>
          </p:nvPr>
        </p:nvSpPr>
        <p:spPr/>
        <p:txBody>
          <a:bodyPr/>
          <a:lstStyle/>
          <a:p>
            <a:r>
              <a:rPr lang="en-US" sz="2800" dirty="0"/>
              <a:t>Current pronunciation: “New HIN” - Also known as the NHIN </a:t>
            </a:r>
          </a:p>
          <a:p>
            <a:r>
              <a:rPr lang="en-US" sz="2800" dirty="0" err="1"/>
              <a:t>NwHIN</a:t>
            </a:r>
            <a:r>
              <a:rPr lang="en-US" sz="2800" dirty="0"/>
              <a:t> Connect – traditional view of inter-connected cells</a:t>
            </a:r>
          </a:p>
          <a:p>
            <a:r>
              <a:rPr lang="en-US" sz="2800" dirty="0"/>
              <a:t>NHIN Direct – aka Direct Project, considered “</a:t>
            </a:r>
            <a:r>
              <a:rPr lang="en-US" sz="2800" dirty="0" err="1"/>
              <a:t>NwHIN</a:t>
            </a:r>
            <a:r>
              <a:rPr lang="en-US" sz="2800" dirty="0"/>
              <a:t>” lite; idea is ease of adoption</a:t>
            </a:r>
          </a:p>
          <a:p>
            <a:r>
              <a:rPr lang="en-US" sz="2800" dirty="0"/>
              <a:t>ARRA funded – American Recovery and Reinvestment Act </a:t>
            </a:r>
          </a:p>
          <a:p>
            <a:r>
              <a:rPr lang="en-US" sz="2800" dirty="0"/>
              <a:t>Syndromic Surveillance -  9/11/2001 as a driving factor</a:t>
            </a:r>
          </a:p>
        </p:txBody>
      </p:sp>
      <p:sp>
        <p:nvSpPr>
          <p:cNvPr id="2" name="Slide Number Placeholder 1"/>
          <p:cNvSpPr>
            <a:spLocks noGrp="1"/>
          </p:cNvSpPr>
          <p:nvPr>
            <p:ph type="sldNum" sz="quarter" idx="4"/>
          </p:nvPr>
        </p:nvSpPr>
        <p:spPr/>
        <p:txBody>
          <a:bodyPr/>
          <a:lstStyle/>
          <a:p>
            <a:fld id="{EB0C3529-C4E9-4AAC-ABE7-597EA0A6C86B}" type="slidenum">
              <a:rPr lang="en-US" smtClean="0"/>
              <a:pPr/>
              <a:t>18</a:t>
            </a:fld>
            <a:endParaRPr lang="en-US"/>
          </a:p>
        </p:txBody>
      </p:sp>
    </p:spTree>
    <p:extLst>
      <p:ext uri="{BB962C8B-B14F-4D97-AF65-F5344CB8AC3E}">
        <p14:creationId xmlns:p14="http://schemas.microsoft.com/office/powerpoint/2010/main" val="166680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t>Big Picture: </a:t>
            </a:r>
            <a:r>
              <a:rPr lang="en-US" dirty="0" err="1"/>
              <a:t>NwHIN</a:t>
            </a:r>
            <a:endParaRPr lang="en-US" dirty="0"/>
          </a:p>
        </p:txBody>
      </p:sp>
      <p:pic>
        <p:nvPicPr>
          <p:cNvPr id="2050" name="Picture 2" descr="This image depicts how the the internet connects Health Bank or PHR Support Organization, State and Local Government&#10;&#10;This slide is from the IHE.net website – a great resource with extensive information about Health Information Exchange. &#10;Please take a minute to look at all the components. You will notice the focus is the common tie-in utilizing internet-based technology.&#10;&#10;We could not have embarked on this effort 10 years ago. The NwHIN is evolving as the technology grows in parallel – look what you can do on a phone today that you couldn’t in high school.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652" y="1191126"/>
            <a:ext cx="7960343" cy="4896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 Placeholder 11"/>
          <p:cNvSpPr>
            <a:spLocks noGrp="1"/>
          </p:cNvSpPr>
          <p:nvPr>
            <p:ph type="body" sz="quarter" idx="32"/>
          </p:nvPr>
        </p:nvSpPr>
        <p:spPr/>
        <p:txBody>
          <a:bodyPr/>
          <a:lstStyle/>
          <a:p>
            <a:endParaRPr lang="en-US"/>
          </a:p>
        </p:txBody>
      </p:sp>
      <p:sp>
        <p:nvSpPr>
          <p:cNvPr id="7" name="Slide Number Placeholder 6"/>
          <p:cNvSpPr>
            <a:spLocks noGrp="1"/>
          </p:cNvSpPr>
          <p:nvPr>
            <p:ph type="sldNum" sz="quarter" idx="4"/>
          </p:nvPr>
        </p:nvSpPr>
        <p:spPr/>
        <p:txBody>
          <a:bodyPr/>
          <a:lstStyle/>
          <a:p>
            <a:fld id="{EB0C3529-C4E9-4AAC-ABE7-597EA0A6C86B}" type="slidenum">
              <a:rPr lang="en-US" smtClean="0"/>
              <a:pPr/>
              <a:t>19</a:t>
            </a:fld>
            <a:endParaRPr lang="en-US"/>
          </a:p>
        </p:txBody>
      </p:sp>
    </p:spTree>
    <p:extLst>
      <p:ext uri="{BB962C8B-B14F-4D97-AF65-F5344CB8AC3E}">
        <p14:creationId xmlns:p14="http://schemas.microsoft.com/office/powerpoint/2010/main" val="569520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Health Information Exchange</a:t>
            </a:r>
            <a:br>
              <a:rPr lang="en-US"/>
            </a:br>
            <a:r>
              <a:rPr lang="en-US"/>
              <a:t>Learning Objectives</a:t>
            </a:r>
            <a:endParaRPr lang="en-US" dirty="0"/>
          </a:p>
        </p:txBody>
      </p:sp>
      <p:sp>
        <p:nvSpPr>
          <p:cNvPr id="3" name="Content Placeholder 2"/>
          <p:cNvSpPr>
            <a:spLocks noGrp="1"/>
          </p:cNvSpPr>
          <p:nvPr>
            <p:ph sz="quarter" idx="14"/>
          </p:nvPr>
        </p:nvSpPr>
        <p:spPr/>
        <p:txBody>
          <a:bodyPr/>
          <a:lstStyle/>
          <a:p>
            <a:r>
              <a:rPr lang="en-US" sz="2800" dirty="0"/>
              <a:t>Clarify that HIE is both a noun and a verb.</a:t>
            </a:r>
          </a:p>
          <a:p>
            <a:r>
              <a:rPr lang="en-US" sz="2800" dirty="0"/>
              <a:t>Identify benefits/risks of HIE for patients, providers, government and specific benefits for rural health.</a:t>
            </a:r>
          </a:p>
          <a:p>
            <a:r>
              <a:rPr lang="en-US" sz="2800" dirty="0"/>
              <a:t>Describe the push and pull methods of moving data and give an example of each.</a:t>
            </a:r>
          </a:p>
          <a:p>
            <a:r>
              <a:rPr lang="en-US" sz="2800" dirty="0"/>
              <a:t>Identify benefits/risks of HIE for patients, providers, government</a:t>
            </a:r>
          </a:p>
          <a:p>
            <a:r>
              <a:rPr lang="en-US" sz="2800" dirty="0"/>
              <a:t>Contrast the difference between syntactic and semantic interoperability. </a:t>
            </a:r>
          </a:p>
        </p:txBody>
      </p:sp>
      <p:sp>
        <p:nvSpPr>
          <p:cNvPr id="4" name="Slide Number Placeholder 3"/>
          <p:cNvSpPr>
            <a:spLocks noGrp="1"/>
          </p:cNvSpPr>
          <p:nvPr>
            <p:ph type="sldNum" sz="quarter" idx="4"/>
          </p:nvPr>
        </p:nvSpPr>
        <p:spPr/>
        <p:txBody>
          <a:bodyPr/>
          <a:lstStyle/>
          <a:p>
            <a:fld id="{EB0C3529-C4E9-4AAC-ABE7-597EA0A6C86B}" type="slidenum">
              <a:rPr lang="en-US" smtClean="0"/>
              <a:pPr/>
              <a:t>2</a:t>
            </a:fld>
            <a:endParaRPr lang="en-US"/>
          </a:p>
        </p:txBody>
      </p:sp>
    </p:spTree>
    <p:extLst>
      <p:ext uri="{BB962C8B-B14F-4D97-AF65-F5344CB8AC3E}">
        <p14:creationId xmlns:p14="http://schemas.microsoft.com/office/powerpoint/2010/main" val="3388129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itle 342"/>
          <p:cNvSpPr>
            <a:spLocks noGrp="1"/>
          </p:cNvSpPr>
          <p:nvPr>
            <p:ph type="title"/>
          </p:nvPr>
        </p:nvSpPr>
        <p:spPr/>
        <p:txBody>
          <a:bodyPr/>
          <a:lstStyle/>
          <a:p>
            <a:r>
              <a:rPr lang="en-US" altLang="ja-JP"/>
              <a:t>IHE Development Domains</a:t>
            </a:r>
            <a:br>
              <a:rPr lang="en-US" altLang="ja-JP"/>
            </a:br>
            <a:r>
              <a:rPr lang="en-US" altLang="ja-JP"/>
              <a:t>Integrating Healthcare Enterprise</a:t>
            </a:r>
            <a:endParaRPr lang="en-US" dirty="0"/>
          </a:p>
        </p:txBody>
      </p:sp>
      <p:pic>
        <p:nvPicPr>
          <p:cNvPr id="1026" name="Picture 2" descr="A quick note on standards development – this slide is also from IHE.net, which is one of the more pre-eminent standards authorities.&#10;&#10;The point is, this work is not new – and it takes time to evolve. Industry representatives and those representing many healthcare disciplines are collaborating on an ongoing basis to create the structure and function to drive healthcare reform.&#10;&#10;Complexity all of these groups need to come up with a common standard.&#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106" y="1227472"/>
            <a:ext cx="6804609" cy="4929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 Placeholder 11"/>
          <p:cNvSpPr>
            <a:spLocks noGrp="1"/>
          </p:cNvSpPr>
          <p:nvPr>
            <p:ph type="body" sz="quarter" idx="32"/>
          </p:nvPr>
        </p:nvSpPr>
        <p:spPr/>
        <p:txBody>
          <a:bodyPr/>
          <a:lstStyle/>
          <a:p>
            <a:endParaRPr lang="en-US"/>
          </a:p>
        </p:txBody>
      </p:sp>
      <p:sp>
        <p:nvSpPr>
          <p:cNvPr id="5" name="Slide Number Placeholder 4"/>
          <p:cNvSpPr>
            <a:spLocks noGrp="1"/>
          </p:cNvSpPr>
          <p:nvPr>
            <p:ph type="sldNum" sz="quarter" idx="4"/>
          </p:nvPr>
        </p:nvSpPr>
        <p:spPr/>
        <p:txBody>
          <a:bodyPr/>
          <a:lstStyle/>
          <a:p>
            <a:fld id="{EB0C3529-C4E9-4AAC-ABE7-597EA0A6C86B}" type="slidenum">
              <a:rPr lang="en-US" smtClean="0"/>
              <a:pPr/>
              <a:t>20</a:t>
            </a:fld>
            <a:endParaRPr lang="en-US"/>
          </a:p>
        </p:txBody>
      </p:sp>
    </p:spTree>
    <p:extLst>
      <p:ext uri="{BB962C8B-B14F-4D97-AF65-F5344CB8AC3E}">
        <p14:creationId xmlns:p14="http://schemas.microsoft.com/office/powerpoint/2010/main" val="27036313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Vendor Questions to Facilitate HIE</a:t>
            </a:r>
          </a:p>
        </p:txBody>
      </p:sp>
      <p:sp>
        <p:nvSpPr>
          <p:cNvPr id="3" name="Content Placeholder 2"/>
          <p:cNvSpPr>
            <a:spLocks noGrp="1"/>
          </p:cNvSpPr>
          <p:nvPr>
            <p:ph sz="quarter" idx="14"/>
          </p:nvPr>
        </p:nvSpPr>
        <p:spPr/>
        <p:txBody>
          <a:bodyPr/>
          <a:lstStyle/>
          <a:p>
            <a:r>
              <a:rPr lang="en-US" dirty="0"/>
              <a:t>Are there HIE capabilities within our EHR?</a:t>
            </a:r>
          </a:p>
          <a:p>
            <a:r>
              <a:rPr lang="en-US" dirty="0"/>
              <a:t>Privacy/security features present / supported</a:t>
            </a:r>
          </a:p>
          <a:p>
            <a:r>
              <a:rPr lang="en-US" dirty="0"/>
              <a:t>Form(s) of exchange </a:t>
            </a:r>
          </a:p>
          <a:p>
            <a:r>
              <a:rPr lang="en-US" dirty="0"/>
              <a:t>Cost of upgrading to include HIE </a:t>
            </a:r>
          </a:p>
          <a:p>
            <a:r>
              <a:rPr lang="en-US" dirty="0"/>
              <a:t>Maintenance costs of including HIE functionality</a:t>
            </a:r>
          </a:p>
          <a:p>
            <a:r>
              <a:rPr lang="en-US" dirty="0"/>
              <a:t>Timeframe for availability if not available now</a:t>
            </a:r>
          </a:p>
        </p:txBody>
      </p:sp>
      <p:sp>
        <p:nvSpPr>
          <p:cNvPr id="4" name="Slide Number Placeholder 3"/>
          <p:cNvSpPr>
            <a:spLocks noGrp="1"/>
          </p:cNvSpPr>
          <p:nvPr>
            <p:ph type="sldNum" sz="quarter" idx="4"/>
          </p:nvPr>
        </p:nvSpPr>
        <p:spPr/>
        <p:txBody>
          <a:bodyPr/>
          <a:lstStyle/>
          <a:p>
            <a:fld id="{EB0C3529-C4E9-4AAC-ABE7-597EA0A6C86B}" type="slidenum">
              <a:rPr lang="en-US" smtClean="0"/>
              <a:pPr/>
              <a:t>21</a:t>
            </a:fld>
            <a:endParaRPr lang="en-US"/>
          </a:p>
        </p:txBody>
      </p:sp>
    </p:spTree>
    <p:extLst>
      <p:ext uri="{BB962C8B-B14F-4D97-AF65-F5344CB8AC3E}">
        <p14:creationId xmlns:p14="http://schemas.microsoft.com/office/powerpoint/2010/main" val="2954613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2"/>
          <p:cNvSpPr>
            <a:spLocks noGrp="1"/>
          </p:cNvSpPr>
          <p:nvPr>
            <p:ph type="title"/>
          </p:nvPr>
        </p:nvSpPr>
        <p:spPr/>
        <p:txBody>
          <a:bodyPr/>
          <a:lstStyle/>
          <a:p>
            <a:r>
              <a:rPr lang="en-US"/>
              <a:t>Interoperability &amp; HIE</a:t>
            </a:r>
            <a:endParaRPr lang="en-US" dirty="0"/>
          </a:p>
        </p:txBody>
      </p:sp>
      <p:sp>
        <p:nvSpPr>
          <p:cNvPr id="34819" name="Content Placeholder 2"/>
          <p:cNvSpPr>
            <a:spLocks noGrp="1"/>
          </p:cNvSpPr>
          <p:nvPr>
            <p:ph sz="quarter" idx="14"/>
          </p:nvPr>
        </p:nvSpPr>
        <p:spPr/>
        <p:txBody>
          <a:bodyPr/>
          <a:lstStyle/>
          <a:p>
            <a:r>
              <a:rPr lang="en-US" sz="2800" dirty="0"/>
              <a:t>Review of HIE:</a:t>
            </a:r>
          </a:p>
          <a:p>
            <a:r>
              <a:rPr lang="en-US" sz="2800" dirty="0"/>
              <a:t>   HIE the verb – the Exchange of Health Information</a:t>
            </a:r>
          </a:p>
          <a:p>
            <a:r>
              <a:rPr lang="en-US" sz="2800" dirty="0"/>
              <a:t>HIE the nouns:</a:t>
            </a:r>
          </a:p>
          <a:p>
            <a:pPr lvl="1"/>
            <a:r>
              <a:rPr lang="en-US" sz="2400" dirty="0"/>
              <a:t>(HIE) Health Information Exchanges</a:t>
            </a:r>
          </a:p>
          <a:p>
            <a:pPr lvl="1"/>
            <a:r>
              <a:rPr lang="en-US" sz="2400" dirty="0"/>
              <a:t>(RHIO) Regional Health Information Organizations</a:t>
            </a:r>
          </a:p>
          <a:p>
            <a:pPr lvl="1"/>
            <a:r>
              <a:rPr lang="en-US" sz="2400" dirty="0"/>
              <a:t>(ACO) Accountable Care Organizations</a:t>
            </a:r>
          </a:p>
          <a:p>
            <a:pPr lvl="1"/>
            <a:r>
              <a:rPr lang="en-US" sz="2400" dirty="0"/>
              <a:t>(PCMH) Patient Centered Medical Homes</a:t>
            </a:r>
          </a:p>
          <a:p>
            <a:endParaRPr lang="en-US" sz="2800" dirty="0"/>
          </a:p>
        </p:txBody>
      </p:sp>
      <p:sp>
        <p:nvSpPr>
          <p:cNvPr id="2" name="Slide Number Placeholder 1"/>
          <p:cNvSpPr>
            <a:spLocks noGrp="1"/>
          </p:cNvSpPr>
          <p:nvPr>
            <p:ph type="sldNum" sz="quarter" idx="4"/>
          </p:nvPr>
        </p:nvSpPr>
        <p:spPr/>
        <p:txBody>
          <a:bodyPr/>
          <a:lstStyle/>
          <a:p>
            <a:fld id="{EB0C3529-C4E9-4AAC-ABE7-597EA0A6C86B}" type="slidenum">
              <a:rPr lang="en-US" smtClean="0"/>
              <a:pPr/>
              <a:t>22</a:t>
            </a:fld>
            <a:endParaRPr lang="en-US"/>
          </a:p>
        </p:txBody>
      </p:sp>
    </p:spTree>
    <p:extLst>
      <p:ext uri="{BB962C8B-B14F-4D97-AF65-F5344CB8AC3E}">
        <p14:creationId xmlns:p14="http://schemas.microsoft.com/office/powerpoint/2010/main" val="583339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New Term Spreading </a:t>
            </a:r>
            <a:br>
              <a:rPr lang="en-US"/>
            </a:br>
            <a:r>
              <a:rPr lang="en-US"/>
              <a:t>Like WildFHIR</a:t>
            </a:r>
            <a:endParaRPr lang="en-US" dirty="0"/>
          </a:p>
        </p:txBody>
      </p:sp>
      <p:sp>
        <p:nvSpPr>
          <p:cNvPr id="3" name="Content Placeholder 2"/>
          <p:cNvSpPr>
            <a:spLocks noGrp="1"/>
          </p:cNvSpPr>
          <p:nvPr>
            <p:ph sz="quarter" idx="14"/>
          </p:nvPr>
        </p:nvSpPr>
        <p:spPr/>
        <p:txBody>
          <a:bodyPr/>
          <a:lstStyle/>
          <a:p>
            <a:pPr marL="0" indent="0">
              <a:buNone/>
            </a:pPr>
            <a:r>
              <a:rPr lang="en-US" sz="2800" dirty="0"/>
              <a:t>	     Fast Healthcare Interoperable Resource</a:t>
            </a:r>
          </a:p>
          <a:p>
            <a:r>
              <a:rPr lang="en-US" sz="2800" dirty="0"/>
              <a:t>FHIR combines the best features of: HL7v2, HL7v3, CDA </a:t>
            </a:r>
          </a:p>
          <a:p>
            <a:r>
              <a:rPr lang="en-US" sz="2800" dirty="0"/>
              <a:t>FHIR leverages latest web service technologies</a:t>
            </a:r>
          </a:p>
          <a:p>
            <a:r>
              <a:rPr lang="en-US" sz="2800" dirty="0"/>
              <a:t>FHIR utilizes “REST” in contrast to “SOAP” web services</a:t>
            </a:r>
          </a:p>
          <a:p>
            <a:r>
              <a:rPr lang="en-US" sz="2800" dirty="0"/>
              <a:t>FHIR’s modular components bring practical solutions </a:t>
            </a:r>
          </a:p>
          <a:p>
            <a:r>
              <a:rPr lang="en-US" sz="2800" dirty="0"/>
              <a:t>HL7 International: Draft Standard for Trial Use (DSTU) </a:t>
            </a:r>
          </a:p>
        </p:txBody>
      </p:sp>
      <p:sp>
        <p:nvSpPr>
          <p:cNvPr id="5" name="Slide Number Placeholder 4"/>
          <p:cNvSpPr>
            <a:spLocks noGrp="1"/>
          </p:cNvSpPr>
          <p:nvPr>
            <p:ph type="sldNum" sz="quarter" idx="4"/>
          </p:nvPr>
        </p:nvSpPr>
        <p:spPr/>
        <p:txBody>
          <a:bodyPr/>
          <a:lstStyle/>
          <a:p>
            <a:fld id="{EB0C3529-C4E9-4AAC-ABE7-597EA0A6C86B}" type="slidenum">
              <a:rPr lang="en-US" smtClean="0"/>
              <a:pPr/>
              <a:t>23</a:t>
            </a:fld>
            <a:endParaRPr lang="en-US"/>
          </a:p>
        </p:txBody>
      </p:sp>
      <p:pic>
        <p:nvPicPr>
          <p:cNvPr id="4" name="Picture 3" descr="This is a picture of a flame."/>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101249" y="388435"/>
            <a:ext cx="1330241" cy="1330241"/>
          </a:xfrm>
          <a:prstGeom prst="rect">
            <a:avLst/>
          </a:prstGeom>
        </p:spPr>
      </p:pic>
    </p:spTree>
    <p:extLst>
      <p:ext uri="{BB962C8B-B14F-4D97-AF65-F5344CB8AC3E}">
        <p14:creationId xmlns:p14="http://schemas.microsoft.com/office/powerpoint/2010/main" val="3060192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Future of HIE</a:t>
            </a:r>
            <a:endParaRPr lang="en-US" dirty="0"/>
          </a:p>
        </p:txBody>
      </p:sp>
      <p:pic>
        <p:nvPicPr>
          <p:cNvPr id="6" name="Picture 5" descr="This is a picture of a crystal ball."/>
          <p:cNvPicPr>
            <a:picLocks noChangeAspect="1"/>
          </p:cNvPicPr>
          <p:nvPr/>
        </p:nvPicPr>
        <p:blipFill>
          <a:blip r:embed="rId3"/>
          <a:stretch>
            <a:fillRect/>
          </a:stretch>
        </p:blipFill>
        <p:spPr>
          <a:xfrm>
            <a:off x="1168400" y="498727"/>
            <a:ext cx="1016668" cy="1016668"/>
          </a:xfrm>
          <a:prstGeom prst="rect">
            <a:avLst/>
          </a:prstGeom>
        </p:spPr>
      </p:pic>
      <p:sp>
        <p:nvSpPr>
          <p:cNvPr id="5" name="Content Placeholder 4"/>
          <p:cNvSpPr>
            <a:spLocks noGrp="1"/>
          </p:cNvSpPr>
          <p:nvPr>
            <p:ph sz="quarter" idx="14"/>
          </p:nvPr>
        </p:nvSpPr>
        <p:spPr/>
        <p:txBody>
          <a:bodyPr/>
          <a:lstStyle/>
          <a:p>
            <a:r>
              <a:rPr lang="en-US" sz="2800" dirty="0"/>
              <a:t>Seamless secure exchange of information among diverse systems (global)</a:t>
            </a:r>
          </a:p>
          <a:p>
            <a:r>
              <a:rPr lang="en-US" sz="2800" dirty="0"/>
              <a:t>Providers have instant access to patient key data </a:t>
            </a:r>
          </a:p>
          <a:p>
            <a:r>
              <a:rPr lang="en-US" sz="2800" dirty="0"/>
              <a:t>Blurred lines between the hospital and vendor</a:t>
            </a:r>
          </a:p>
          <a:p>
            <a:r>
              <a:rPr lang="en-US" sz="2800" dirty="0" err="1"/>
              <a:t>NwHIN</a:t>
            </a:r>
            <a:r>
              <a:rPr lang="en-US" sz="2800" dirty="0"/>
              <a:t> infrastructure operating</a:t>
            </a:r>
          </a:p>
          <a:p>
            <a:r>
              <a:rPr lang="en-US" sz="2800" dirty="0"/>
              <a:t>State Designated Entities (SDE’s) will evolve into regional entities (not necessarily be governed by geographical boundaries)</a:t>
            </a:r>
          </a:p>
        </p:txBody>
      </p:sp>
      <p:sp>
        <p:nvSpPr>
          <p:cNvPr id="2" name="Slide Number Placeholder 1"/>
          <p:cNvSpPr>
            <a:spLocks noGrp="1"/>
          </p:cNvSpPr>
          <p:nvPr>
            <p:ph type="sldNum" sz="quarter" idx="4"/>
          </p:nvPr>
        </p:nvSpPr>
        <p:spPr/>
        <p:txBody>
          <a:bodyPr/>
          <a:lstStyle/>
          <a:p>
            <a:fld id="{EB0C3529-C4E9-4AAC-ABE7-597EA0A6C86B}" type="slidenum">
              <a:rPr lang="en-US" smtClean="0"/>
              <a:pPr/>
              <a:t>24</a:t>
            </a:fld>
            <a:endParaRPr lang="en-US"/>
          </a:p>
        </p:txBody>
      </p:sp>
    </p:spTree>
    <p:extLst>
      <p:ext uri="{BB962C8B-B14F-4D97-AF65-F5344CB8AC3E}">
        <p14:creationId xmlns:p14="http://schemas.microsoft.com/office/powerpoint/2010/main" val="3644116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t>In Summary</a:t>
            </a:r>
            <a:endParaRPr lang="en-US" dirty="0"/>
          </a:p>
        </p:txBody>
      </p:sp>
      <p:sp>
        <p:nvSpPr>
          <p:cNvPr id="2" name="Text Placeholder 1"/>
          <p:cNvSpPr>
            <a:spLocks noGrp="1"/>
          </p:cNvSpPr>
          <p:nvPr>
            <p:ph type="body" sz="quarter" idx="11"/>
          </p:nvPr>
        </p:nvSpPr>
        <p:spPr/>
        <p:txBody>
          <a:bodyPr/>
          <a:lstStyle/>
          <a:p>
            <a:r>
              <a:rPr lang="en-US"/>
              <a:t>Defined HIE and Interoperability</a:t>
            </a:r>
          </a:p>
          <a:p>
            <a:r>
              <a:rPr lang="en-US"/>
              <a:t>Benefits and Risks of HIE</a:t>
            </a:r>
          </a:p>
          <a:p>
            <a:r>
              <a:rPr lang="en-US"/>
              <a:t>Basic terminology of interoperability &amp; data exchange</a:t>
            </a:r>
          </a:p>
          <a:p>
            <a:r>
              <a:rPr lang="en-US"/>
              <a:t>Highlighted the structure of HIE entities</a:t>
            </a:r>
          </a:p>
          <a:p>
            <a:r>
              <a:rPr lang="en-US"/>
              <a:t>Shared some future expectations for HIE</a:t>
            </a:r>
            <a:endParaRPr lang="en-US" dirty="0"/>
          </a:p>
        </p:txBody>
      </p:sp>
      <p:sp>
        <p:nvSpPr>
          <p:cNvPr id="3" name="Slide Number Placeholder 2"/>
          <p:cNvSpPr>
            <a:spLocks noGrp="1"/>
          </p:cNvSpPr>
          <p:nvPr>
            <p:ph type="sldNum" sz="quarter" idx="4"/>
          </p:nvPr>
        </p:nvSpPr>
        <p:spPr/>
        <p:txBody>
          <a:bodyPr/>
          <a:lstStyle/>
          <a:p>
            <a:fld id="{EB0C3529-C4E9-4AAC-ABE7-597EA0A6C86B}" type="slidenum">
              <a:rPr lang="en-US" smtClean="0"/>
              <a:pPr/>
              <a:t>25</a:t>
            </a:fld>
            <a:endParaRPr lang="en-US"/>
          </a:p>
        </p:txBody>
      </p:sp>
    </p:spTree>
    <p:extLst>
      <p:ext uri="{BB962C8B-B14F-4D97-AF65-F5344CB8AC3E}">
        <p14:creationId xmlns:p14="http://schemas.microsoft.com/office/powerpoint/2010/main" val="1361421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References</a:t>
            </a:r>
            <a:endParaRPr lang="en-US" dirty="0"/>
          </a:p>
        </p:txBody>
      </p:sp>
      <p:sp>
        <p:nvSpPr>
          <p:cNvPr id="10" name="Text Placeholder 9"/>
          <p:cNvSpPr>
            <a:spLocks noGrp="1"/>
          </p:cNvSpPr>
          <p:nvPr>
            <p:ph type="body" sz="quarter" idx="20"/>
          </p:nvPr>
        </p:nvSpPr>
        <p:spPr>
          <a:xfrm>
            <a:off x="457200" y="1193800"/>
            <a:ext cx="8229600" cy="5069840"/>
          </a:xfrm>
        </p:spPr>
        <p:txBody>
          <a:bodyPr/>
          <a:lstStyle/>
          <a:p>
            <a:r>
              <a:rPr lang="en-US" dirty="0"/>
              <a:t>References</a:t>
            </a:r>
          </a:p>
          <a:p>
            <a:r>
              <a:rPr lang="en-US" b="0" dirty="0"/>
              <a:t>Health information exchange. (2017). Retrieved 2017, from </a:t>
            </a:r>
            <a:r>
              <a:rPr lang="en-US" b="0" dirty="0" smtClean="0">
                <a:hlinkClick r:id="rId3"/>
              </a:rPr>
              <a:t>Wikipedia website</a:t>
            </a:r>
            <a:r>
              <a:rPr lang="en-US" b="0" dirty="0" smtClean="0"/>
              <a:t>.</a:t>
            </a:r>
            <a:endParaRPr lang="en-US" b="0" dirty="0"/>
          </a:p>
          <a:p>
            <a:r>
              <a:rPr lang="en-US" b="0" dirty="0" smtClean="0"/>
              <a:t>Minnesota e-Health. (2017). Retrieved 2017, from </a:t>
            </a:r>
            <a:r>
              <a:rPr lang="en-US" b="0" dirty="0" smtClean="0">
                <a:hlinkClick r:id="rId4"/>
              </a:rPr>
              <a:t>Minnesota e-Health website</a:t>
            </a:r>
            <a:r>
              <a:rPr lang="en-US" b="0" dirty="0" smtClean="0"/>
              <a:t>.</a:t>
            </a:r>
          </a:p>
          <a:p>
            <a:r>
              <a:rPr lang="en-US" b="0" dirty="0" smtClean="0"/>
              <a:t>Connect Open Source. </a:t>
            </a:r>
            <a:r>
              <a:rPr lang="en-US" b="0" dirty="0"/>
              <a:t>(2017). FAQ. Retrieved 2017, from </a:t>
            </a:r>
            <a:r>
              <a:rPr lang="en-US" b="0" dirty="0" smtClean="0">
                <a:hlinkClick r:id="rId5"/>
              </a:rPr>
              <a:t>Connect Open Source website</a:t>
            </a:r>
            <a:r>
              <a:rPr lang="en-US" b="0" dirty="0" smtClean="0"/>
              <a:t>.</a:t>
            </a:r>
          </a:p>
          <a:p>
            <a:r>
              <a:rPr lang="en-US" b="0" dirty="0"/>
              <a:t>Interoperability Basics. (</a:t>
            </a:r>
            <a:r>
              <a:rPr lang="en-US" b="0" dirty="0" err="1"/>
              <a:t>n.d.</a:t>
            </a:r>
            <a:r>
              <a:rPr lang="en-US" b="0" dirty="0"/>
              <a:t>). Retrieved 2017, from </a:t>
            </a:r>
            <a:r>
              <a:rPr lang="en-US" b="0" dirty="0" smtClean="0">
                <a:hlinkClick r:id="rId6"/>
              </a:rPr>
              <a:t>ONC website</a:t>
            </a:r>
            <a:r>
              <a:rPr lang="en-US" b="0" dirty="0" smtClean="0"/>
              <a:t>.</a:t>
            </a:r>
            <a:endParaRPr lang="en-US" b="0" dirty="0"/>
          </a:p>
          <a:p>
            <a:r>
              <a:rPr lang="en-US" b="0" dirty="0"/>
              <a:t>Getting Started with HIE. (</a:t>
            </a:r>
            <a:r>
              <a:rPr lang="en-US" b="0" dirty="0" err="1"/>
              <a:t>n.d.</a:t>
            </a:r>
            <a:r>
              <a:rPr lang="en-US" b="0" dirty="0"/>
              <a:t>). Retrieved 2017, from </a:t>
            </a:r>
            <a:r>
              <a:rPr lang="en-US" b="0" dirty="0" smtClean="0">
                <a:hlinkClick r:id="rId7"/>
              </a:rPr>
              <a:t>ONC website</a:t>
            </a:r>
            <a:r>
              <a:rPr lang="en-US" b="0" dirty="0" smtClean="0"/>
              <a:t>.</a:t>
            </a:r>
          </a:p>
          <a:p>
            <a:r>
              <a:rPr lang="en-US" b="0" dirty="0"/>
              <a:t>Regional Health Information Organization. (2017). Retrieved 2017, from </a:t>
            </a:r>
            <a:r>
              <a:rPr lang="en-US" b="0" dirty="0" smtClean="0">
                <a:hlinkClick r:id="rId8"/>
              </a:rPr>
              <a:t>Wikipedia website</a:t>
            </a:r>
            <a:r>
              <a:rPr lang="en-US" b="0" dirty="0" smtClean="0"/>
              <a:t>.</a:t>
            </a:r>
          </a:p>
          <a:p>
            <a:r>
              <a:rPr lang="en-US" b="0" dirty="0"/>
              <a:t>Accountable care organization. (2017). Retrieved 2017, from </a:t>
            </a:r>
            <a:r>
              <a:rPr lang="en-US" b="0" dirty="0" smtClean="0">
                <a:hlinkClick r:id="rId9"/>
              </a:rPr>
              <a:t>Wikipedia website</a:t>
            </a:r>
            <a:r>
              <a:rPr lang="en-US" b="0" dirty="0" smtClean="0"/>
              <a:t>.</a:t>
            </a:r>
          </a:p>
          <a:p>
            <a:r>
              <a:rPr lang="en-US" b="0" dirty="0"/>
              <a:t>Medical home. (2017). Retrieved 2017, from </a:t>
            </a:r>
            <a:r>
              <a:rPr lang="en-US" b="0" dirty="0" smtClean="0">
                <a:hlinkClick r:id="rId10" tooltip="Wikipedia"/>
              </a:rPr>
              <a:t>Wikipedia website</a:t>
            </a:r>
            <a:r>
              <a:rPr lang="en-US" b="0" dirty="0" smtClean="0"/>
              <a:t>.</a:t>
            </a:r>
          </a:p>
          <a:p>
            <a:endParaRPr lang="it-IT" b="0" dirty="0"/>
          </a:p>
          <a:p>
            <a:endParaRPr lang="it-IT" b="0" dirty="0"/>
          </a:p>
          <a:p>
            <a:endParaRPr lang="en-US" dirty="0"/>
          </a:p>
        </p:txBody>
      </p:sp>
      <p:sp>
        <p:nvSpPr>
          <p:cNvPr id="7" name="Slide Number Placeholder 6"/>
          <p:cNvSpPr>
            <a:spLocks noGrp="1"/>
          </p:cNvSpPr>
          <p:nvPr>
            <p:ph type="sldNum" sz="quarter" idx="4"/>
          </p:nvPr>
        </p:nvSpPr>
        <p:spPr/>
        <p:txBody>
          <a:bodyPr/>
          <a:lstStyle/>
          <a:p>
            <a:fld id="{EB0C3529-C4E9-4AAC-ABE7-597EA0A6C86B}" type="slidenum">
              <a:rPr lang="en-US" smtClean="0"/>
              <a:pPr/>
              <a:t>26</a:t>
            </a:fld>
            <a:endParaRPr lang="en-US"/>
          </a:p>
        </p:txBody>
      </p:sp>
    </p:spTree>
    <p:extLst>
      <p:ext uri="{BB962C8B-B14F-4D97-AF65-F5344CB8AC3E}">
        <p14:creationId xmlns:p14="http://schemas.microsoft.com/office/powerpoint/2010/main" val="3935593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Health Information Exchange</a:t>
            </a:r>
            <a:br>
              <a:rPr lang="en-US" dirty="0"/>
            </a:br>
            <a:r>
              <a:rPr lang="en-US" dirty="0"/>
              <a:t>Lecture b</a:t>
            </a:r>
          </a:p>
        </p:txBody>
      </p:sp>
      <p:sp>
        <p:nvSpPr>
          <p:cNvPr id="8" name="Content Placeholder 7"/>
          <p:cNvSpPr>
            <a:spLocks noGrp="1"/>
          </p:cNvSpPr>
          <p:nvPr>
            <p:ph sz="quarter" idx="14"/>
          </p:nvPr>
        </p:nvSpPr>
        <p:spPr/>
        <p:txBody>
          <a:bodyPr/>
          <a:lstStyle/>
          <a:p>
            <a:r>
              <a:rPr lang="en-US" altLang="en-US" dirty="0"/>
              <a:t>This material was developed by Normandale Community College, funded by the Department of Health and Human Services, Office of the National Coordinator for Health Information Technology under Award Number 90WT0003.</a:t>
            </a:r>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27</a:t>
            </a:fld>
            <a:endParaRPr lang="en-US" altLang="en-US"/>
          </a:p>
        </p:txBody>
      </p:sp>
    </p:spTree>
    <p:custDataLst>
      <p:tags r:id="rId1"/>
    </p:custDataLst>
    <p:extLst>
      <p:ext uri="{BB962C8B-B14F-4D97-AF65-F5344CB8AC3E}">
        <p14:creationId xmlns:p14="http://schemas.microsoft.com/office/powerpoint/2010/main" val="152106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 (cont.)</a:t>
            </a:r>
            <a:endParaRPr lang="en-US" dirty="0"/>
          </a:p>
        </p:txBody>
      </p:sp>
      <p:sp>
        <p:nvSpPr>
          <p:cNvPr id="3" name="Content Placeholder 2"/>
          <p:cNvSpPr>
            <a:spLocks noGrp="1"/>
          </p:cNvSpPr>
          <p:nvPr>
            <p:ph sz="quarter" idx="14"/>
          </p:nvPr>
        </p:nvSpPr>
        <p:spPr/>
        <p:txBody>
          <a:bodyPr/>
          <a:lstStyle/>
          <a:p>
            <a:pPr lvl="0"/>
            <a:r>
              <a:rPr lang="en-US"/>
              <a:t>Describe how the major advantage of the centralized model over point to point interoperability.</a:t>
            </a:r>
          </a:p>
          <a:p>
            <a:pPr lvl="0"/>
            <a:r>
              <a:rPr lang="en-US"/>
              <a:t>Identify the various acronyms describing the structure of HIE: NwHIN, PCMH, ACO, IHE, FHIR.</a:t>
            </a:r>
          </a:p>
          <a:p>
            <a:pPr lvl="0"/>
            <a:r>
              <a:rPr lang="en-US"/>
              <a:t>Understand the features to ask an EHR vendor provide effective HIE.</a:t>
            </a:r>
          </a:p>
          <a:p>
            <a:pPr lvl="0"/>
            <a:r>
              <a:rPr lang="en-US"/>
              <a:t>Discuss future trends for HIE.</a:t>
            </a:r>
          </a:p>
          <a:p>
            <a:endParaRPr lang="en-US" dirty="0"/>
          </a:p>
        </p:txBody>
      </p:sp>
      <p:sp>
        <p:nvSpPr>
          <p:cNvPr id="4" name="Slide Number Placeholder 3"/>
          <p:cNvSpPr>
            <a:spLocks noGrp="1"/>
          </p:cNvSpPr>
          <p:nvPr>
            <p:ph type="sldNum" sz="quarter" idx="4"/>
          </p:nvPr>
        </p:nvSpPr>
        <p:spPr/>
        <p:txBody>
          <a:bodyPr/>
          <a:lstStyle/>
          <a:p>
            <a:fld id="{EB0C3529-C4E9-4AAC-ABE7-597EA0A6C86B}" type="slidenum">
              <a:rPr lang="en-US" smtClean="0"/>
              <a:pPr/>
              <a:t>3</a:t>
            </a:fld>
            <a:endParaRPr lang="en-US"/>
          </a:p>
        </p:txBody>
      </p:sp>
    </p:spTree>
    <p:extLst>
      <p:ext uri="{BB962C8B-B14F-4D97-AF65-F5344CB8AC3E}">
        <p14:creationId xmlns:p14="http://schemas.microsoft.com/office/powerpoint/2010/main" val="193443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Health Information </a:t>
            </a:r>
            <a:br>
              <a:rPr lang="en-US"/>
            </a:br>
            <a:r>
              <a:rPr lang="en-US"/>
              <a:t>Exchange (HIE)</a:t>
            </a:r>
            <a:endParaRPr lang="en-US" dirty="0"/>
          </a:p>
        </p:txBody>
      </p:sp>
      <p:sp>
        <p:nvSpPr>
          <p:cNvPr id="10" name="Content Placeholder 9"/>
          <p:cNvSpPr>
            <a:spLocks noGrp="1"/>
          </p:cNvSpPr>
          <p:nvPr>
            <p:ph sz="quarter" idx="14"/>
          </p:nvPr>
        </p:nvSpPr>
        <p:spPr/>
        <p:txBody>
          <a:bodyPr/>
          <a:lstStyle/>
          <a:p>
            <a:pPr marL="0" indent="0" algn="ctr">
              <a:buNone/>
            </a:pPr>
            <a:r>
              <a:rPr lang="en-US" sz="2800" dirty="0"/>
              <a:t>Health care providers and patients can</a:t>
            </a:r>
          </a:p>
          <a:p>
            <a:pPr marL="0" indent="0" algn="ctr">
              <a:buNone/>
            </a:pPr>
            <a:r>
              <a:rPr lang="en-US" sz="2800" b="1" dirty="0">
                <a:effectLst>
                  <a:outerShdw blurRad="38100" dist="38100" dir="2700000" algn="tl">
                    <a:srgbClr val="000000">
                      <a:alpha val="43137"/>
                    </a:srgbClr>
                  </a:outerShdw>
                </a:effectLst>
              </a:rPr>
              <a:t>appropriately access </a:t>
            </a:r>
            <a:r>
              <a:rPr lang="en-US" sz="2800" dirty="0"/>
              <a:t>and </a:t>
            </a:r>
            <a:r>
              <a:rPr lang="en-US" sz="2800" b="1" dirty="0">
                <a:effectLst>
                  <a:outerShdw blurRad="38100" dist="38100" dir="2700000" algn="tl">
                    <a:srgbClr val="000000">
                      <a:alpha val="43137"/>
                    </a:srgbClr>
                  </a:outerShdw>
                </a:effectLst>
              </a:rPr>
              <a:t>securely share </a:t>
            </a:r>
          </a:p>
          <a:p>
            <a:pPr marL="0" indent="0" algn="ctr">
              <a:buNone/>
            </a:pPr>
            <a:r>
              <a:rPr lang="en-US" sz="2800" dirty="0"/>
              <a:t>personal vital medical information electronically. </a:t>
            </a:r>
          </a:p>
          <a:p>
            <a:endParaRPr lang="en-US" sz="2800" dirty="0"/>
          </a:p>
          <a:p>
            <a:pPr marL="0" indent="0">
              <a:buNone/>
            </a:pPr>
            <a:r>
              <a:rPr lang="en-US" sz="2800" dirty="0"/>
              <a:t>Goals:</a:t>
            </a:r>
          </a:p>
          <a:p>
            <a:pPr marL="285750" indent="-285750"/>
            <a:r>
              <a:rPr lang="en-US" sz="2800" dirty="0"/>
              <a:t>Avoid readmissions</a:t>
            </a:r>
          </a:p>
          <a:p>
            <a:pPr marL="285750" indent="-285750"/>
            <a:r>
              <a:rPr lang="en-US" sz="2800" dirty="0"/>
              <a:t>Avoid medication errors</a:t>
            </a:r>
          </a:p>
          <a:p>
            <a:pPr marL="285750" indent="-285750"/>
            <a:r>
              <a:rPr lang="en-US" sz="2800" dirty="0"/>
              <a:t>Improve diagnoses</a:t>
            </a:r>
          </a:p>
          <a:p>
            <a:pPr marL="285750" indent="-285750"/>
            <a:r>
              <a:rPr lang="en-US" sz="2800" dirty="0"/>
              <a:t>Decrease duplicate testing</a:t>
            </a:r>
          </a:p>
        </p:txBody>
      </p:sp>
      <p:pic>
        <p:nvPicPr>
          <p:cNvPr id="4" name="Picture 3" descr="This image illustrates the patient in the center surrounded by five circles labeled as Primary Care, Laboratory, Hospital, Pharmacy and Specialist. Each circle is connected to the other circles on each side, as well as a third line to the patient."/>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594684" y="3359241"/>
            <a:ext cx="2498117" cy="2457313"/>
          </a:xfrm>
          <a:prstGeom prst="rect">
            <a:avLst/>
          </a:prstGeom>
        </p:spPr>
      </p:pic>
      <p:sp>
        <p:nvSpPr>
          <p:cNvPr id="5" name="Rectangle 4"/>
          <p:cNvSpPr/>
          <p:nvPr/>
        </p:nvSpPr>
        <p:spPr>
          <a:xfrm>
            <a:off x="5594684" y="6230183"/>
            <a:ext cx="1846980" cy="307777"/>
          </a:xfrm>
          <a:prstGeom prst="rect">
            <a:avLst/>
          </a:prstGeom>
        </p:spPr>
        <p:txBody>
          <a:bodyPr wrap="none">
            <a:spAutoFit/>
          </a:bodyPr>
          <a:lstStyle/>
          <a:p>
            <a:r>
              <a:rPr lang="en-US" sz="1400" dirty="0"/>
              <a:t>Source: Healthit.gov </a:t>
            </a:r>
          </a:p>
        </p:txBody>
      </p:sp>
      <p:sp>
        <p:nvSpPr>
          <p:cNvPr id="6" name="Slide Number Placeholder 5"/>
          <p:cNvSpPr>
            <a:spLocks noGrp="1"/>
          </p:cNvSpPr>
          <p:nvPr>
            <p:ph type="sldNum" sz="quarter" idx="4"/>
          </p:nvPr>
        </p:nvSpPr>
        <p:spPr/>
        <p:txBody>
          <a:bodyPr/>
          <a:lstStyle/>
          <a:p>
            <a:fld id="{EB0C3529-C4E9-4AAC-ABE7-597EA0A6C86B}" type="slidenum">
              <a:rPr lang="en-US" smtClean="0"/>
              <a:pPr/>
              <a:t>4</a:t>
            </a:fld>
            <a:endParaRPr lang="en-US"/>
          </a:p>
        </p:txBody>
      </p:sp>
    </p:spTree>
    <p:extLst>
      <p:ext uri="{BB962C8B-B14F-4D97-AF65-F5344CB8AC3E}">
        <p14:creationId xmlns:p14="http://schemas.microsoft.com/office/powerpoint/2010/main" val="306425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Defining HIE</a:t>
            </a:r>
            <a:br>
              <a:rPr lang="en-US"/>
            </a:br>
            <a:r>
              <a:rPr lang="en-US"/>
              <a:t>Verb and Noun</a:t>
            </a:r>
            <a:endParaRPr lang="en-US" dirty="0"/>
          </a:p>
        </p:txBody>
      </p:sp>
      <p:sp>
        <p:nvSpPr>
          <p:cNvPr id="3" name="Content Placeholder 2"/>
          <p:cNvSpPr>
            <a:spLocks noGrp="1"/>
          </p:cNvSpPr>
          <p:nvPr>
            <p:ph sz="quarter" idx="14"/>
          </p:nvPr>
        </p:nvSpPr>
        <p:spPr/>
        <p:txBody>
          <a:bodyPr/>
          <a:lstStyle/>
          <a:p>
            <a:r>
              <a:rPr lang="en-US"/>
              <a:t>Mobilization of healthcare information electronically across organizations (Verb)</a:t>
            </a:r>
          </a:p>
          <a:p>
            <a:r>
              <a:rPr lang="en-US"/>
              <a:t>Entity that facilitates the exchange (Noun)</a:t>
            </a:r>
          </a:p>
          <a:p>
            <a:endParaRPr lang="en-US"/>
          </a:p>
          <a:p>
            <a:r>
              <a:rPr lang="en-US"/>
              <a:t>Goal: facilitate access to and retrieval of clinical data to provide safer and more timely, efficient, effective, and equitable patient-centered care. </a:t>
            </a:r>
            <a:endParaRPr lang="en-US" dirty="0"/>
          </a:p>
        </p:txBody>
      </p:sp>
      <p:sp>
        <p:nvSpPr>
          <p:cNvPr id="4" name="Slide Number Placeholder 3"/>
          <p:cNvSpPr>
            <a:spLocks noGrp="1"/>
          </p:cNvSpPr>
          <p:nvPr>
            <p:ph type="sldNum" sz="quarter" idx="4"/>
          </p:nvPr>
        </p:nvSpPr>
        <p:spPr/>
        <p:txBody>
          <a:bodyPr/>
          <a:lstStyle/>
          <a:p>
            <a:fld id="{EB0C3529-C4E9-4AAC-ABE7-597EA0A6C86B}" type="slidenum">
              <a:rPr lang="en-US" smtClean="0"/>
              <a:pPr/>
              <a:t>5</a:t>
            </a:fld>
            <a:endParaRPr lang="en-US"/>
          </a:p>
        </p:txBody>
      </p:sp>
    </p:spTree>
    <p:extLst>
      <p:ext uri="{BB962C8B-B14F-4D97-AF65-F5344CB8AC3E}">
        <p14:creationId xmlns:p14="http://schemas.microsoft.com/office/powerpoint/2010/main" val="3488388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Moving data: Push/Pull </a:t>
            </a:r>
            <a:endParaRPr lang="en-US" dirty="0"/>
          </a:p>
        </p:txBody>
      </p:sp>
      <p:sp>
        <p:nvSpPr>
          <p:cNvPr id="4" name="Content Placeholder 3"/>
          <p:cNvSpPr>
            <a:spLocks noGrp="1"/>
          </p:cNvSpPr>
          <p:nvPr>
            <p:ph sz="quarter" idx="14"/>
          </p:nvPr>
        </p:nvSpPr>
        <p:spPr/>
        <p:txBody>
          <a:bodyPr/>
          <a:lstStyle/>
          <a:p>
            <a:r>
              <a:rPr lang="en-US"/>
              <a:t>Push: secure sending of information between two known entities</a:t>
            </a:r>
          </a:p>
          <a:p>
            <a:pPr lvl="1"/>
            <a:r>
              <a:rPr lang="en-US"/>
              <a:t>Direct Project</a:t>
            </a:r>
          </a:p>
          <a:p>
            <a:pPr lvl="1"/>
            <a:endParaRPr lang="en-US"/>
          </a:p>
          <a:p>
            <a:r>
              <a:rPr lang="en-US"/>
              <a:t>Pull: secure accessing of information that involves a query and a response</a:t>
            </a:r>
          </a:p>
          <a:p>
            <a:pPr lvl="1"/>
            <a:r>
              <a:rPr lang="en-US"/>
              <a:t>CONNECT</a:t>
            </a:r>
            <a:endParaRPr lang="en-US" dirty="0"/>
          </a:p>
        </p:txBody>
      </p:sp>
      <p:sp>
        <p:nvSpPr>
          <p:cNvPr id="2" name="Slide Number Placeholder 1"/>
          <p:cNvSpPr>
            <a:spLocks noGrp="1"/>
          </p:cNvSpPr>
          <p:nvPr>
            <p:ph type="sldNum" sz="quarter" idx="4"/>
          </p:nvPr>
        </p:nvSpPr>
        <p:spPr/>
        <p:txBody>
          <a:bodyPr/>
          <a:lstStyle/>
          <a:p>
            <a:fld id="{EB0C3529-C4E9-4AAC-ABE7-597EA0A6C86B}" type="slidenum">
              <a:rPr lang="en-US" smtClean="0"/>
              <a:pPr/>
              <a:t>6</a:t>
            </a:fld>
            <a:endParaRPr lang="en-US"/>
          </a:p>
        </p:txBody>
      </p:sp>
    </p:spTree>
    <p:extLst>
      <p:ext uri="{BB962C8B-B14F-4D97-AF65-F5344CB8AC3E}">
        <p14:creationId xmlns:p14="http://schemas.microsoft.com/office/powerpoint/2010/main" val="595501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Direct and Connect</a:t>
            </a:r>
            <a:endParaRPr lang="en-US" dirty="0"/>
          </a:p>
        </p:txBody>
      </p:sp>
      <p:pic>
        <p:nvPicPr>
          <p:cNvPr id="6" name="Picture 5" descr="This is the logo for The Direct Project."/>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5318" y="1083125"/>
            <a:ext cx="3782482" cy="1019995"/>
          </a:xfrm>
          <a:prstGeom prst="rect">
            <a:avLst/>
          </a:prstGeom>
        </p:spPr>
      </p:pic>
      <p:sp>
        <p:nvSpPr>
          <p:cNvPr id="3" name="Content Placeholder 2"/>
          <p:cNvSpPr>
            <a:spLocks noGrp="1"/>
          </p:cNvSpPr>
          <p:nvPr>
            <p:ph sz="quarter" idx="14"/>
          </p:nvPr>
        </p:nvSpPr>
        <p:spPr>
          <a:xfrm>
            <a:off x="457198" y="2123336"/>
            <a:ext cx="4041648" cy="3962400"/>
          </a:xfrm>
        </p:spPr>
        <p:txBody>
          <a:bodyPr/>
          <a:lstStyle/>
          <a:p>
            <a:r>
              <a:rPr lang="en-US" sz="2400" dirty="0"/>
              <a:t>Point to Point</a:t>
            </a:r>
          </a:p>
          <a:p>
            <a:r>
              <a:rPr lang="en-US" sz="2400" dirty="0"/>
              <a:t>Specifies a simple, secure, scalable, standards-based method to send authenticated, encrypted health information directly to known, trusted recipients over the Internet, using third parties such as </a:t>
            </a:r>
            <a:r>
              <a:rPr lang="en-US" sz="2400" dirty="0" err="1"/>
              <a:t>DirectTrust</a:t>
            </a:r>
            <a:endParaRPr lang="en-US" sz="2800" dirty="0"/>
          </a:p>
        </p:txBody>
      </p:sp>
      <p:sp>
        <p:nvSpPr>
          <p:cNvPr id="4" name="Text Placeholder 3"/>
          <p:cNvSpPr>
            <a:spLocks noGrp="1"/>
          </p:cNvSpPr>
          <p:nvPr>
            <p:ph type="body" sz="quarter" idx="32"/>
          </p:nvPr>
        </p:nvSpPr>
        <p:spPr/>
        <p:txBody>
          <a:bodyPr/>
          <a:lstStyle/>
          <a:p>
            <a:r>
              <a:rPr lang="en-US" dirty="0">
                <a:hlinkClick r:id="rId4" tooltip="Direct Project"/>
              </a:rPr>
              <a:t>http://directproject.org/</a:t>
            </a:r>
            <a:r>
              <a:rPr lang="en-US" dirty="0"/>
              <a:t> </a:t>
            </a:r>
          </a:p>
        </p:txBody>
      </p:sp>
      <p:pic>
        <p:nvPicPr>
          <p:cNvPr id="5" name="Picture 4" descr="This is the logo for Connect."/>
          <p:cNvPicPr>
            <a:picLocks noChangeAspect="1"/>
          </p:cNvPicPr>
          <p:nvPr/>
        </p:nvPicPr>
        <p:blipFill>
          <a:blip r:embed="rId5"/>
          <a:stretch>
            <a:fillRect/>
          </a:stretch>
        </p:blipFill>
        <p:spPr>
          <a:xfrm>
            <a:off x="4928506" y="1337827"/>
            <a:ext cx="2889519" cy="765293"/>
          </a:xfrm>
          <a:prstGeom prst="rect">
            <a:avLst/>
          </a:prstGeom>
        </p:spPr>
      </p:pic>
      <p:sp>
        <p:nvSpPr>
          <p:cNvPr id="9" name="Content Placeholder 8"/>
          <p:cNvSpPr>
            <a:spLocks noGrp="1"/>
          </p:cNvSpPr>
          <p:nvPr>
            <p:ph sz="quarter" idx="18"/>
          </p:nvPr>
        </p:nvSpPr>
        <p:spPr>
          <a:xfrm>
            <a:off x="4648200" y="2189895"/>
            <a:ext cx="4041648" cy="3962400"/>
          </a:xfrm>
        </p:spPr>
        <p:txBody>
          <a:bodyPr/>
          <a:lstStyle/>
          <a:p>
            <a:r>
              <a:rPr lang="en-US" sz="2400" dirty="0"/>
              <a:t>Broader – multiple entities</a:t>
            </a:r>
          </a:p>
          <a:p>
            <a:r>
              <a:rPr lang="en-US" sz="2400" dirty="0"/>
              <a:t>Open source software gateway that allows health organizations to securely exchange health-related information connecting multiple stakeholders.</a:t>
            </a:r>
          </a:p>
        </p:txBody>
      </p:sp>
      <p:sp>
        <p:nvSpPr>
          <p:cNvPr id="7" name="Text Placeholder 6"/>
          <p:cNvSpPr>
            <a:spLocks noGrp="1"/>
          </p:cNvSpPr>
          <p:nvPr>
            <p:ph type="body" sz="quarter" idx="33"/>
          </p:nvPr>
        </p:nvSpPr>
        <p:spPr/>
        <p:txBody>
          <a:bodyPr/>
          <a:lstStyle/>
          <a:p>
            <a:r>
              <a:rPr lang="en-US" dirty="0">
                <a:hlinkClick r:id="rId6" tooltip="Open Source "/>
              </a:rPr>
              <a:t>http://www.connectopensource.org</a:t>
            </a:r>
            <a:r>
              <a:rPr lang="en-US" dirty="0"/>
              <a:t> </a:t>
            </a:r>
          </a:p>
        </p:txBody>
      </p:sp>
      <p:sp>
        <p:nvSpPr>
          <p:cNvPr id="8" name="Slide Number Placeholder 7"/>
          <p:cNvSpPr>
            <a:spLocks noGrp="1"/>
          </p:cNvSpPr>
          <p:nvPr>
            <p:ph type="sldNum" sz="quarter" idx="4"/>
          </p:nvPr>
        </p:nvSpPr>
        <p:spPr/>
        <p:txBody>
          <a:bodyPr/>
          <a:lstStyle/>
          <a:p>
            <a:fld id="{EB0C3529-C4E9-4AAC-ABE7-597EA0A6C86B}" type="slidenum">
              <a:rPr lang="en-US" smtClean="0"/>
              <a:pPr/>
              <a:t>7</a:t>
            </a:fld>
            <a:endParaRPr lang="en-US"/>
          </a:p>
        </p:txBody>
      </p:sp>
    </p:spTree>
    <p:extLst>
      <p:ext uri="{BB962C8B-B14F-4D97-AF65-F5344CB8AC3E}">
        <p14:creationId xmlns:p14="http://schemas.microsoft.com/office/powerpoint/2010/main" val="3878914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Benefits of HIE: Providers</a:t>
            </a:r>
            <a:endParaRPr lang="en-US" dirty="0"/>
          </a:p>
        </p:txBody>
      </p:sp>
      <p:sp>
        <p:nvSpPr>
          <p:cNvPr id="3" name="Content Placeholder 2"/>
          <p:cNvSpPr>
            <a:spLocks noGrp="1"/>
          </p:cNvSpPr>
          <p:nvPr>
            <p:ph sz="quarter" idx="14"/>
          </p:nvPr>
        </p:nvSpPr>
        <p:spPr/>
        <p:txBody>
          <a:bodyPr/>
          <a:lstStyle/>
          <a:p>
            <a:r>
              <a:rPr lang="en-US"/>
              <a:t>Emergency Care </a:t>
            </a:r>
          </a:p>
          <a:p>
            <a:r>
              <a:rPr lang="en-US"/>
              <a:t>Public health reporting and monitoring</a:t>
            </a:r>
          </a:p>
          <a:p>
            <a:r>
              <a:rPr lang="en-US"/>
              <a:t>Improved Care / Fewer Medical Errors</a:t>
            </a:r>
          </a:p>
          <a:p>
            <a:r>
              <a:rPr lang="en-US"/>
              <a:t>Clinical Decision Support</a:t>
            </a:r>
          </a:p>
          <a:p>
            <a:r>
              <a:rPr lang="en-US"/>
              <a:t>Tracking Access to Information</a:t>
            </a:r>
          </a:p>
          <a:p>
            <a:r>
              <a:rPr lang="en-US"/>
              <a:t>Less Redundant of Unnecessary Services</a:t>
            </a:r>
          </a:p>
          <a:p>
            <a:r>
              <a:rPr lang="en-US"/>
              <a:t>Reduced Costs</a:t>
            </a:r>
          </a:p>
          <a:p>
            <a:endParaRPr lang="en-US" dirty="0"/>
          </a:p>
        </p:txBody>
      </p:sp>
      <p:sp>
        <p:nvSpPr>
          <p:cNvPr id="4" name="Slide Number Placeholder 3"/>
          <p:cNvSpPr>
            <a:spLocks noGrp="1"/>
          </p:cNvSpPr>
          <p:nvPr>
            <p:ph type="sldNum" sz="quarter" idx="4"/>
          </p:nvPr>
        </p:nvSpPr>
        <p:spPr/>
        <p:txBody>
          <a:bodyPr/>
          <a:lstStyle/>
          <a:p>
            <a:fld id="{EB0C3529-C4E9-4AAC-ABE7-597EA0A6C86B}" type="slidenum">
              <a:rPr lang="en-US" smtClean="0"/>
              <a:pPr/>
              <a:t>8</a:t>
            </a:fld>
            <a:endParaRPr lang="en-US"/>
          </a:p>
        </p:txBody>
      </p:sp>
    </p:spTree>
    <p:extLst>
      <p:ext uri="{BB962C8B-B14F-4D97-AF65-F5344CB8AC3E}">
        <p14:creationId xmlns:p14="http://schemas.microsoft.com/office/powerpoint/2010/main" val="757581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Benefits of HIE: Patients</a:t>
            </a:r>
            <a:endParaRPr lang="en-US" dirty="0"/>
          </a:p>
        </p:txBody>
      </p:sp>
      <p:sp>
        <p:nvSpPr>
          <p:cNvPr id="9" name="Content Placeholder 8"/>
          <p:cNvSpPr>
            <a:spLocks noGrp="1"/>
          </p:cNvSpPr>
          <p:nvPr>
            <p:ph sz="quarter" idx="14"/>
          </p:nvPr>
        </p:nvSpPr>
        <p:spPr/>
        <p:txBody>
          <a:bodyPr/>
          <a:lstStyle/>
          <a:p>
            <a:pPr lvl="0"/>
            <a:r>
              <a:rPr lang="en-US"/>
              <a:t>Consumer Education and Patient Involvement</a:t>
            </a:r>
          </a:p>
          <a:p>
            <a:pPr lvl="0"/>
            <a:r>
              <a:rPr lang="en-US"/>
              <a:t>Improved payment coordination</a:t>
            </a:r>
          </a:p>
          <a:p>
            <a:pPr lvl="0"/>
            <a:r>
              <a:rPr lang="en-US"/>
              <a:t>Improved clinical outcomes</a:t>
            </a:r>
          </a:p>
          <a:p>
            <a:pPr lvl="0"/>
            <a:r>
              <a:rPr lang="en-US"/>
              <a:t>Improved transitions of care</a:t>
            </a:r>
          </a:p>
          <a:p>
            <a:pPr lvl="0"/>
            <a:r>
              <a:rPr lang="en-US"/>
              <a:t>Reduced or eliminated duplicate procedures </a:t>
            </a:r>
          </a:p>
          <a:p>
            <a:pPr lvl="0"/>
            <a:r>
              <a:rPr lang="en-US"/>
              <a:t>Improved visit experience and satisfaction</a:t>
            </a:r>
          </a:p>
          <a:p>
            <a:pPr lvl="0"/>
            <a:endParaRPr lang="en-US"/>
          </a:p>
          <a:p>
            <a:endParaRPr lang="en-US" dirty="0"/>
          </a:p>
        </p:txBody>
      </p:sp>
      <p:sp>
        <p:nvSpPr>
          <p:cNvPr id="5" name="Slide Number Placeholder 4"/>
          <p:cNvSpPr>
            <a:spLocks noGrp="1"/>
          </p:cNvSpPr>
          <p:nvPr>
            <p:ph type="sldNum" sz="quarter" idx="4"/>
          </p:nvPr>
        </p:nvSpPr>
        <p:spPr/>
        <p:txBody>
          <a:bodyPr/>
          <a:lstStyle/>
          <a:p>
            <a:fld id="{EB0C3529-C4E9-4AAC-ABE7-597EA0A6C86B}" type="slidenum">
              <a:rPr lang="en-US" smtClean="0"/>
              <a:pPr/>
              <a:t>9</a:t>
            </a:fld>
            <a:endParaRPr lang="en-US"/>
          </a:p>
        </p:txBody>
      </p:sp>
    </p:spTree>
    <p:extLst>
      <p:ext uri="{BB962C8B-B14F-4D97-AF65-F5344CB8AC3E}">
        <p14:creationId xmlns:p14="http://schemas.microsoft.com/office/powerpoint/2010/main" val="1556627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2C673E6915E24ABBBC3D634DA6EC06" ma:contentTypeVersion="1" ma:contentTypeDescription="Create a new document." ma:contentTypeScope="" ma:versionID="f3a3184da4c8379416e1d0a95c1e64ae">
  <xsd:schema xmlns:xsd="http://www.w3.org/2001/XMLSchema" xmlns:xs="http://www.w3.org/2001/XMLSchema" xmlns:p="http://schemas.microsoft.com/office/2006/metadata/properties" xmlns:ns1="http://schemas.microsoft.com/sharepoint/v3" targetNamespace="http://schemas.microsoft.com/office/2006/metadata/properties" ma:root="true" ma:fieldsID="092deb80348610fd4ba726ccfdac6b0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FA186E-6B70-41DA-B524-77523B5CB692}">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634FC90-3D85-4D66-A646-AB04CDBE65CF}">
  <ds:schemaRefs>
    <ds:schemaRef ds:uri="http://schemas.microsoft.com/sharepoint/v3/contenttype/forms"/>
  </ds:schemaRefs>
</ds:datastoreItem>
</file>

<file path=customXml/itemProps3.xml><?xml version="1.0" encoding="utf-8"?>
<ds:datastoreItem xmlns:ds="http://schemas.openxmlformats.org/officeDocument/2006/customXml" ds:itemID="{DC8C093E-ABDE-4F80-9473-2FF1EBE12B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ONC_2016</Template>
  <TotalTime>20059</TotalTime>
  <Words>4449</Words>
  <Application>Microsoft Office PowerPoint</Application>
  <PresentationFormat>On-screen Show (4:3)</PresentationFormat>
  <Paragraphs>374</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ONC_2016</vt:lpstr>
      <vt:lpstr>Networking and Health Information  Exchange (HIE)</vt:lpstr>
      <vt:lpstr>Health Information Exchange Learning Objectives</vt:lpstr>
      <vt:lpstr>Objectives (cont.)</vt:lpstr>
      <vt:lpstr>Health Information  Exchange (HIE)</vt:lpstr>
      <vt:lpstr>Defining HIE Verb and Noun</vt:lpstr>
      <vt:lpstr>Moving data: Push/Pull </vt:lpstr>
      <vt:lpstr>Direct and Connect</vt:lpstr>
      <vt:lpstr>Benefits of HIE: Providers</vt:lpstr>
      <vt:lpstr>Benefits of HIE: Patients</vt:lpstr>
      <vt:lpstr>Benefits of HIE:  Government/Public Health</vt:lpstr>
      <vt:lpstr>Benefits of HIE- Rural </vt:lpstr>
      <vt:lpstr>Patient Consent</vt:lpstr>
      <vt:lpstr>Risks of HIE</vt:lpstr>
      <vt:lpstr>Defining Interoperability</vt:lpstr>
      <vt:lpstr>Healthcare Interoperability: Terms</vt:lpstr>
      <vt:lpstr>Interoperability: Chaotic</vt:lpstr>
      <vt:lpstr>Interoperability: Structured</vt:lpstr>
      <vt:lpstr>Big Picture: NwHIN Nationwide Health Information Network</vt:lpstr>
      <vt:lpstr>Big Picture: NwHIN</vt:lpstr>
      <vt:lpstr>IHE Development Domains Integrating Healthcare Enterprise</vt:lpstr>
      <vt:lpstr>Vendor Questions to Facilitate HIE</vt:lpstr>
      <vt:lpstr>Interoperability &amp; HIE</vt:lpstr>
      <vt:lpstr>New Term Spreading  Like WildFHIR</vt:lpstr>
      <vt:lpstr>Future of HIE</vt:lpstr>
      <vt:lpstr>In Summary</vt:lpstr>
      <vt:lpstr>References</vt:lpstr>
      <vt:lpstr>Health Information Exchange Lecture 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9, Unit 10</dc:title>
  <dc:subject>Networking and Health Information Exchange</dc:subject>
  <dc:creator>U.S. Department of Health and Human Services, The Office of the National Coordinator for Health Information Technology</dc:creator>
  <cp:keywords>Health IT, Health IT Curriculum, Computer Science</cp:keywords>
  <cp:lastModifiedBy>admin</cp:lastModifiedBy>
  <cp:revision>192</cp:revision>
  <dcterms:created xsi:type="dcterms:W3CDTF">2014-05-15T21:02:26Z</dcterms:created>
  <dcterms:modified xsi:type="dcterms:W3CDTF">2017-07-15T21:28:36Z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